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5" r:id="rId6"/>
    <p:sldId id="266" r:id="rId7"/>
    <p:sldId id="259" r:id="rId8"/>
    <p:sldId id="260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2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143E-FDA2-9446-9236-EBEA88DF2457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45BA2-B231-5C4B-9E00-E6D3914F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5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Yardstick project – a framework for test. (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kuna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45BA2-B231-5C4B-9E00-E6D3914FB8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Jira</a:t>
            </a:r>
            <a:r>
              <a:rPr lang="en-US" dirty="0" smtClean="0"/>
              <a:t> for project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45BA2-B231-5C4B-9E00-E6D3914FB8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5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57160-446F-AB49-B796-9703F20EC8F4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CE1C-276D-FA4E-90A7-7E05F8ED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nia.org/sites/default/files/SSS_PTS_Enterprise_v1.1.pdf" TargetMode="External"/><Relationship Id="rId3" Type="http://schemas.openxmlformats.org/officeDocument/2006/relationships/hyperlink" Target="http://www.storagereview.com/fio_flexible_i_o_tester_synthetic_benchmar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8555"/>
            <a:ext cx="7772400" cy="1470025"/>
          </a:xfrm>
        </p:spPr>
        <p:txBody>
          <a:bodyPr/>
          <a:lstStyle/>
          <a:p>
            <a:r>
              <a:rPr lang="en-US" dirty="0" smtClean="0"/>
              <a:t>Storage Benchmark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/ Testability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automation via integration with Yardstick and </a:t>
            </a:r>
            <a:r>
              <a:rPr lang="en-US" dirty="0" err="1" smtClean="0"/>
              <a:t>Qtip</a:t>
            </a:r>
            <a:r>
              <a:rPr lang="en-US" dirty="0" smtClean="0"/>
              <a:t> tool  chain for testing of NFVI test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5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</a:p>
          <a:p>
            <a:r>
              <a:rPr lang="en-US" dirty="0" err="1" smtClean="0"/>
              <a:t>Chanchal</a:t>
            </a:r>
            <a:r>
              <a:rPr lang="en-US" dirty="0" smtClean="0"/>
              <a:t> </a:t>
            </a:r>
            <a:r>
              <a:rPr lang="en-US" dirty="0" err="1" smtClean="0"/>
              <a:t>Chatterjee</a:t>
            </a:r>
            <a:r>
              <a:rPr lang="en-US" dirty="0" smtClean="0"/>
              <a:t>, EMC</a:t>
            </a:r>
          </a:p>
          <a:p>
            <a:r>
              <a:rPr lang="en-US" dirty="0" err="1" smtClean="0"/>
              <a:t>Iben</a:t>
            </a:r>
            <a:r>
              <a:rPr lang="en-US" dirty="0" smtClean="0"/>
              <a:t> Rodriguez, Spirent</a:t>
            </a:r>
          </a:p>
          <a:p>
            <a:r>
              <a:rPr lang="en-US" dirty="0"/>
              <a:t>Jose </a:t>
            </a:r>
            <a:r>
              <a:rPr lang="en-US" dirty="0" err="1" smtClean="0"/>
              <a:t>Lausuch</a:t>
            </a:r>
            <a:r>
              <a:rPr lang="en-US" dirty="0" smtClean="0"/>
              <a:t>, Ericsson</a:t>
            </a:r>
          </a:p>
          <a:p>
            <a:r>
              <a:rPr lang="en-US" dirty="0" err="1" smtClean="0"/>
              <a:t>Ferenc</a:t>
            </a:r>
            <a:r>
              <a:rPr lang="en-US" dirty="0" smtClean="0"/>
              <a:t> </a:t>
            </a:r>
            <a:r>
              <a:rPr lang="en-US" dirty="0" err="1" smtClean="0"/>
              <a:t>Farkas</a:t>
            </a:r>
            <a:r>
              <a:rPr lang="en-US" dirty="0" smtClean="0"/>
              <a:t>, Ericsson</a:t>
            </a:r>
          </a:p>
          <a:p>
            <a:r>
              <a:rPr lang="en-US" dirty="0" smtClean="0"/>
              <a:t>Vishal </a:t>
            </a:r>
            <a:r>
              <a:rPr lang="en-US" dirty="0" err="1" smtClean="0"/>
              <a:t>Murgai</a:t>
            </a:r>
            <a:r>
              <a:rPr lang="en-US" dirty="0" smtClean="0"/>
              <a:t>, </a:t>
            </a:r>
            <a:r>
              <a:rPr lang="en-US" dirty="0" err="1" smtClean="0"/>
              <a:t>Cavium</a:t>
            </a:r>
            <a:r>
              <a:rPr lang="en-US" dirty="0" smtClean="0"/>
              <a:t> Networks </a:t>
            </a:r>
            <a:r>
              <a:rPr lang="en-US" i="1" dirty="0" smtClean="0"/>
              <a:t>(add to </a:t>
            </a:r>
            <a:r>
              <a:rPr lang="en-US" i="1" dirty="0" err="1" smtClean="0"/>
              <a:t>etherpad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1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[1] For example, see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://snia.org/sites/default/files/SSS_PTS_Enterprise_v1.1.pdf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and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http://www.storagereview.com/fio_flexible_i_o_tester_synthetic_benchmark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0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Name: STORPERF</a:t>
            </a:r>
          </a:p>
          <a:p>
            <a:r>
              <a:rPr lang="en-US" dirty="0" smtClean="0"/>
              <a:t>Repo Name: STORPERF</a:t>
            </a:r>
          </a:p>
          <a:p>
            <a:r>
              <a:rPr lang="en-US" dirty="0" smtClean="0"/>
              <a:t>Category: Requirements</a:t>
            </a:r>
          </a:p>
          <a:p>
            <a:r>
              <a:rPr lang="en-US" dirty="0" smtClean="0"/>
              <a:t>Project Lead: 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Project Goal: Provide tool</a:t>
            </a:r>
            <a:r>
              <a:rPr lang="en-US" dirty="0"/>
              <a:t>s</a:t>
            </a:r>
            <a:r>
              <a:rPr lang="en-US" dirty="0" smtClean="0"/>
              <a:t> to measure </a:t>
            </a:r>
            <a:r>
              <a:rPr lang="en-US" u="sng" dirty="0" smtClean="0"/>
              <a:t>block</a:t>
            </a:r>
            <a:r>
              <a:rPr lang="en-US" dirty="0" smtClean="0"/>
              <a:t> and </a:t>
            </a:r>
            <a:r>
              <a:rPr lang="en-US" u="sng" dirty="0" smtClean="0"/>
              <a:t>object</a:t>
            </a:r>
            <a:r>
              <a:rPr lang="en-US" dirty="0" smtClean="0"/>
              <a:t> storage performance in an NFVI. Ideally, this is complemented with an effort to characterize typical VF storage performance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6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(Scope)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expected storage performance behavior of an NFVI for any type of block or object storage deployment in an OPNFV lab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Troubleshoot actual storage performance in a production NFVI (obviously, to be used with caution)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Workload analysis during NFVI staging before deployment. (Integrate with project Bottlenecks.)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Brahmaputra:</a:t>
            </a:r>
          </a:p>
          <a:p>
            <a:pPr lvl="1"/>
            <a:r>
              <a:rPr lang="en-US" sz="2400" dirty="0" smtClean="0"/>
              <a:t>Definition of Performance Test Cases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Block – multiple block sizes with fixed queue depths and target data sizes; measure both read and write performance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Object – both small and very large target data size to include video streaming emulation</a:t>
            </a:r>
          </a:p>
          <a:p>
            <a:pPr marL="971550" lvl="1" indent="-457200"/>
            <a:r>
              <a:rPr lang="en-US" sz="2400" dirty="0" smtClean="0"/>
              <a:t>Definition of basic metrics to measure performance:</a:t>
            </a:r>
          </a:p>
          <a:p>
            <a:pPr marL="1371600" lvl="2" indent="-457200"/>
            <a:r>
              <a:rPr lang="en-US" sz="2000" dirty="0" smtClean="0"/>
              <a:t>Max IOPS under </a:t>
            </a:r>
            <a:r>
              <a:rPr lang="en-US" sz="2000" dirty="0" smtClean="0"/>
              <a:t>various loads, </a:t>
            </a:r>
            <a:r>
              <a:rPr lang="en-US" sz="2000" dirty="0" smtClean="0"/>
              <a:t>Average I/O Latency, </a:t>
            </a:r>
            <a:r>
              <a:rPr lang="en-US" sz="2000" dirty="0" smtClean="0"/>
              <a:t>more?</a:t>
            </a:r>
            <a:endParaRPr lang="en-US" sz="2000" dirty="0" smtClean="0"/>
          </a:p>
          <a:p>
            <a:pPr marL="971550" lvl="1" indent="-457200"/>
            <a:r>
              <a:rPr lang="en-US" sz="2400" dirty="0" smtClean="0"/>
              <a:t>Definition of test process</a:t>
            </a:r>
          </a:p>
          <a:p>
            <a:pPr marL="1371600" lvl="2" indent="-457200"/>
            <a:r>
              <a:rPr lang="en-US" sz="2000" dirty="0" smtClean="0"/>
              <a:t>Including relative applicability of test processes to different VNF workloads</a:t>
            </a:r>
          </a:p>
          <a:p>
            <a:pPr marL="1371600" lvl="2" indent="-457200"/>
            <a:r>
              <a:rPr lang="en-US" sz="2000" dirty="0" smtClean="0"/>
              <a:t>Including robustness testing for impaired storage environments</a:t>
            </a:r>
          </a:p>
          <a:p>
            <a:pPr marL="971550" lvl="1" indent="-457200"/>
            <a:r>
              <a:rPr lang="en-US" sz="2400" dirty="0" smtClean="0"/>
              <a:t>On track to deliver benchmark test tools in C release</a:t>
            </a:r>
          </a:p>
          <a:p>
            <a:pPr marL="1371600" lvl="2" indent="-457200"/>
            <a:r>
              <a:rPr lang="en-US" sz="2000" dirty="0" smtClean="0"/>
              <a:t>Identify open source tool(s) such as FIO, </a:t>
            </a:r>
            <a:r>
              <a:rPr lang="en-US" sz="2000" dirty="0" err="1" smtClean="0"/>
              <a:t>IOmeter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VDBench</a:t>
            </a:r>
            <a:r>
              <a:rPr lang="en-US" sz="2000" dirty="0" smtClean="0"/>
              <a:t>, The Grinder, Locust, and/or </a:t>
            </a:r>
            <a:r>
              <a:rPr lang="en-US" sz="2000" dirty="0" err="1" smtClean="0"/>
              <a:t>JMeter</a:t>
            </a:r>
            <a:endParaRPr lang="en-US" sz="2000" dirty="0" smtClean="0"/>
          </a:p>
          <a:p>
            <a:pPr marL="1371600" lvl="2" indent="-457200"/>
            <a:r>
              <a:rPr lang="en-US" sz="2000" dirty="0" smtClean="0"/>
              <a:t>Identify integration points with </a:t>
            </a:r>
            <a:r>
              <a:rPr lang="en-US" sz="2000" dirty="0" err="1" smtClean="0"/>
              <a:t>Qtip</a:t>
            </a:r>
            <a:r>
              <a:rPr lang="en-US" sz="2000" dirty="0" smtClean="0"/>
              <a:t>, Yardstick, and/or Jenkins tool chain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67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Performance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6745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Storage capacity: min specified, max </a:t>
            </a:r>
            <a:r>
              <a:rPr lang="en-US" dirty="0" smtClean="0"/>
              <a:t>TBD</a:t>
            </a:r>
            <a:endParaRPr lang="en-US" dirty="0" smtClean="0"/>
          </a:p>
          <a:p>
            <a:r>
              <a:rPr lang="en-US" dirty="0" smtClean="0"/>
              <a:t>Preconditioning of storage</a:t>
            </a:r>
          </a:p>
          <a:p>
            <a:pPr lvl="1"/>
            <a:r>
              <a:rPr lang="en-US" dirty="0" smtClean="0"/>
              <a:t>Storage performance degrades until it reaches steady </a:t>
            </a:r>
            <a:r>
              <a:rPr lang="en-US" dirty="0" smtClean="0"/>
              <a:t>state[1]</a:t>
            </a:r>
            <a:endParaRPr lang="en-US" dirty="0" smtClean="0"/>
          </a:p>
          <a:p>
            <a:pPr lvl="1"/>
            <a:r>
              <a:rPr lang="en-US" dirty="0" smtClean="0"/>
              <a:t>Period TBD, but </a:t>
            </a:r>
            <a:r>
              <a:rPr lang="en-US" dirty="0" err="1" smtClean="0"/>
              <a:t>est</a:t>
            </a:r>
            <a:r>
              <a:rPr lang="en-US" dirty="0" smtClean="0"/>
              <a:t> 2-6 hours</a:t>
            </a:r>
          </a:p>
          <a:p>
            <a:r>
              <a:rPr lang="en-US" dirty="0" smtClean="0"/>
              <a:t>Test queue depths of 1, 16, &amp; 128</a:t>
            </a:r>
          </a:p>
          <a:p>
            <a:r>
              <a:rPr lang="en-US" dirty="0" smtClean="0"/>
              <a:t>Test block sizes of 4KB, 8KB, 64KB, 1MB</a:t>
            </a:r>
          </a:p>
          <a:p>
            <a:r>
              <a:rPr lang="en-US" dirty="0" smtClean="0"/>
              <a:t>Test 5 workloads: 4 corners and 1 mixed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IOPS report measured to a max latency? (or when it hits “the wall”?) for each workload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Latency report for each workload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122143" y="2155696"/>
            <a:ext cx="2958343" cy="2798309"/>
            <a:chOff x="6038771" y="4095216"/>
            <a:chExt cx="2958343" cy="2798309"/>
          </a:xfrm>
        </p:grpSpPr>
        <p:sp>
          <p:nvSpPr>
            <p:cNvPr id="4" name="Rectangle 3"/>
            <p:cNvSpPr/>
            <p:nvPr/>
          </p:nvSpPr>
          <p:spPr>
            <a:xfrm>
              <a:off x="6765640" y="4439450"/>
              <a:ext cx="2231474" cy="22078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70017" y="4451320"/>
              <a:ext cx="595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random</a:t>
              </a:r>
              <a:endParaRPr lang="en-US" sz="1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65640" y="6647304"/>
              <a:ext cx="4219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read</a:t>
              </a:r>
              <a:endParaRPr lang="en-US" sz="1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39875" y="6610372"/>
              <a:ext cx="4572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write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8771" y="6416041"/>
              <a:ext cx="7268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sequential</a:t>
              </a:r>
              <a:endParaRPr lang="en-US" sz="1000" dirty="0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6848726" y="4578839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7552443" y="5023028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6848726" y="6416041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8779653" y="6416041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8777749" y="4578839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46976" y="4095216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Workloads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672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Performance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Swift API (?)</a:t>
            </a:r>
          </a:p>
          <a:p>
            <a:r>
              <a:rPr lang="en-US" dirty="0" smtClean="0"/>
              <a:t>High frequency Post/Get/Put/Delete, with a few different workloads varying % of each primitive for variable application workload simulations</a:t>
            </a:r>
          </a:p>
          <a:p>
            <a:pPr lvl="1"/>
            <a:r>
              <a:rPr lang="en-US" dirty="0" smtClean="0"/>
              <a:t>Data and Metadata workloads</a:t>
            </a:r>
          </a:p>
          <a:p>
            <a:pPr lvl="1"/>
            <a:r>
              <a:rPr lang="en-US" dirty="0" smtClean="0"/>
              <a:t>Large and small data payloads</a:t>
            </a:r>
          </a:p>
          <a:p>
            <a:r>
              <a:rPr lang="en-US" dirty="0" smtClean="0"/>
              <a:t>Large payload Get/Put streaming simulation</a:t>
            </a:r>
            <a:endParaRPr lang="en-US" dirty="0"/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Transactions/second</a:t>
            </a:r>
          </a:p>
          <a:p>
            <a:pPr lvl="1"/>
            <a:r>
              <a:rPr lang="en-US" dirty="0" smtClean="0"/>
              <a:t>Error rate</a:t>
            </a:r>
          </a:p>
          <a:p>
            <a:pPr lvl="1"/>
            <a:r>
              <a:rPr lang="en-US" dirty="0" smtClean="0"/>
              <a:t>Per-test average latency</a:t>
            </a:r>
          </a:p>
        </p:txBody>
      </p:sp>
    </p:spTree>
    <p:extLst>
      <p:ext uri="{BB962C8B-B14F-4D97-AF65-F5344CB8AC3E}">
        <p14:creationId xmlns:p14="http://schemas.microsoft.com/office/powerpoint/2010/main" val="225846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Future test extensions</a:t>
            </a:r>
          </a:p>
          <a:p>
            <a:pPr lvl="1"/>
            <a:r>
              <a:rPr lang="en-US" dirty="0" smtClean="0"/>
              <a:t>Expand captured performance metrics (e.g., I/O Latency variation for object streaming)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ntegration with </a:t>
            </a:r>
            <a:r>
              <a:rPr lang="en-US" dirty="0" err="1" smtClean="0"/>
              <a:t>Qtip</a:t>
            </a:r>
            <a:r>
              <a:rPr lang="en-US" dirty="0" smtClean="0"/>
              <a:t> for automated reporting</a:t>
            </a:r>
          </a:p>
          <a:p>
            <a:pPr lvl="1"/>
            <a:r>
              <a:rPr lang="en-US" dirty="0" smtClean="0"/>
              <a:t>Integration with Yardstick for automated execution</a:t>
            </a:r>
          </a:p>
          <a:p>
            <a:r>
              <a:rPr lang="en-US" dirty="0" smtClean="0"/>
              <a:t>Separate deliverable capturing corresponding typical VF storage performance </a:t>
            </a:r>
            <a:r>
              <a:rPr lang="en-US" u="sng" dirty="0" smtClean="0"/>
              <a:t>requirements</a:t>
            </a:r>
            <a:r>
              <a:rPr lang="en-US" dirty="0" smtClean="0"/>
              <a:t> using the same metrics, for VFs that require block or object storage IO</a:t>
            </a:r>
          </a:p>
          <a:p>
            <a:pPr lvl="2"/>
            <a:r>
              <a:rPr lang="en-US" sz="2800" dirty="0" smtClean="0"/>
              <a:t>Captured through collaborative polling of VF producers, preferably using empirical data</a:t>
            </a:r>
          </a:p>
          <a:p>
            <a:pPr lvl="2"/>
            <a:r>
              <a:rPr lang="en-US" sz="2800" dirty="0" smtClean="0"/>
              <a:t>Used to drive pass/fail criteria for measurements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566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Test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24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Executes as VM(s) in test environment</a:t>
            </a:r>
          </a:p>
          <a:p>
            <a:pPr lvl="1"/>
            <a:r>
              <a:rPr lang="en-US" sz="2400" dirty="0" smtClean="0"/>
              <a:t>Manual deployment, or automated in tool chain</a:t>
            </a:r>
          </a:p>
          <a:p>
            <a:r>
              <a:rPr lang="en-US" sz="2800" dirty="0" smtClean="0"/>
              <a:t>Possible Target SUT:</a:t>
            </a:r>
          </a:p>
          <a:p>
            <a:pPr lvl="1"/>
            <a:r>
              <a:rPr lang="en-US" sz="2400" dirty="0" smtClean="0"/>
              <a:t>Direct attached block storage (local LUNs)</a:t>
            </a:r>
          </a:p>
          <a:p>
            <a:pPr lvl="1"/>
            <a:r>
              <a:rPr lang="en-US" sz="2400" dirty="0" smtClean="0"/>
              <a:t>External or distributed block storage (</a:t>
            </a:r>
            <a:r>
              <a:rPr lang="en-US" sz="2400" dirty="0" err="1" smtClean="0"/>
              <a:t>iSCSI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External or distributed object storage (HTTP)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0379" y="5448977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1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179323" y="5891246"/>
            <a:ext cx="771096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0379" y="4932998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3236792" y="5448977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2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236792" y="6254133"/>
            <a:ext cx="1837021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External Block Storage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236792" y="4932998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cxnSp>
        <p:nvCxnSpPr>
          <p:cNvPr id="11" name="Straight Arrow Connector 10"/>
          <p:cNvCxnSpPr>
            <a:stCxn id="7" idx="2"/>
            <a:endCxn id="8" idx="1"/>
          </p:cNvCxnSpPr>
          <p:nvPr/>
        </p:nvCxnSpPr>
        <p:spPr>
          <a:xfrm>
            <a:off x="4155303" y="5891246"/>
            <a:ext cx="0" cy="36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51950" y="5448978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3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5951950" y="6254134"/>
            <a:ext cx="1837021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External Object Store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5951950" y="4932999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cxnSp>
        <p:nvCxnSpPr>
          <p:cNvPr id="15" name="Straight Arrow Connector 14"/>
          <p:cNvCxnSpPr>
            <a:stCxn id="12" idx="2"/>
            <a:endCxn id="13" idx="1"/>
          </p:cNvCxnSpPr>
          <p:nvPr/>
        </p:nvCxnSpPr>
        <p:spPr>
          <a:xfrm>
            <a:off x="6870461" y="5891247"/>
            <a:ext cx="0" cy="36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50419" y="5891246"/>
            <a:ext cx="6477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Local LUN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4155303" y="5928230"/>
            <a:ext cx="4078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iSCSI</a:t>
            </a:r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894578" y="5928230"/>
            <a:ext cx="428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HTTP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912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 Tool will produce reports of SUT performance for defined test cases</a:t>
            </a:r>
          </a:p>
          <a:p>
            <a:pPr lvl="1"/>
            <a:r>
              <a:rPr lang="en-US" dirty="0" smtClean="0"/>
              <a:t>Accessed directly</a:t>
            </a:r>
          </a:p>
          <a:p>
            <a:pPr lvl="1"/>
            <a:r>
              <a:rPr lang="en-US" dirty="0" smtClean="0"/>
              <a:t>Accessed via </a:t>
            </a:r>
            <a:r>
              <a:rPr lang="en-US" dirty="0" err="1" smtClean="0"/>
              <a:t>Qtip</a:t>
            </a:r>
            <a:endParaRPr lang="en-US" dirty="0" smtClean="0"/>
          </a:p>
          <a:p>
            <a:pPr lvl="1"/>
            <a:r>
              <a:rPr lang="en-US" dirty="0" smtClean="0"/>
              <a:t>Accessed via Yardstick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8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677</Words>
  <Application>Microsoft Macintosh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Storage Benchmark Proposal</vt:lpstr>
      <vt:lpstr>Proposal</vt:lpstr>
      <vt:lpstr>Use Cases (Scope)</vt:lpstr>
      <vt:lpstr>Project Deliverables</vt:lpstr>
      <vt:lpstr>Block Performance Test Cases</vt:lpstr>
      <vt:lpstr>Object Performance Test Cases</vt:lpstr>
      <vt:lpstr>Future Project Deliverables</vt:lpstr>
      <vt:lpstr>Application of Test Tool</vt:lpstr>
      <vt:lpstr>Reporting</vt:lpstr>
      <vt:lpstr>Automation / Testability</vt:lpstr>
      <vt:lpstr>Contributors</vt:lpstr>
      <vt:lpstr>References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Benchmark Proposal</dc:title>
  <dc:creator>stpierre edgar</dc:creator>
  <cp:lastModifiedBy>stpierre edgar</cp:lastModifiedBy>
  <cp:revision>121</cp:revision>
  <dcterms:created xsi:type="dcterms:W3CDTF">2015-07-23T14:00:08Z</dcterms:created>
  <dcterms:modified xsi:type="dcterms:W3CDTF">2015-08-13T14:02:47Z</dcterms:modified>
</cp:coreProperties>
</file>