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6"/>
  </p:notesMasterIdLst>
  <p:handoutMasterIdLst>
    <p:handoutMasterId r:id="rId17"/>
  </p:handoutMasterIdLst>
  <p:sldIdLst>
    <p:sldId id="434" r:id="rId2"/>
    <p:sldId id="563" r:id="rId3"/>
    <p:sldId id="540" r:id="rId4"/>
    <p:sldId id="554" r:id="rId5"/>
    <p:sldId id="555" r:id="rId6"/>
    <p:sldId id="550" r:id="rId7"/>
    <p:sldId id="542" r:id="rId8"/>
    <p:sldId id="543" r:id="rId9"/>
    <p:sldId id="560" r:id="rId10"/>
    <p:sldId id="561" r:id="rId11"/>
    <p:sldId id="564" r:id="rId12"/>
    <p:sldId id="551" r:id="rId13"/>
    <p:sldId id="562" r:id="rId14"/>
    <p:sldId id="559" r:id="rId15"/>
  </p:sldIdLst>
  <p:sldSz cx="12195175" cy="6858000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40BAD13A-CF3B-46F1-9F92-1EEB6DF0B91B}">
          <p14:sldIdLst>
            <p14:sldId id="434"/>
            <p14:sldId id="563"/>
            <p14:sldId id="540"/>
            <p14:sldId id="554"/>
            <p14:sldId id="555"/>
            <p14:sldId id="550"/>
            <p14:sldId id="542"/>
            <p14:sldId id="543"/>
            <p14:sldId id="560"/>
            <p14:sldId id="561"/>
            <p14:sldId id="564"/>
            <p14:sldId id="551"/>
            <p14:sldId id="562"/>
            <p14:sldId id="559"/>
            <p14:sldId id="439"/>
          </p14:sldIdLst>
        </p14:section>
        <p14:section name="无标题节" id="{55232401-34EE-4EBD-BFAF-C9D0F61BAE1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587">
          <p15:clr>
            <a:srgbClr val="A4A3A4"/>
          </p15:clr>
        </p15:guide>
        <p15:guide id="2" orient="horz" pos="3883">
          <p15:clr>
            <a:srgbClr val="A4A3A4"/>
          </p15:clr>
        </p15:guide>
        <p15:guide id="3" pos="7164">
          <p15:clr>
            <a:srgbClr val="A4A3A4"/>
          </p15:clr>
        </p15:guide>
        <p15:guide id="4" pos="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2222"/>
    <a:srgbClr val="9177FD"/>
    <a:srgbClr val="FF9B09"/>
    <a:srgbClr val="A20000"/>
    <a:srgbClr val="383747"/>
    <a:srgbClr val="3E5D82"/>
    <a:srgbClr val="666699"/>
    <a:srgbClr val="02AE16"/>
    <a:srgbClr val="FF6709"/>
    <a:srgbClr val="E4E4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77213" autoAdjust="0"/>
  </p:normalViewPr>
  <p:slideViewPr>
    <p:cSldViewPr snapToGrid="0" snapToObjects="1" showGuides="1">
      <p:cViewPr varScale="1">
        <p:scale>
          <a:sx n="53" d="100"/>
          <a:sy n="53" d="100"/>
        </p:scale>
        <p:origin x="-1452" y="-102"/>
      </p:cViewPr>
      <p:guideLst>
        <p:guide orient="horz" pos="587"/>
        <p:guide orient="horz" pos="3883"/>
        <p:guide pos="7164"/>
        <p:guide pos="5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68" y="54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299ECB0-6573-4573-97F8-0F22CF6BD3F2}" type="datetimeFigureOut">
              <a:rPr lang="zh-CN" altLang="en-US"/>
              <a:pPr>
                <a:defRPr/>
              </a:pPr>
              <a:t>2015/8/24</a:t>
            </a:fld>
            <a:endParaRPr lang="en-US" altLang="zh-CN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F672297-AFAB-40D7-9FB7-D5F863C7FB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6113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67EB6-9D1B-4BD6-828D-CF509AB728B2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C5458-9D8F-496A-8CA9-D1357EC7E6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6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5458-9D8F-496A-8CA9-D1357EC7E6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8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5458-9D8F-496A-8CA9-D1357EC7E6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82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5458-9D8F-496A-8CA9-D1357EC7E6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40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Sysstat</a:t>
            </a:r>
            <a:r>
              <a:rPr lang="en-US" i="1" dirty="0" smtClean="0"/>
              <a:t> </a:t>
            </a:r>
            <a:r>
              <a:rPr lang="en-US" dirty="0" smtClean="0"/>
              <a:t>utility that collects CPU, memory, network and disk usage from the Linux kernel every second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benchmarks involve performing several workloads on several configurations.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5458-9D8F-496A-8CA9-D1357EC7E6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39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5458-9D8F-496A-8CA9-D1357EC7E6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03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636838"/>
            <a:ext cx="5616575" cy="62547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876300" y="479425"/>
            <a:ext cx="1625600" cy="2154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quarter" idx="10"/>
          </p:nvPr>
        </p:nvSpPr>
        <p:spPr>
          <a:xfrm>
            <a:off x="876300" y="479425"/>
            <a:ext cx="16256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29C2-2C1D-4CA6-8650-0A884368FE6C}" type="datetime3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 August 2015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586" y="6350"/>
            <a:ext cx="12193589" cy="6851650"/>
          </a:xfrm>
          <a:prstGeom prst="rect">
            <a:avLst/>
          </a:prstGeom>
          <a:blipFill dpi="0" rotWithShape="1"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23913" y="4500002"/>
            <a:ext cx="926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8" rIns="91418" bIns="4570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zh-CN" altLang="en-US" dirty="0" smtClean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23913" y="479426"/>
            <a:ext cx="215899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微软雅黑" pitchFamily="34" charset="-122"/>
                <a:ea typeface="+mn-ea"/>
              </a:defRPr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85" r:id="rId4"/>
  </p:sldLayoutIdLst>
  <p:transition advClick="0" advTm="8000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>
              <a:lumMod val="75000"/>
              <a:lumOff val="25000"/>
            </a:schemeClr>
          </a:solidFill>
          <a:latin typeface="微软雅黑" pitchFamily="34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19577" y="1890942"/>
            <a:ext cx="10290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Bottlenecks: </a:t>
            </a:r>
          </a:p>
          <a:p>
            <a:r>
              <a:rPr lang="en-US" altLang="zh-CN" sz="4000" dirty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   Automated Design</a:t>
            </a:r>
            <a:r>
              <a:rPr lang="zh-CN" altLang="en-US" sz="4000" dirty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Configuration </a:t>
            </a:r>
          </a:p>
          <a:p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Evaluation and Tune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endParaRPr lang="zh-CN" altLang="en-US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1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Monitor tools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823" y="1753602"/>
            <a:ext cx="10374085" cy="2079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altLang="en-US" b="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Operf</a:t>
            </a:r>
            <a:endParaRPr lang="en-CA" altLang="en-US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just"/>
            <a:r>
              <a:rPr lang="en-CA" altLang="en-US" b="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Xenmon</a:t>
            </a:r>
            <a:endParaRPr lang="en-CA" altLang="en-US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just"/>
            <a:r>
              <a:rPr lang="en-CA" altLang="en-US" b="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Systat</a:t>
            </a:r>
            <a:endParaRPr lang="en-CA" altLang="en-US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just"/>
            <a:r>
              <a:rPr lang="en-CA" altLang="en-US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Ganglia(for </a:t>
            </a:r>
            <a:r>
              <a:rPr lang="en-CA" altLang="en-US" b="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xen</a:t>
            </a:r>
            <a:r>
              <a:rPr lang="en-CA" altLang="en-US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: </a:t>
            </a:r>
            <a:r>
              <a:rPr lang="en-CA" altLang="en-US" b="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GMond</a:t>
            </a:r>
            <a:r>
              <a:rPr lang="en-CA" altLang="en-US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</a:t>
            </a:r>
            <a:r>
              <a:rPr lang="en-CA" altLang="en-US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)</a:t>
            </a:r>
          </a:p>
          <a:p>
            <a:pPr algn="just"/>
            <a:r>
              <a:rPr lang="en-US" altLang="zh-CN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To be continued</a:t>
            </a:r>
            <a:endParaRPr lang="en-CA" altLang="en-US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just"/>
            <a:endParaRPr lang="en-CA" altLang="en-US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lvl="1" algn="just"/>
            <a:endParaRPr lang="en-CA" altLang="en-US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0119" y="4395040"/>
            <a:ext cx="6790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need more open sourced monitor tools </a:t>
            </a:r>
          </a:p>
          <a:p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 help us to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 to insight of 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398305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984" y="1737476"/>
            <a:ext cx="9740345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eaLnBrk="0" hangingPunct="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Each experiment is composed of 3 phases. </a:t>
            </a:r>
            <a:endParaRPr lang="en-US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lvl="1" indent="-342900" algn="just" eaLnBrk="0" hangingPunct="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warm-up phase initializes the system until it </a:t>
            </a: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reaches a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steady-state throughput level. </a:t>
            </a:r>
            <a:endParaRPr lang="en-US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lvl="1" indent="-342900" algn="just" eaLnBrk="0" hangingPunct="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the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steady-state phase during which </a:t>
            </a: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we perform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all our measurements. </a:t>
            </a:r>
            <a:endParaRPr lang="en-US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lvl="1" indent="-342900" algn="just" eaLnBrk="0" hangingPunct="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Finally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 a cool-down phase slows down the incoming request </a:t>
            </a: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flow until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the end of the experiment.</a:t>
            </a:r>
          </a:p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Timeline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133523"/>
      </p:ext>
    </p:extLst>
  </p:cSld>
  <p:clrMapOvr>
    <a:masterClrMapping/>
  </p:clrMapOvr>
  <p:transition advClick="0" advTm="8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Data and graphs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35015" y="1160676"/>
            <a:ext cx="9793092" cy="27781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CSV VS </a:t>
            </a:r>
            <a:r>
              <a:rPr lang="en-US" altLang="zh-CN" sz="1800" b="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Json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(used by test group)</a:t>
            </a:r>
            <a:endParaRPr lang="en-US" altLang="zh-CN" sz="18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r>
              <a:rPr lang="en-US" sz="1800" b="0" dirty="0"/>
              <a:t>Results are presented in a tabular format that can easily be imported into spreadsheets.</a:t>
            </a:r>
          </a:p>
          <a:p>
            <a:r>
              <a:rPr lang="en-US" altLang="zh-CN" sz="1800" b="0" dirty="0"/>
              <a:t>A bar and line graph script that generates graphs from tabular results using </a:t>
            </a:r>
            <a:r>
              <a:rPr lang="en-US" altLang="zh-CN" sz="1800" b="0" dirty="0" err="1"/>
              <a:t>Gnuplot</a:t>
            </a:r>
            <a:endParaRPr lang="en-US" altLang="zh-CN" sz="1800" b="0" dirty="0"/>
          </a:p>
          <a:p>
            <a:r>
              <a:rPr lang="en-US" altLang="zh-CN" sz="20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Gnuplot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 portable command-line driven graphing utility for Linux, OS/2, MS Windows, OSX, VMS, and many other platforms</a:t>
            </a:r>
          </a:p>
          <a:p>
            <a:pPr lvl="1"/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endParaRPr lang="en-US" sz="1800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endParaRPr lang="en-CA" altLang="en-US" sz="18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1026" name="Picture 2" descr="C:\Users\t00240341\AppData\Roaming\eSpace_Desktop\UserData\t00240341\imagefiles\DFD98438-BC46-4106-A76E-E872CD7C1C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623" y="3212158"/>
            <a:ext cx="5272514" cy="35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tle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10" y="3483083"/>
            <a:ext cx="5481526" cy="29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462536"/>
      </p:ext>
    </p:extLst>
  </p:cSld>
  <p:clrMapOvr>
    <a:masterClrMapping/>
  </p:clrMapOvr>
  <p:transition advClick="0" advTm="8000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Test cases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7823" y="1685113"/>
            <a:ext cx="9793092" cy="27278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E2E test cases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Cover multiple components in VIM and VNFI</a:t>
            </a:r>
          </a:p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Components test cases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KVM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Storage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ODL and ONOS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And so on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7011" y="4255676"/>
            <a:ext cx="399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 cases will cover NFVI and VIM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496" y="4687885"/>
            <a:ext cx="1038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will use the components test cases provided by other projects, such as KVM and storage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will develop E2E test cases and other components test cases if needed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982803"/>
      </p:ext>
    </p:extLst>
  </p:cSld>
  <p:clrMapOvr>
    <a:masterClrMapping/>
  </p:clrMapOvr>
  <p:transition advClick="0" advTm="800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What we are doing 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7823" y="1155024"/>
            <a:ext cx="9793092" cy="27278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Developing framework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Generate codes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Used to control and run benchmark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Collect data and analysis data</a:t>
            </a:r>
          </a:p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Developing a E2E test case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Cover multiple 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nodes and 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scale well 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show some bottlenecks examples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Used to validate the framework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822" y="4120496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next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823" y="4792748"/>
            <a:ext cx="9793092" cy="7864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We will discuss with community for next plan</a:t>
            </a:r>
          </a:p>
        </p:txBody>
      </p:sp>
    </p:spTree>
    <p:extLst>
      <p:ext uri="{BB962C8B-B14F-4D97-AF65-F5344CB8AC3E}">
        <p14:creationId xmlns:p14="http://schemas.microsoft.com/office/powerpoint/2010/main" xmlns="" val="3526190806"/>
      </p:ext>
    </p:extLst>
  </p:cSld>
  <p:clrMapOvr>
    <a:masterClrMapping/>
  </p:clrMapOvr>
  <p:transition advClick="0" advTm="8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goal 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09806" y="2453738"/>
            <a:ext cx="9793092" cy="20254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What has happened</a:t>
            </a:r>
          </a:p>
          <a:p>
            <a:r>
              <a:rPr lang="en-US" altLang="zh-CN" sz="32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Why it happened</a:t>
            </a:r>
          </a:p>
          <a:p>
            <a:r>
              <a:rPr lang="en-US" altLang="zh-CN" sz="32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Anticipate what will happen in the future</a:t>
            </a:r>
          </a:p>
        </p:txBody>
      </p:sp>
    </p:spTree>
    <p:extLst>
      <p:ext uri="{BB962C8B-B14F-4D97-AF65-F5344CB8AC3E}">
        <p14:creationId xmlns:p14="http://schemas.microsoft.com/office/powerpoint/2010/main" xmlns="" val="391113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Architecture 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29689" y="4527250"/>
            <a:ext cx="9793092" cy="1927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Clr>
                <a:srgbClr val="990000"/>
              </a:buClr>
              <a:buFontTx/>
              <a:buChar char="•"/>
            </a:pP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Workload generator and VNFs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WV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）： 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workload generator generates workloads which go through VNFs </a:t>
            </a:r>
            <a:endParaRPr lang="en-CA" altLang="en-US" sz="18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algn="just"/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Monitor and Analysis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MA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）：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monitor VNFs status and infrastructure status to output analyzed results</a:t>
            </a:r>
            <a:r>
              <a:rPr 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en-US" sz="1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Deployment and Configuration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DC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）：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deploy and configure infrastructure and WV</a:t>
            </a:r>
          </a:p>
          <a:p>
            <a:pPr algn="just"/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Automated Staging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AS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: implement automated staging</a:t>
            </a:r>
            <a:endParaRPr lang="en-CA" altLang="en-US" sz="1800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4174" y="200727"/>
            <a:ext cx="11889695" cy="3971837"/>
            <a:chOff x="174174" y="200727"/>
            <a:chExt cx="11889695" cy="3971837"/>
          </a:xfrm>
        </p:grpSpPr>
        <p:sp>
          <p:nvSpPr>
            <p:cNvPr id="2" name="Rectangle 1"/>
            <p:cNvSpPr/>
            <p:nvPr/>
          </p:nvSpPr>
          <p:spPr bwMode="auto">
            <a:xfrm>
              <a:off x="286300" y="1501689"/>
              <a:ext cx="2601685" cy="838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2242" y="1762946"/>
              <a:ext cx="206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Workload </a:t>
              </a:r>
              <a:r>
                <a:rPr lang="en-US" altLang="zh-CN" dirty="0" smtClean="0"/>
                <a:t>generator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543303" y="1501689"/>
              <a:ext cx="1056143" cy="838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17473" y="1762946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VNF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192168" y="1501689"/>
              <a:ext cx="1056143" cy="838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66338" y="1762946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………….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803798" y="1501689"/>
              <a:ext cx="1056143" cy="838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7968" y="1762946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VNF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95948" y="1137017"/>
              <a:ext cx="7870372" cy="1578429"/>
            </a:xfrm>
            <a:prstGeom prst="rect">
              <a:avLst/>
            </a:prstGeom>
            <a:noFill/>
            <a:ln w="9525" cap="flat" cmpd="sng" algn="ctr">
              <a:solidFill>
                <a:srgbClr val="FF222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74174" y="2976703"/>
              <a:ext cx="7892146" cy="1195861"/>
            </a:xfrm>
            <a:prstGeom prst="rect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55174" y="3281503"/>
              <a:ext cx="1611086" cy="46808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8346" y="3330880"/>
              <a:ext cx="1164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hypervisor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492829" y="3281503"/>
              <a:ext cx="1611086" cy="46808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3456" y="3330880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ODL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343848" y="3281503"/>
              <a:ext cx="1611086" cy="46808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04475" y="3330880"/>
              <a:ext cx="694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DAPP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0058402" y="200727"/>
              <a:ext cx="2002971" cy="1197429"/>
            </a:xfrm>
            <a:prstGeom prst="ellipse">
              <a:avLst/>
            </a:prstGeom>
            <a:noFill/>
            <a:ln w="9525" cap="flat" cmpd="sng" algn="ctr">
              <a:solidFill>
                <a:srgbClr val="FF222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730575" y="1415543"/>
              <a:ext cx="2002971" cy="1197429"/>
            </a:xfrm>
            <a:prstGeom prst="ellipse">
              <a:avLst/>
            </a:prstGeom>
            <a:noFill/>
            <a:ln w="9525" cap="flat" cmpd="sng" algn="ctr">
              <a:solidFill>
                <a:srgbClr val="FF222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9394381" y="2912330"/>
              <a:ext cx="2002971" cy="1197429"/>
            </a:xfrm>
            <a:prstGeom prst="ellipse">
              <a:avLst/>
            </a:prstGeom>
            <a:noFill/>
            <a:ln w="9525" cap="flat" cmpd="sng" algn="ctr">
              <a:solidFill>
                <a:srgbClr val="FF222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cxnSp>
          <p:nvCxnSpPr>
            <p:cNvPr id="24" name="Straight Arrow Connector 23"/>
            <p:cNvCxnSpPr>
              <a:stCxn id="21" idx="6"/>
            </p:cNvCxnSpPr>
            <p:nvPr/>
          </p:nvCxnSpPr>
          <p:spPr bwMode="auto">
            <a:xfrm flipV="1">
              <a:off x="10733546" y="1386726"/>
              <a:ext cx="326342" cy="627532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cxnSp>
          <p:nvCxnSpPr>
            <p:cNvPr id="30" name="Straight Arrow Connector 29"/>
            <p:cNvCxnSpPr>
              <a:stCxn id="10" idx="3"/>
              <a:endCxn id="22" idx="2"/>
            </p:cNvCxnSpPr>
            <p:nvPr/>
          </p:nvCxnSpPr>
          <p:spPr bwMode="auto">
            <a:xfrm>
              <a:off x="8066320" y="1926232"/>
              <a:ext cx="1328061" cy="1584813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22" idx="2"/>
            </p:cNvCxnSpPr>
            <p:nvPr/>
          </p:nvCxnSpPr>
          <p:spPr bwMode="auto">
            <a:xfrm flipV="1">
              <a:off x="8066320" y="3511045"/>
              <a:ext cx="1328061" cy="63589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10" idx="3"/>
              <a:endCxn id="21" idx="2"/>
            </p:cNvCxnSpPr>
            <p:nvPr/>
          </p:nvCxnSpPr>
          <p:spPr bwMode="auto">
            <a:xfrm>
              <a:off x="8066320" y="1926232"/>
              <a:ext cx="664255" cy="88026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endCxn id="22" idx="6"/>
            </p:cNvCxnSpPr>
            <p:nvPr/>
          </p:nvCxnSpPr>
          <p:spPr bwMode="auto">
            <a:xfrm>
              <a:off x="11059888" y="1386726"/>
              <a:ext cx="337464" cy="2124319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cxnSp>
          <p:nvCxnSpPr>
            <p:cNvPr id="38" name="Straight Arrow Connector 37"/>
            <p:cNvCxnSpPr>
              <a:stCxn id="21" idx="2"/>
              <a:endCxn id="11" idx="3"/>
            </p:cNvCxnSpPr>
            <p:nvPr/>
          </p:nvCxnSpPr>
          <p:spPr bwMode="auto">
            <a:xfrm flipH="1">
              <a:off x="8066320" y="2014258"/>
              <a:ext cx="664255" cy="1560376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9438570" y="3218698"/>
              <a:ext cx="21898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Deployment and </a:t>
              </a:r>
            </a:p>
            <a:p>
              <a:r>
                <a:rPr lang="en-US" altLang="zh-CN" dirty="0" smtClean="0"/>
                <a:t>Configuration</a:t>
              </a:r>
              <a:r>
                <a:rPr lang="zh-CN" altLang="en-US" dirty="0" smtClean="0"/>
                <a:t>（</a:t>
              </a:r>
              <a:r>
                <a:rPr lang="en-US" altLang="zh-CN" dirty="0" smtClean="0"/>
                <a:t>DC</a:t>
              </a:r>
              <a:r>
                <a:rPr lang="zh-CN" altLang="en-US" dirty="0" smtClean="0"/>
                <a:t>）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948065" y="1735732"/>
              <a:ext cx="17294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Monitor and </a:t>
              </a:r>
            </a:p>
            <a:p>
              <a:r>
                <a:rPr lang="en-US" altLang="zh-CN" dirty="0" smtClean="0"/>
                <a:t>Analysis</a:t>
              </a:r>
              <a:r>
                <a:rPr lang="zh-CN" altLang="en-US" dirty="0" smtClean="0"/>
                <a:t>（</a:t>
              </a:r>
              <a:r>
                <a:rPr lang="en-US" altLang="zh-CN" dirty="0" smtClean="0"/>
                <a:t>MA</a:t>
              </a:r>
              <a:r>
                <a:rPr lang="zh-CN" altLang="en-US" dirty="0" smtClean="0"/>
                <a:t>）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087109" y="574315"/>
              <a:ext cx="1976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/>
                <a:t>Automated Staging</a:t>
              </a:r>
            </a:p>
            <a:p>
              <a:pPr algn="ctr"/>
              <a:r>
                <a:rPr lang="zh-CN" altLang="en-US" dirty="0" smtClean="0"/>
                <a:t>（</a:t>
              </a:r>
              <a:r>
                <a:rPr lang="en-US" altLang="zh-CN" dirty="0" smtClean="0"/>
                <a:t>AS</a:t>
              </a:r>
              <a:r>
                <a:rPr lang="zh-CN" altLang="en-US" dirty="0" smtClean="0"/>
                <a:t>）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69002" y="3794110"/>
              <a:ext cx="1469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infrastructure</a:t>
              </a:r>
              <a:endParaRPr lang="en-US" dirty="0"/>
            </a:p>
          </p:txBody>
        </p:sp>
        <p:sp>
          <p:nvSpPr>
            <p:cNvPr id="58" name="Left-Right Arrow 57"/>
            <p:cNvSpPr/>
            <p:nvPr/>
          </p:nvSpPr>
          <p:spPr bwMode="auto">
            <a:xfrm>
              <a:off x="2916296" y="1831526"/>
              <a:ext cx="577402" cy="207299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59" name="Left-Right Arrow 58"/>
            <p:cNvSpPr/>
            <p:nvPr/>
          </p:nvSpPr>
          <p:spPr bwMode="auto">
            <a:xfrm>
              <a:off x="4632839" y="1831526"/>
              <a:ext cx="528716" cy="207299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60" name="Left-Right Arrow 59"/>
            <p:cNvSpPr/>
            <p:nvPr/>
          </p:nvSpPr>
          <p:spPr bwMode="auto">
            <a:xfrm>
              <a:off x="6258912" y="1802064"/>
              <a:ext cx="528716" cy="207299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04971" y="2378773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WV</a:t>
              </a:r>
              <a:endParaRPr lang="en-US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3270" y="3004936"/>
              <a:ext cx="1440000" cy="10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44643270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stages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6023610" y="5383530"/>
            <a:ext cx="4789170" cy="99441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7610" y="1329330"/>
            <a:ext cx="8712000" cy="4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889197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297244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Stage composed by steps</a:t>
            </a:r>
            <a:r>
              <a:rPr lang="zh-CN" altLang="en-US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35015" y="903233"/>
            <a:ext cx="9793092" cy="58023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Code generation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takes experiment configuration files as the 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input, and generates 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all necessary resources to  automatically execute 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experiments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It is required to cover all scenarios</a:t>
            </a: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Executing experiments</a:t>
            </a:r>
            <a:endParaRPr lang="en-US" sz="1800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Use the generated resources and control the experimentations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including platform deployment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VNF deployment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configuration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initialization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workload execution and data collection.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r>
              <a:rPr 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Data 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collection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Collect gigabytes of heterogeneous data for resources monitors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e.g., CPU, Memory, thread pool usage, and etc…), response time throughput and 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VNF logs.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The structure and amount of collected data vary depending on the system 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architecture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monitoring strategy, tools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benchmarks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 the number of deployed nodes and workloads.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It is required to have scripts to collect all kinds of data</a:t>
            </a:r>
          </a:p>
          <a:p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Database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lang="en-US" altLang="zh-CN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suggested by test group</a:t>
            </a:r>
            <a:r>
              <a:rPr lang="zh-CN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</a:t>
            </a:r>
            <a:endParaRPr lang="en-US" altLang="zh-CN" sz="1800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Json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（？） </a:t>
            </a:r>
            <a:r>
              <a:rPr lang="en-US" altLang="zh-CN" sz="160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MongoDB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（？）</a:t>
            </a:r>
            <a:endParaRPr lang="en-US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lvl="1" indent="-342900">
              <a:buClr>
                <a:srgbClr val="990000"/>
              </a:buClr>
              <a:buChar char="•"/>
            </a:pPr>
            <a:r>
              <a:rPr lang="en-US" altLang="zh-CN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Data analysis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（</a:t>
            </a:r>
            <a:r>
              <a:rPr lang="en-US" altLang="zh-CN" sz="1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*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）</a:t>
            </a:r>
            <a:endParaRPr lang="en-US" altLang="zh-CN" sz="18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Due to the magnitude 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and 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structure of the data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data analysis becomes a non-trivial task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It is required to develop tools which can understand the internal data structure and help to make data analysis efficient</a:t>
            </a:r>
            <a:endParaRPr lang="en-CA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951183"/>
      </p:ext>
    </p:extLst>
  </p:cSld>
  <p:clrMapOvr>
    <a:masterClrMapping/>
  </p:clrMapOvr>
  <p:transition advClick="0" advTm="8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Framework examples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35015" y="1372709"/>
            <a:ext cx="9793092" cy="4458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Clr>
                <a:srgbClr val="990000"/>
              </a:buClr>
              <a:buFontTx/>
              <a:buChar char="•"/>
            </a:pPr>
            <a:r>
              <a:rPr lang="en-US" altLang="zh-CN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Rally Framework  for Yardstick</a:t>
            </a:r>
          </a:p>
          <a:p>
            <a:r>
              <a:rPr 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Software Testing Automation Framework (STAF</a:t>
            </a:r>
            <a:r>
              <a:rPr 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)\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Run specified test cases on a peer-to-peer network of 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machines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aims to validate that the test case behaved as expected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.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runs as a service on a network of machines. Each 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machine has </a:t>
            </a: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 configuration file that describes what services 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the other </a:t>
            </a: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machines may request it to perform (e.g., 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execute a </a:t>
            </a: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specific program). </a:t>
            </a:r>
            <a:endParaRPr lang="en-US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r>
              <a:rPr 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Auto pilot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On a single machine</a:t>
            </a:r>
          </a:p>
          <a:p>
            <a:pPr marL="342900" lvl="1" indent="-342900" algn="just">
              <a:buClr>
                <a:srgbClr val="990000"/>
              </a:buClr>
              <a:buFontTx/>
              <a:buChar char="•"/>
            </a:pPr>
            <a:r>
              <a:rPr 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Scalable Test </a:t>
            </a:r>
            <a:r>
              <a:rPr 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Platform(STP)</a:t>
            </a:r>
            <a:r>
              <a:rPr lang="en-US" sz="1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 </a:t>
            </a:r>
            <a:endParaRPr lang="en-US" sz="18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STP is designed for many users to share a pool of machines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Provides no analysis tools</a:t>
            </a:r>
          </a:p>
          <a:p>
            <a:pPr marL="742950" lvl="2" indent="-342900" algn="just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Benchmarks need to be changed to operate within the 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STP Environment</a:t>
            </a:r>
            <a:endParaRPr 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342900" lvl="1" indent="-342900" algn="just">
              <a:buClr>
                <a:srgbClr val="990000"/>
              </a:buClr>
              <a:buFontTx/>
              <a:buChar char="•"/>
            </a:pPr>
            <a:endParaRPr lang="en-US" sz="18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742950" lvl="2" indent="-342900" algn="just">
              <a:buClr>
                <a:srgbClr val="990000"/>
              </a:buClr>
              <a:buFontTx/>
              <a:buChar char="•"/>
            </a:pP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endParaRPr lang="en-US" sz="1800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endParaRPr lang="en-CA" altLang="en-US" sz="18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361069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Bottlenecks framework 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3293" y="1309006"/>
            <a:ext cx="10720410" cy="51679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kern="0" dirty="0">
                <a:latin typeface="微软雅黑" pitchFamily="34" charset="-122"/>
                <a:ea typeface="微软雅黑" pitchFamily="34" charset="-122"/>
                <a:cs typeface="Arial"/>
              </a:rPr>
              <a:t>A framework to run </a:t>
            </a:r>
            <a:r>
              <a:rPr lang="en-US" altLang="zh-CN" sz="1800" b="0" kern="0" dirty="0" smtClean="0">
                <a:latin typeface="微软雅黑" pitchFamily="34" charset="-122"/>
                <a:ea typeface="微软雅黑" pitchFamily="34" charset="-122"/>
                <a:cs typeface="Arial"/>
              </a:rPr>
              <a:t>benchmarks, 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Not just another benchmark</a:t>
            </a:r>
          </a:p>
          <a:p>
            <a:r>
              <a:rPr lang="en-US" altLang="zh-CN" sz="1800" b="0" kern="0" dirty="0" smtClean="0">
                <a:latin typeface="微软雅黑" pitchFamily="34" charset="-122"/>
                <a:ea typeface="微软雅黑" pitchFamily="34" charset="-122"/>
                <a:cs typeface="Arial"/>
              </a:rPr>
              <a:t>for automating the repetitive tasks of running, measuring and analyzing the results of arbitrary programs</a:t>
            </a:r>
          </a:p>
          <a:p>
            <a:r>
              <a:rPr lang="en-US" altLang="zh-CN" sz="1800" b="0" kern="0" dirty="0" smtClean="0">
                <a:latin typeface="微软雅黑" pitchFamily="34" charset="-122"/>
                <a:ea typeface="微软雅黑" pitchFamily="34" charset="-122"/>
                <a:cs typeface="Arial"/>
              </a:rPr>
              <a:t>Prepare the platforms( we can use the genesis to help us deploy the platform)</a:t>
            </a:r>
          </a:p>
          <a:p>
            <a:r>
              <a:rPr lang="en-US" altLang="zh-CN" sz="1800" b="0" kern="0" dirty="0" smtClean="0">
                <a:latin typeface="微软雅黑" pitchFamily="34" charset="-122"/>
                <a:ea typeface="微软雅黑" pitchFamily="34" charset="-122"/>
                <a:cs typeface="Arial"/>
              </a:rPr>
              <a:t>Deploy VNFs</a:t>
            </a:r>
          </a:p>
          <a:p>
            <a:r>
              <a:rPr lang="en-US" altLang="zh-CN" sz="1800" b="0" kern="0" dirty="0" smtClean="0">
                <a:latin typeface="微软雅黑" pitchFamily="34" charset="-122"/>
                <a:ea typeface="微软雅黑" pitchFamily="34" charset="-122"/>
                <a:cs typeface="Arial"/>
              </a:rPr>
              <a:t>Deploy monitor tools and record all data </a:t>
            </a:r>
          </a:p>
          <a:p>
            <a:r>
              <a:rPr lang="en-US" altLang="zh-CN" sz="1800" kern="0" dirty="0">
                <a:latin typeface="微软雅黑" pitchFamily="34" charset="-122"/>
                <a:ea typeface="微软雅黑" pitchFamily="34" charset="-122"/>
                <a:cs typeface="Arial"/>
              </a:rPr>
              <a:t>Accuracy</a:t>
            </a:r>
          </a:p>
          <a:p>
            <a:pPr lvl="1"/>
            <a:r>
              <a:rPr lang="en-US" altLang="zh-CN" sz="1600" kern="0" dirty="0">
                <a:latin typeface="微软雅黑" pitchFamily="34" charset="-122"/>
                <a:ea typeface="微软雅黑" pitchFamily="34" charset="-122"/>
                <a:cs typeface="Arial"/>
              </a:rPr>
              <a:t>The results need to be reproducible</a:t>
            </a:r>
            <a:r>
              <a:rPr lang="zh-CN" altLang="en-US" sz="1600" kern="0" dirty="0">
                <a:latin typeface="微软雅黑" pitchFamily="34" charset="-122"/>
                <a:ea typeface="微软雅黑" pitchFamily="34" charset="-122"/>
                <a:cs typeface="Arial"/>
              </a:rPr>
              <a:t>，</a:t>
            </a:r>
            <a:r>
              <a:rPr lang="en-US" altLang="zh-CN" sz="1600" kern="0" dirty="0">
                <a:latin typeface="微软雅黑" pitchFamily="34" charset="-122"/>
                <a:ea typeface="微软雅黑" pitchFamily="34" charset="-122"/>
                <a:cs typeface="Arial"/>
              </a:rPr>
              <a:t>stale and fair</a:t>
            </a:r>
          </a:p>
          <a:p>
            <a:pPr lvl="1"/>
            <a:r>
              <a:rPr lang="en-US" altLang="zh-CN" sz="1600" kern="0" dirty="0">
                <a:latin typeface="微软雅黑" pitchFamily="34" charset="-122"/>
                <a:ea typeface="微软雅黑" pitchFamily="34" charset="-122"/>
                <a:cs typeface="Arial"/>
              </a:rPr>
              <a:t>Reproducible means that you can re-run the test and get similar results</a:t>
            </a:r>
          </a:p>
          <a:p>
            <a:pPr lvl="1"/>
            <a:r>
              <a:rPr lang="en-US" altLang="zh-CN" sz="1600" kern="0" dirty="0">
                <a:latin typeface="微软雅黑" pitchFamily="34" charset="-122"/>
                <a:ea typeface="微软雅黑" pitchFamily="34" charset="-122"/>
                <a:cs typeface="Arial"/>
              </a:rPr>
              <a:t>This way if you need to make slight modification</a:t>
            </a:r>
            <a:r>
              <a:rPr lang="zh-CN" altLang="en-US" sz="1600" kern="0" dirty="0">
                <a:latin typeface="微软雅黑" pitchFamily="34" charset="-122"/>
                <a:ea typeface="微软雅黑" pitchFamily="34" charset="-122"/>
                <a:cs typeface="Arial"/>
              </a:rPr>
              <a:t>，</a:t>
            </a:r>
            <a:r>
              <a:rPr lang="en-US" altLang="zh-CN" sz="1600" kern="0" dirty="0">
                <a:latin typeface="微软雅黑" pitchFamily="34" charset="-122"/>
                <a:ea typeface="微软雅黑" pitchFamily="34" charset="-122"/>
                <a:cs typeface="Arial"/>
              </a:rPr>
              <a:t>It is possible to go back and compare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1177074442"/>
      </p:ext>
    </p:extLst>
  </p:cSld>
  <p:clrMapOvr>
    <a:masterClrMapping/>
  </p:clrMapOvr>
  <p:transition advClick="0" advTm="8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823" y="496025"/>
            <a:ext cx="10545027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Benchmarks and workload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3427" y="1962763"/>
            <a:ext cx="923676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eaLnBrk="0" hangingPunct="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Macro benchmarks: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The performance is tested against a particular </a:t>
            </a: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workload that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is meant to represent some real-world workload.</a:t>
            </a:r>
          </a:p>
          <a:p>
            <a:pPr marL="342900" lvl="1" indent="-342900" algn="just" eaLnBrk="0" hangingPunct="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Trace Replays. A program replays operations which were recorded in a </a:t>
            </a: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real scenario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 with the hope that it is representative of real-world workloads.</a:t>
            </a:r>
          </a:p>
          <a:p>
            <a:pPr marL="342900" lvl="1" indent="-342900" algn="just" eaLnBrk="0" hangingPunct="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Micro benchmarks.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 few (typically one or two) operations are tested to </a:t>
            </a:r>
            <a:r>
              <a:rPr lang="en-US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isolate their </a:t>
            </a:r>
            <a:r>
              <a:rPr 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specific overheads within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1171808"/>
      </p:ext>
    </p:extLst>
  </p:cSld>
  <p:clrMapOvr>
    <a:masterClrMapping/>
  </p:clrMapOvr>
  <p:transition advClick="0" advTm="8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823" y="403261"/>
            <a:ext cx="10545027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FrutigerNext LT Medium" pitchFamily="34" charset="0"/>
                <a:ea typeface="华文细黑" pitchFamily="2" charset="-122"/>
                <a:cs typeface="SimSun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Benchmarks examples</a:t>
            </a:r>
            <a:r>
              <a:rPr lang="zh-CN" altLang="en-US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endParaRPr lang="en-US" altLang="zh-CN" sz="4000" dirty="0" smtClean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ts val="4000"/>
              </a:lnSpc>
            </a:pPr>
            <a:r>
              <a:rPr lang="en-US" altLang="zh-CN" sz="4000" dirty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4000" dirty="0" smtClean="0">
                <a:solidFill>
                  <a:srgbClr val="3E5D8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                    Web server benchmarks</a:t>
            </a:r>
            <a:endParaRPr lang="zh-CN" altLang="en-US" sz="4000" dirty="0">
              <a:solidFill>
                <a:srgbClr val="3E5D8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823" y="1687342"/>
            <a:ext cx="10374085" cy="4368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altLang="en-US" sz="1800" b="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ApacheBench</a:t>
            </a:r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 (or ab), a command line program bundled with Apache HTTP Server</a:t>
            </a:r>
          </a:p>
          <a:p>
            <a:pPr algn="just"/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Apache </a:t>
            </a:r>
            <a:r>
              <a:rPr lang="en-CA" altLang="en-US" sz="1800" b="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JMeter</a:t>
            </a:r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 an open-source Java load testing tool</a:t>
            </a:r>
          </a:p>
          <a:p>
            <a:pPr algn="just"/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Curl-loader, a software performance testing open-source tool</a:t>
            </a:r>
          </a:p>
          <a:p>
            <a:pPr algn="just"/>
            <a:r>
              <a:rPr lang="en-CA" altLang="en-US" sz="1800" b="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Httperf</a:t>
            </a:r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 a command line program originally developed at HP Labs</a:t>
            </a:r>
          </a:p>
          <a:p>
            <a:pPr algn="just"/>
            <a:r>
              <a:rPr lang="en-CA" altLang="en-US" sz="1800" b="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OpenSTA</a:t>
            </a:r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 a GUI-based utility for Microsoft Windows-based operating system</a:t>
            </a:r>
          </a:p>
          <a:p>
            <a:pPr algn="just"/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TPC-W was a web server and database performance benchmark</a:t>
            </a:r>
          </a:p>
          <a:p>
            <a:pPr algn="just"/>
            <a:r>
              <a:rPr lang="en-CA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CLIF</a:t>
            </a:r>
            <a:r>
              <a:rPr lang="en-US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 </a:t>
            </a:r>
            <a:r>
              <a:rPr lang="en-CA" altLang="en-US" sz="1800" b="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RUBiS</a:t>
            </a:r>
            <a:r>
              <a:rPr lang="en-CA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</a:t>
            </a:r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 </a:t>
            </a:r>
            <a:r>
              <a:rPr lang="en-CA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Stock-Online,</a:t>
            </a:r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 </a:t>
            </a:r>
            <a:r>
              <a:rPr lang="en-CA" altLang="en-US" sz="1800" b="0" kern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RUBBoS</a:t>
            </a:r>
            <a:r>
              <a:rPr lang="en-CA" altLang="en-US" sz="1800" b="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,</a:t>
            </a:r>
            <a:r>
              <a:rPr lang="en-CA" altLang="en-US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 TPC-W </a:t>
            </a:r>
            <a:endParaRPr lang="en-CA" altLang="en-US" sz="1800" b="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545" y="4546361"/>
            <a:ext cx="8672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At the beginning, we can choose some of </a:t>
            </a: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these open source benchmarks to validate our framework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356492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noFill/>
        <a:ln w="12700" cap="flat" cmpd="sng" algn="ctr">
          <a:solidFill>
            <a:schemeClr val="bg1">
              <a:lumMod val="75000"/>
            </a:schemeClr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99487</TotalTime>
  <Words>852</Words>
  <Application>Microsoft Office PowerPoint</Application>
  <PresentationFormat>自定义</PresentationFormat>
  <Paragraphs>131</Paragraphs>
  <Slides>14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2_主题1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聚焦战略，有效增长</dc:title>
  <dc:creator>z42303</dc:creator>
  <cp:lastModifiedBy>l00279075</cp:lastModifiedBy>
  <cp:revision>2701</cp:revision>
  <dcterms:created xsi:type="dcterms:W3CDTF">2012-12-20T06:01:13Z</dcterms:created>
  <dcterms:modified xsi:type="dcterms:W3CDTF">2015-08-24T09:21:40Z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(5)bgET8Uk0G22KfnmxihwaYTYKuV2EJDU3W/8JGNaLqPqPzsIkQPkF1I3jfcHWQ8npA2hgz0d6_x000d_
fxeDyhVKrTpcjs5nimdv/KqdX2LBrSnYTGJSDt+apWHdIuvNljXcR15ptZJSWkTDqyGs1V6w_x000d_
ADfamYNsmKOUB2nDjGZsrWJkqLUQX30ssWInlv8fDJi6YbHdb9+VCSO/Tvrh0L4gup4noYtu_x000d_
v5xHcA5cwQbzmIzzXi</vt:lpwstr>
  </property>
  <property fmtid="{D5CDD505-2E9C-101B-9397-08002B2CF9AE}" pid="3" name="_ms_pID_7253431">
    <vt:lpwstr>+3Wu07H6os/vt/C5eZxlfNprC6ty+tl5v3xBiKRiSFwHcxkfGbwk0i_x000d_
0Sjw3pQuTygPlD1e1bcyR828PMu9VwUcJxhUIFbqo5LxxMUoTw2x6ELdHcUKpJmij7UB1eY9_x000d_
wnP1wly+12MH974pS4k12RC+WQouDIplLrpWmebjG6iZrG4tV/LnecBK9Q4FkOwKGImFjANZ_x000d_
hh488q3rNLsvYWLK4hF3+N6q/ftzQPI9z68D</vt:lpwstr>
  </property>
  <property fmtid="{D5CDD505-2E9C-101B-9397-08002B2CF9AE}" pid="4" name="_ms_pID_7253432">
    <vt:lpwstr>AJdufHLjQHPFjKpC8xUDSgIQ2utIPNyww+Tu_x000d_
Kr7vrwkqbiSgXGjAoB+yvyCAayVFH2EdKcRYRpXKk6RiwxGi68d1w79lxY3waQm+PlfSEiuy_x000d_
f4qVjTTLTNpUhCdpnHLUQCIlG9vb7SlC9mEE01ToCTdvmBBNF6aqv3QqJKfTlTQSBK0O4RdT_x000d_
pBVIYcSN8nHrWKrW+PxWozNM05Mi+TM1nIKmnAFE74oLsFdQQ++uNz</vt:lpwstr>
  </property>
  <property fmtid="{D5CDD505-2E9C-101B-9397-08002B2CF9AE}" pid="5" name="_ms_pID_7253433">
    <vt:lpwstr>cX4ADPi8asR0/tOgWb_x000d_
n949/uzrtlrteKrVom1v1wl9q2Bt47XJoa7QqShqlcVzx7YoCRD8rCLXXDXUeXXclVHQOaps_x000d_
m+WkIp45ikKBAKbQMbgz295FwDjgWbteFYs9IWuoF/Rd7gEGIMPb3RPpypP/ESLw6dacgVW5_x000d_
/ClaGVTvEdMj/NFpW3zCOz0i+RL6Ao0vfyNUSpHPefbqXmcXh4yHaibOBgpeS8w0YvEHMdV7</vt:lpwstr>
  </property>
  <property fmtid="{D5CDD505-2E9C-101B-9397-08002B2CF9AE}" pid="6" name="_ms_pID_7253434">
    <vt:lpwstr>_x000d_
Fnm9Vd3DhThMWpyBbXCPJ8DbVT2HjG5/hn72wrj27a7DqsNaG+ajmWvofl/h2vSOtE88+dvo_x000d_
tQDMdeaOfYkJDL/KeCsYEFEjCrhCCyyXtyCiXg==</vt:lpwstr>
  </property>
  <property fmtid="{D5CDD505-2E9C-101B-9397-08002B2CF9AE}" pid="7" name="_new_ms_pID_72543">
    <vt:lpwstr>(3)0FnFT9NsZsx/d/I8aKlslFrysmW8KgxUkAnj26GCIeOsKLslHYDaKKAOh9CWBJ8nhvH5uv78
wlTX4EN/DTOCwS8nVLmOqHU/f00UuJTOB+CxvzPcnw6ySie1RaE/qNblqJ3oD0VtgZA4/F85
29cbdmxK9v913WaTxil2UsSz+nHqwXLKPvKBDwW8SP2tzPE1uGzBx5oq3Fuc6RJY5Z/H+wSP
+NY31G0xreGAnDi0aj</vt:lpwstr>
  </property>
  <property fmtid="{D5CDD505-2E9C-101B-9397-08002B2CF9AE}" pid="8" name="_new_ms_pID_725431">
    <vt:lpwstr>eWQbgLE605S313i76O81rZ9oroRgHRUsLNTqD9pjDGkBwgjwib/Z6G
x70e6l6Nu5b6C6jlBYpJ9/cUuiKfcuQ+QIYcokgM7lfW2Q/lro3FpSSu1f4qEbC/fHt6lhkK
bMwG4OetoNioqa4wV1ePz98UlhuzHc2t3zoaY7nZBnbZuOKvHWmjell4/xJoeLDpp/eLSzog
8H5IPJByb7GHX/eztetTmD4TO3d/a6HWnccy</vt:lpwstr>
  </property>
  <property fmtid="{D5CDD505-2E9C-101B-9397-08002B2CF9AE}" pid="9" name="_new_ms_pID_725432">
    <vt:lpwstr>BNVHdKIxebEhnOzrNEigq40xVQW1cbPRlEl5
Sfc96dZBJLhzaUSDp+etjSmRmpSaGpihFRdcahBJvpasUlVVbDJC7fs63oal7e92aaduAMT9
PF2ODWpcV6bthx/ZU3zwBx8AD5RHDO+w4yLlMNbzdlZ4xJzONZr+L7bVBurLatOKtChEJMfJ
LaE4dujmDMkeXhxWswDWik1Ykx7+WA6E+l0=</vt:lpwstr>
  </property>
  <property fmtid="{D5CDD505-2E9C-101B-9397-08002B2CF9AE}" pid="10" name="sflag">
    <vt:lpwstr>1440408085</vt:lpwstr>
  </property>
</Properties>
</file>