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8"/>
  </p:notesMasterIdLst>
  <p:handoutMasterIdLst>
    <p:handoutMasterId r:id="rId9"/>
  </p:handoutMasterIdLst>
  <p:sldIdLst>
    <p:sldId id="256" r:id="rId2"/>
    <p:sldId id="377" r:id="rId3"/>
    <p:sldId id="378" r:id="rId4"/>
    <p:sldId id="379" r:id="rId5"/>
    <p:sldId id="381" r:id="rId6"/>
    <p:sldId id="380" r:id="rId7"/>
  </p:sldIdLst>
  <p:sldSz cx="9144000" cy="5143500" type="screen16x9"/>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4AC536-069A-4389-9BA9-2BE4C3A7859C}">
          <p14:sldIdLst>
            <p14:sldId id="256"/>
            <p14:sldId id="377"/>
            <p14:sldId id="378"/>
            <p14:sldId id="379"/>
            <p14:sldId id="381"/>
            <p14:sldId id="380"/>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D884"/>
    <a:srgbClr val="007864"/>
    <a:srgbClr val="00B0B9"/>
    <a:srgbClr val="373A3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4" autoAdjust="0"/>
    <p:restoredTop sz="99807" autoAdjust="0"/>
  </p:normalViewPr>
  <p:slideViewPr>
    <p:cSldViewPr snapToGrid="0" snapToObjects="1">
      <p:cViewPr varScale="1">
        <p:scale>
          <a:sx n="156" d="100"/>
          <a:sy n="156" d="100"/>
        </p:scale>
        <p:origin x="186" y="57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FC612E-1A65-436C-8B7D-4A3812D4CB29}"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139310ED-0E2E-4597-A6C4-AB14B0F1637D}">
      <dgm:prSet phldrT="[Text]"/>
      <dgm:spPr/>
      <dgm:t>
        <a:bodyPr/>
        <a:lstStyle/>
        <a:p>
          <a:r>
            <a:rPr lang="en-US" dirty="0" smtClean="0"/>
            <a:t>2013 - OASIS TOSCA</a:t>
          </a:r>
          <a:endParaRPr lang="en-US" dirty="0"/>
        </a:p>
      </dgm:t>
    </dgm:pt>
    <dgm:pt modelId="{85F1791E-6409-43A7-BB33-07359E8178E4}" type="parTrans" cxnId="{F08264BA-2534-4FA0-B904-7A3B372484C8}">
      <dgm:prSet/>
      <dgm:spPr/>
      <dgm:t>
        <a:bodyPr/>
        <a:lstStyle/>
        <a:p>
          <a:endParaRPr lang="en-US"/>
        </a:p>
      </dgm:t>
    </dgm:pt>
    <dgm:pt modelId="{F46ED86B-06A3-42FE-B4A0-FF8F24616E81}" type="sibTrans" cxnId="{F08264BA-2534-4FA0-B904-7A3B372484C8}">
      <dgm:prSet/>
      <dgm:spPr/>
      <dgm:t>
        <a:bodyPr/>
        <a:lstStyle/>
        <a:p>
          <a:endParaRPr lang="en-US"/>
        </a:p>
      </dgm:t>
    </dgm:pt>
    <dgm:pt modelId="{82E24A53-228A-4C70-A199-6AF639477FFC}">
      <dgm:prSet phldrT="[Text]"/>
      <dgm:spPr/>
      <dgm:t>
        <a:bodyPr/>
        <a:lstStyle/>
        <a:p>
          <a:r>
            <a:rPr lang="en-US" dirty="0" smtClean="0"/>
            <a:t>- Focused on describing cloud services</a:t>
          </a:r>
        </a:p>
        <a:p>
          <a:r>
            <a:rPr lang="en-US" dirty="0" smtClean="0"/>
            <a:t>- Large participation from cloud players</a:t>
          </a:r>
          <a:endParaRPr lang="en-US" dirty="0"/>
        </a:p>
      </dgm:t>
    </dgm:pt>
    <dgm:pt modelId="{A7F01B4A-DDD5-4500-9CE8-C65BA5E9D2F5}" type="parTrans" cxnId="{4A46E688-D668-43E8-A1F2-1343A816691A}">
      <dgm:prSet/>
      <dgm:spPr/>
      <dgm:t>
        <a:bodyPr/>
        <a:lstStyle/>
        <a:p>
          <a:endParaRPr lang="en-US"/>
        </a:p>
      </dgm:t>
    </dgm:pt>
    <dgm:pt modelId="{E2A121C2-FAED-470F-99E1-51A10E127AA1}" type="sibTrans" cxnId="{4A46E688-D668-43E8-A1F2-1343A816691A}">
      <dgm:prSet/>
      <dgm:spPr/>
      <dgm:t>
        <a:bodyPr/>
        <a:lstStyle/>
        <a:p>
          <a:endParaRPr lang="en-US"/>
        </a:p>
      </dgm:t>
    </dgm:pt>
    <dgm:pt modelId="{3FE45113-CF22-4FA1-AA2E-D104B01E7EDF}">
      <dgm:prSet phldrT="[Text]"/>
      <dgm:spPr/>
      <dgm:t>
        <a:bodyPr/>
        <a:lstStyle/>
        <a:p>
          <a:r>
            <a:rPr lang="en-US" dirty="0" smtClean="0"/>
            <a:t>2014 – ETSI NFV ISG MANO</a:t>
          </a:r>
          <a:endParaRPr lang="en-US" dirty="0"/>
        </a:p>
      </dgm:t>
    </dgm:pt>
    <dgm:pt modelId="{925B11BE-CEAB-4888-B6DA-E490B1E48860}" type="parTrans" cxnId="{9490551B-A97B-4E9F-BE5F-D1618E41A2D1}">
      <dgm:prSet/>
      <dgm:spPr/>
      <dgm:t>
        <a:bodyPr/>
        <a:lstStyle/>
        <a:p>
          <a:endParaRPr lang="en-US"/>
        </a:p>
      </dgm:t>
    </dgm:pt>
    <dgm:pt modelId="{DB20DD71-3EFA-4F5E-8AFE-C97D4721A622}" type="sibTrans" cxnId="{9490551B-A97B-4E9F-BE5F-D1618E41A2D1}">
      <dgm:prSet/>
      <dgm:spPr/>
      <dgm:t>
        <a:bodyPr/>
        <a:lstStyle/>
        <a:p>
          <a:endParaRPr lang="en-US"/>
        </a:p>
      </dgm:t>
    </dgm:pt>
    <dgm:pt modelId="{F09407BD-3B0B-441E-8495-CAA5D637CE5A}">
      <dgm:prSet phldrT="[Text]"/>
      <dgm:spPr/>
      <dgm:t>
        <a:bodyPr/>
        <a:lstStyle/>
        <a:p>
          <a:r>
            <a:rPr lang="en-US" dirty="0" smtClean="0"/>
            <a:t>Non Normative specification for management and orchestration for NFV</a:t>
          </a:r>
        </a:p>
        <a:p>
          <a:endParaRPr lang="en-US" dirty="0"/>
        </a:p>
      </dgm:t>
    </dgm:pt>
    <dgm:pt modelId="{B31472EE-D2AF-462D-B456-E108D3B00E34}" type="parTrans" cxnId="{6099439E-DCEC-4FCE-8CCF-81783B47BC3C}">
      <dgm:prSet/>
      <dgm:spPr/>
      <dgm:t>
        <a:bodyPr/>
        <a:lstStyle/>
        <a:p>
          <a:endParaRPr lang="en-US"/>
        </a:p>
      </dgm:t>
    </dgm:pt>
    <dgm:pt modelId="{72686B70-621E-4500-82B8-77FBFFB8AE26}" type="sibTrans" cxnId="{6099439E-DCEC-4FCE-8CCF-81783B47BC3C}">
      <dgm:prSet/>
      <dgm:spPr/>
      <dgm:t>
        <a:bodyPr/>
        <a:lstStyle/>
        <a:p>
          <a:endParaRPr lang="en-US"/>
        </a:p>
      </dgm:t>
    </dgm:pt>
    <dgm:pt modelId="{CE502319-A543-4DAE-A8ED-FB07CD1A1BC1}">
      <dgm:prSet phldrT="[Text]"/>
      <dgm:spPr/>
      <dgm:t>
        <a:bodyPr/>
        <a:lstStyle/>
        <a:p>
          <a:r>
            <a:rPr lang="en-US" dirty="0" smtClean="0"/>
            <a:t>2015 - TOSCA For NFV Profile</a:t>
          </a:r>
          <a:endParaRPr lang="en-US" dirty="0"/>
        </a:p>
      </dgm:t>
    </dgm:pt>
    <dgm:pt modelId="{85EEF446-4868-4665-B553-B1AB9C8B1804}" type="parTrans" cxnId="{F72C13F7-3296-4987-9627-40C719AD5909}">
      <dgm:prSet/>
      <dgm:spPr/>
      <dgm:t>
        <a:bodyPr/>
        <a:lstStyle/>
        <a:p>
          <a:endParaRPr lang="en-US"/>
        </a:p>
      </dgm:t>
    </dgm:pt>
    <dgm:pt modelId="{37C66E21-A4E3-4901-8B42-05A83D5710C6}" type="sibTrans" cxnId="{F72C13F7-3296-4987-9627-40C719AD5909}">
      <dgm:prSet/>
      <dgm:spPr/>
      <dgm:t>
        <a:bodyPr/>
        <a:lstStyle/>
        <a:p>
          <a:endParaRPr lang="en-US"/>
        </a:p>
      </dgm:t>
    </dgm:pt>
    <dgm:pt modelId="{29532DFF-936B-430F-8656-8793F60E7C23}">
      <dgm:prSet phldrT="[Text]"/>
      <dgm:spPr/>
      <dgm:t>
        <a:bodyPr/>
        <a:lstStyle/>
        <a:p>
          <a:r>
            <a:rPr lang="en-US" dirty="0" smtClean="0"/>
            <a:t>Based on the MANO VNF Descriptor</a:t>
          </a:r>
        </a:p>
        <a:p>
          <a:r>
            <a:rPr lang="en-US" dirty="0" smtClean="0"/>
            <a:t>Evolving </a:t>
          </a:r>
          <a:endParaRPr lang="en-US" dirty="0"/>
        </a:p>
      </dgm:t>
    </dgm:pt>
    <dgm:pt modelId="{1EC77A90-ED8E-48A9-81F8-798AC6E14383}" type="parTrans" cxnId="{127DB036-AF57-4619-B083-60D5C40C4E44}">
      <dgm:prSet/>
      <dgm:spPr/>
      <dgm:t>
        <a:bodyPr/>
        <a:lstStyle/>
        <a:p>
          <a:endParaRPr lang="en-US"/>
        </a:p>
      </dgm:t>
    </dgm:pt>
    <dgm:pt modelId="{9E9171FB-AD97-41EE-AF22-CD405E7880E5}" type="sibTrans" cxnId="{127DB036-AF57-4619-B083-60D5C40C4E44}">
      <dgm:prSet/>
      <dgm:spPr/>
      <dgm:t>
        <a:bodyPr/>
        <a:lstStyle/>
        <a:p>
          <a:endParaRPr lang="en-US"/>
        </a:p>
      </dgm:t>
    </dgm:pt>
    <dgm:pt modelId="{42EFD0C2-EA3F-41F8-8F13-DBC394CDAD7A}">
      <dgm:prSet phldrT="[Text]"/>
      <dgm:spPr/>
      <dgm:t>
        <a:bodyPr/>
        <a:lstStyle/>
        <a:p>
          <a:r>
            <a:rPr lang="en-US" dirty="0" smtClean="0"/>
            <a:t>2015 – NFV IFA</a:t>
          </a:r>
          <a:endParaRPr lang="en-US" dirty="0"/>
        </a:p>
      </dgm:t>
    </dgm:pt>
    <dgm:pt modelId="{D36EE9FE-DC8B-4A2C-8E2C-BCF016F077A8}" type="parTrans" cxnId="{2448402E-ADC6-4DD3-A5FF-99F469895CB8}">
      <dgm:prSet/>
      <dgm:spPr/>
      <dgm:t>
        <a:bodyPr/>
        <a:lstStyle/>
        <a:p>
          <a:endParaRPr lang="en-US"/>
        </a:p>
      </dgm:t>
    </dgm:pt>
    <dgm:pt modelId="{CF9C5FCE-EC4B-47BB-AF7E-2EBACCA84F68}" type="sibTrans" cxnId="{2448402E-ADC6-4DD3-A5FF-99F469895CB8}">
      <dgm:prSet/>
      <dgm:spPr/>
      <dgm:t>
        <a:bodyPr/>
        <a:lstStyle/>
        <a:p>
          <a:endParaRPr lang="en-US"/>
        </a:p>
      </dgm:t>
    </dgm:pt>
    <dgm:pt modelId="{6DFB1F68-FF74-4694-90E0-095E990921A2}">
      <dgm:prSet phldrT="[Text]"/>
      <dgm:spPr/>
      <dgm:t>
        <a:bodyPr/>
        <a:lstStyle/>
        <a:p>
          <a:r>
            <a:rPr lang="en-US" dirty="0" smtClean="0"/>
            <a:t>Several normative </a:t>
          </a:r>
          <a:r>
            <a:rPr lang="en-US" dirty="0" smtClean="0"/>
            <a:t>interface specs re Management </a:t>
          </a:r>
          <a:r>
            <a:rPr lang="en-US" dirty="0" smtClean="0"/>
            <a:t>and </a:t>
          </a:r>
          <a:r>
            <a:rPr lang="en-US" dirty="0" smtClean="0"/>
            <a:t>Orchestration, and </a:t>
          </a:r>
          <a:r>
            <a:rPr lang="en-US" dirty="0" smtClean="0"/>
            <a:t>NFV Information Modeling </a:t>
          </a:r>
          <a:endParaRPr lang="en-US" dirty="0"/>
        </a:p>
      </dgm:t>
    </dgm:pt>
    <dgm:pt modelId="{25F4B861-9163-400E-B4F5-618B338EA7C9}" type="parTrans" cxnId="{10E1155C-0389-483E-A232-263EE364E199}">
      <dgm:prSet/>
      <dgm:spPr/>
      <dgm:t>
        <a:bodyPr/>
        <a:lstStyle/>
        <a:p>
          <a:endParaRPr lang="en-US"/>
        </a:p>
      </dgm:t>
    </dgm:pt>
    <dgm:pt modelId="{2452B6F1-C597-4697-8640-46D4323ED50B}" type="sibTrans" cxnId="{10E1155C-0389-483E-A232-263EE364E199}">
      <dgm:prSet/>
      <dgm:spPr/>
      <dgm:t>
        <a:bodyPr/>
        <a:lstStyle/>
        <a:p>
          <a:endParaRPr lang="en-US"/>
        </a:p>
      </dgm:t>
    </dgm:pt>
    <dgm:pt modelId="{F044F8BF-8B79-42EC-BE10-312FAEEDA41A}" type="pres">
      <dgm:prSet presAssocID="{A7FC612E-1A65-436C-8B7D-4A3812D4CB29}" presName="Name0" presStyleCnt="0">
        <dgm:presLayoutVars>
          <dgm:chMax val="5"/>
          <dgm:chPref val="5"/>
          <dgm:dir/>
          <dgm:animLvl val="lvl"/>
        </dgm:presLayoutVars>
      </dgm:prSet>
      <dgm:spPr/>
      <dgm:t>
        <a:bodyPr/>
        <a:lstStyle/>
        <a:p>
          <a:endParaRPr lang="en-US"/>
        </a:p>
      </dgm:t>
    </dgm:pt>
    <dgm:pt modelId="{E741BA56-1D79-4F51-AB49-72DB7CD235E9}" type="pres">
      <dgm:prSet presAssocID="{139310ED-0E2E-4597-A6C4-AB14B0F1637D}" presName="parentText1" presStyleLbl="node1" presStyleIdx="0" presStyleCnt="4">
        <dgm:presLayoutVars>
          <dgm:chMax/>
          <dgm:chPref val="3"/>
          <dgm:bulletEnabled val="1"/>
        </dgm:presLayoutVars>
      </dgm:prSet>
      <dgm:spPr/>
      <dgm:t>
        <a:bodyPr/>
        <a:lstStyle/>
        <a:p>
          <a:endParaRPr lang="en-US"/>
        </a:p>
      </dgm:t>
    </dgm:pt>
    <dgm:pt modelId="{A52AC7EE-5FDE-4A7F-9C5F-1591C4CB8CE7}" type="pres">
      <dgm:prSet presAssocID="{139310ED-0E2E-4597-A6C4-AB14B0F1637D}" presName="childText1" presStyleLbl="solidAlignAcc1" presStyleIdx="0" presStyleCnt="4">
        <dgm:presLayoutVars>
          <dgm:chMax val="0"/>
          <dgm:chPref val="0"/>
          <dgm:bulletEnabled val="1"/>
        </dgm:presLayoutVars>
      </dgm:prSet>
      <dgm:spPr/>
      <dgm:t>
        <a:bodyPr/>
        <a:lstStyle/>
        <a:p>
          <a:endParaRPr lang="en-US"/>
        </a:p>
      </dgm:t>
    </dgm:pt>
    <dgm:pt modelId="{ED5F8ED8-06B1-4967-A5DF-B1D186B61B98}" type="pres">
      <dgm:prSet presAssocID="{3FE45113-CF22-4FA1-AA2E-D104B01E7EDF}" presName="parentText2" presStyleLbl="node1" presStyleIdx="1" presStyleCnt="4">
        <dgm:presLayoutVars>
          <dgm:chMax/>
          <dgm:chPref val="3"/>
          <dgm:bulletEnabled val="1"/>
        </dgm:presLayoutVars>
      </dgm:prSet>
      <dgm:spPr/>
      <dgm:t>
        <a:bodyPr/>
        <a:lstStyle/>
        <a:p>
          <a:endParaRPr lang="en-US"/>
        </a:p>
      </dgm:t>
    </dgm:pt>
    <dgm:pt modelId="{BF39546C-6F31-48A5-9254-0E679FDE634D}" type="pres">
      <dgm:prSet presAssocID="{3FE45113-CF22-4FA1-AA2E-D104B01E7EDF}" presName="childText2" presStyleLbl="solidAlignAcc1" presStyleIdx="1" presStyleCnt="4">
        <dgm:presLayoutVars>
          <dgm:chMax val="0"/>
          <dgm:chPref val="0"/>
          <dgm:bulletEnabled val="1"/>
        </dgm:presLayoutVars>
      </dgm:prSet>
      <dgm:spPr/>
      <dgm:t>
        <a:bodyPr/>
        <a:lstStyle/>
        <a:p>
          <a:endParaRPr lang="en-US"/>
        </a:p>
      </dgm:t>
    </dgm:pt>
    <dgm:pt modelId="{B047BBEF-CA74-4F12-952A-592716C8A5B3}" type="pres">
      <dgm:prSet presAssocID="{CE502319-A543-4DAE-A8ED-FB07CD1A1BC1}" presName="parentText3" presStyleLbl="node1" presStyleIdx="2" presStyleCnt="4">
        <dgm:presLayoutVars>
          <dgm:chMax/>
          <dgm:chPref val="3"/>
          <dgm:bulletEnabled val="1"/>
        </dgm:presLayoutVars>
      </dgm:prSet>
      <dgm:spPr/>
      <dgm:t>
        <a:bodyPr/>
        <a:lstStyle/>
        <a:p>
          <a:endParaRPr lang="en-US"/>
        </a:p>
      </dgm:t>
    </dgm:pt>
    <dgm:pt modelId="{57E98188-9F2D-4133-BB94-54F55803C70A}" type="pres">
      <dgm:prSet presAssocID="{CE502319-A543-4DAE-A8ED-FB07CD1A1BC1}" presName="childText3" presStyleLbl="solidAlignAcc1" presStyleIdx="2" presStyleCnt="4">
        <dgm:presLayoutVars>
          <dgm:chMax val="0"/>
          <dgm:chPref val="0"/>
          <dgm:bulletEnabled val="1"/>
        </dgm:presLayoutVars>
      </dgm:prSet>
      <dgm:spPr/>
      <dgm:t>
        <a:bodyPr/>
        <a:lstStyle/>
        <a:p>
          <a:endParaRPr lang="en-US"/>
        </a:p>
      </dgm:t>
    </dgm:pt>
    <dgm:pt modelId="{E94C9DAA-DE47-487F-BAFA-B6C71A896488}" type="pres">
      <dgm:prSet presAssocID="{42EFD0C2-EA3F-41F8-8F13-DBC394CDAD7A}" presName="parentText4" presStyleLbl="node1" presStyleIdx="3" presStyleCnt="4">
        <dgm:presLayoutVars>
          <dgm:chMax/>
          <dgm:chPref val="3"/>
          <dgm:bulletEnabled val="1"/>
        </dgm:presLayoutVars>
      </dgm:prSet>
      <dgm:spPr/>
      <dgm:t>
        <a:bodyPr/>
        <a:lstStyle/>
        <a:p>
          <a:endParaRPr lang="en-US"/>
        </a:p>
      </dgm:t>
    </dgm:pt>
    <dgm:pt modelId="{F859FC61-FB81-4892-8A3D-1CFCA03E3AA3}" type="pres">
      <dgm:prSet presAssocID="{42EFD0C2-EA3F-41F8-8F13-DBC394CDAD7A}" presName="childText4" presStyleLbl="solidAlignAcc1" presStyleIdx="3" presStyleCnt="4">
        <dgm:presLayoutVars>
          <dgm:chMax val="0"/>
          <dgm:chPref val="0"/>
          <dgm:bulletEnabled val="1"/>
        </dgm:presLayoutVars>
      </dgm:prSet>
      <dgm:spPr/>
      <dgm:t>
        <a:bodyPr/>
        <a:lstStyle/>
        <a:p>
          <a:endParaRPr lang="en-US"/>
        </a:p>
      </dgm:t>
    </dgm:pt>
  </dgm:ptLst>
  <dgm:cxnLst>
    <dgm:cxn modelId="{A49CC155-C19D-45DF-8D53-F9FB76AC6CB6}" type="presOf" srcId="{139310ED-0E2E-4597-A6C4-AB14B0F1637D}" destId="{E741BA56-1D79-4F51-AB49-72DB7CD235E9}" srcOrd="0" destOrd="0" presId="urn:microsoft.com/office/officeart/2009/3/layout/IncreasingArrowsProcess"/>
    <dgm:cxn modelId="{F72C13F7-3296-4987-9627-40C719AD5909}" srcId="{A7FC612E-1A65-436C-8B7D-4A3812D4CB29}" destId="{CE502319-A543-4DAE-A8ED-FB07CD1A1BC1}" srcOrd="2" destOrd="0" parTransId="{85EEF446-4868-4665-B553-B1AB9C8B1804}" sibTransId="{37C66E21-A4E3-4901-8B42-05A83D5710C6}"/>
    <dgm:cxn modelId="{E8204899-5673-4BF1-B17F-5FB72DCBC314}" type="presOf" srcId="{29532DFF-936B-430F-8656-8793F60E7C23}" destId="{57E98188-9F2D-4133-BB94-54F55803C70A}" srcOrd="0" destOrd="0" presId="urn:microsoft.com/office/officeart/2009/3/layout/IncreasingArrowsProcess"/>
    <dgm:cxn modelId="{2448402E-ADC6-4DD3-A5FF-99F469895CB8}" srcId="{A7FC612E-1A65-436C-8B7D-4A3812D4CB29}" destId="{42EFD0C2-EA3F-41F8-8F13-DBC394CDAD7A}" srcOrd="3" destOrd="0" parTransId="{D36EE9FE-DC8B-4A2C-8E2C-BCF016F077A8}" sibTransId="{CF9C5FCE-EC4B-47BB-AF7E-2EBACCA84F68}"/>
    <dgm:cxn modelId="{10E1155C-0389-483E-A232-263EE364E199}" srcId="{42EFD0C2-EA3F-41F8-8F13-DBC394CDAD7A}" destId="{6DFB1F68-FF74-4694-90E0-095E990921A2}" srcOrd="0" destOrd="0" parTransId="{25F4B861-9163-400E-B4F5-618B338EA7C9}" sibTransId="{2452B6F1-C597-4697-8640-46D4323ED50B}"/>
    <dgm:cxn modelId="{F08264BA-2534-4FA0-B904-7A3B372484C8}" srcId="{A7FC612E-1A65-436C-8B7D-4A3812D4CB29}" destId="{139310ED-0E2E-4597-A6C4-AB14B0F1637D}" srcOrd="0" destOrd="0" parTransId="{85F1791E-6409-43A7-BB33-07359E8178E4}" sibTransId="{F46ED86B-06A3-42FE-B4A0-FF8F24616E81}"/>
    <dgm:cxn modelId="{C0F2E327-B5FE-49B6-B826-0B2E27CF06D7}" type="presOf" srcId="{42EFD0C2-EA3F-41F8-8F13-DBC394CDAD7A}" destId="{E94C9DAA-DE47-487F-BAFA-B6C71A896488}" srcOrd="0" destOrd="0" presId="urn:microsoft.com/office/officeart/2009/3/layout/IncreasingArrowsProcess"/>
    <dgm:cxn modelId="{4A46E688-D668-43E8-A1F2-1343A816691A}" srcId="{139310ED-0E2E-4597-A6C4-AB14B0F1637D}" destId="{82E24A53-228A-4C70-A199-6AF639477FFC}" srcOrd="0" destOrd="0" parTransId="{A7F01B4A-DDD5-4500-9CE8-C65BA5E9D2F5}" sibTransId="{E2A121C2-FAED-470F-99E1-51A10E127AA1}"/>
    <dgm:cxn modelId="{79FE9A8F-E388-4315-9C11-F58C82C4B6DB}" type="presOf" srcId="{3FE45113-CF22-4FA1-AA2E-D104B01E7EDF}" destId="{ED5F8ED8-06B1-4967-A5DF-B1D186B61B98}" srcOrd="0" destOrd="0" presId="urn:microsoft.com/office/officeart/2009/3/layout/IncreasingArrowsProcess"/>
    <dgm:cxn modelId="{BCDF8473-9FB5-48B3-ADAD-8892E810BC39}" type="presOf" srcId="{CE502319-A543-4DAE-A8ED-FB07CD1A1BC1}" destId="{B047BBEF-CA74-4F12-952A-592716C8A5B3}" srcOrd="0" destOrd="0" presId="urn:microsoft.com/office/officeart/2009/3/layout/IncreasingArrowsProcess"/>
    <dgm:cxn modelId="{B1963576-8E12-4189-A16E-AEAB8105A362}" type="presOf" srcId="{A7FC612E-1A65-436C-8B7D-4A3812D4CB29}" destId="{F044F8BF-8B79-42EC-BE10-312FAEEDA41A}" srcOrd="0" destOrd="0" presId="urn:microsoft.com/office/officeart/2009/3/layout/IncreasingArrowsProcess"/>
    <dgm:cxn modelId="{127DB036-AF57-4619-B083-60D5C40C4E44}" srcId="{CE502319-A543-4DAE-A8ED-FB07CD1A1BC1}" destId="{29532DFF-936B-430F-8656-8793F60E7C23}" srcOrd="0" destOrd="0" parTransId="{1EC77A90-ED8E-48A9-81F8-798AC6E14383}" sibTransId="{9E9171FB-AD97-41EE-AF22-CD405E7880E5}"/>
    <dgm:cxn modelId="{BA1D0EFF-2454-4AA3-B14D-675EE9697511}" type="presOf" srcId="{6DFB1F68-FF74-4694-90E0-095E990921A2}" destId="{F859FC61-FB81-4892-8A3D-1CFCA03E3AA3}" srcOrd="0" destOrd="0" presId="urn:microsoft.com/office/officeart/2009/3/layout/IncreasingArrowsProcess"/>
    <dgm:cxn modelId="{9490551B-A97B-4E9F-BE5F-D1618E41A2D1}" srcId="{A7FC612E-1A65-436C-8B7D-4A3812D4CB29}" destId="{3FE45113-CF22-4FA1-AA2E-D104B01E7EDF}" srcOrd="1" destOrd="0" parTransId="{925B11BE-CEAB-4888-B6DA-E490B1E48860}" sibTransId="{DB20DD71-3EFA-4F5E-8AFE-C97D4721A622}"/>
    <dgm:cxn modelId="{B6A77592-86E3-49B5-8634-27BE14B0C541}" type="presOf" srcId="{82E24A53-228A-4C70-A199-6AF639477FFC}" destId="{A52AC7EE-5FDE-4A7F-9C5F-1591C4CB8CE7}" srcOrd="0" destOrd="0" presId="urn:microsoft.com/office/officeart/2009/3/layout/IncreasingArrowsProcess"/>
    <dgm:cxn modelId="{1FD316A4-38BB-46D8-A427-F7FA2D8C3F71}" type="presOf" srcId="{F09407BD-3B0B-441E-8495-CAA5D637CE5A}" destId="{BF39546C-6F31-48A5-9254-0E679FDE634D}" srcOrd="0" destOrd="0" presId="urn:microsoft.com/office/officeart/2009/3/layout/IncreasingArrowsProcess"/>
    <dgm:cxn modelId="{6099439E-DCEC-4FCE-8CCF-81783B47BC3C}" srcId="{3FE45113-CF22-4FA1-AA2E-D104B01E7EDF}" destId="{F09407BD-3B0B-441E-8495-CAA5D637CE5A}" srcOrd="0" destOrd="0" parTransId="{B31472EE-D2AF-462D-B456-E108D3B00E34}" sibTransId="{72686B70-621E-4500-82B8-77FBFFB8AE26}"/>
    <dgm:cxn modelId="{3C1BD6A4-E27A-4263-AB53-140918B6625D}" type="presParOf" srcId="{F044F8BF-8B79-42EC-BE10-312FAEEDA41A}" destId="{E741BA56-1D79-4F51-AB49-72DB7CD235E9}" srcOrd="0" destOrd="0" presId="urn:microsoft.com/office/officeart/2009/3/layout/IncreasingArrowsProcess"/>
    <dgm:cxn modelId="{E8D5CAA4-790E-4810-AC21-35DA10216058}" type="presParOf" srcId="{F044F8BF-8B79-42EC-BE10-312FAEEDA41A}" destId="{A52AC7EE-5FDE-4A7F-9C5F-1591C4CB8CE7}" srcOrd="1" destOrd="0" presId="urn:microsoft.com/office/officeart/2009/3/layout/IncreasingArrowsProcess"/>
    <dgm:cxn modelId="{1749F1BB-D9BC-4970-B495-57329FAF9B90}" type="presParOf" srcId="{F044F8BF-8B79-42EC-BE10-312FAEEDA41A}" destId="{ED5F8ED8-06B1-4967-A5DF-B1D186B61B98}" srcOrd="2" destOrd="0" presId="urn:microsoft.com/office/officeart/2009/3/layout/IncreasingArrowsProcess"/>
    <dgm:cxn modelId="{6FDCC338-D50D-466C-8BC1-DA8562F79CA4}" type="presParOf" srcId="{F044F8BF-8B79-42EC-BE10-312FAEEDA41A}" destId="{BF39546C-6F31-48A5-9254-0E679FDE634D}" srcOrd="3" destOrd="0" presId="urn:microsoft.com/office/officeart/2009/3/layout/IncreasingArrowsProcess"/>
    <dgm:cxn modelId="{2BFE157B-D6E3-45DF-A6EC-7C644A5F6848}" type="presParOf" srcId="{F044F8BF-8B79-42EC-BE10-312FAEEDA41A}" destId="{B047BBEF-CA74-4F12-952A-592716C8A5B3}" srcOrd="4" destOrd="0" presId="urn:microsoft.com/office/officeart/2009/3/layout/IncreasingArrowsProcess"/>
    <dgm:cxn modelId="{552F6A9C-4F27-4DA0-8752-F2E9CD562AE9}" type="presParOf" srcId="{F044F8BF-8B79-42EC-BE10-312FAEEDA41A}" destId="{57E98188-9F2D-4133-BB94-54F55803C70A}" srcOrd="5" destOrd="0" presId="urn:microsoft.com/office/officeart/2009/3/layout/IncreasingArrowsProcess"/>
    <dgm:cxn modelId="{C59F3098-0B76-4629-9AC8-F508F47A20FA}" type="presParOf" srcId="{F044F8BF-8B79-42EC-BE10-312FAEEDA41A}" destId="{E94C9DAA-DE47-487F-BAFA-B6C71A896488}" srcOrd="6" destOrd="0" presId="urn:microsoft.com/office/officeart/2009/3/layout/IncreasingArrowsProcess"/>
    <dgm:cxn modelId="{3820012E-74A5-4ECA-9DDF-DF81550C635C}" type="presParOf" srcId="{F044F8BF-8B79-42EC-BE10-312FAEEDA41A}" destId="{F859FC61-FB81-4892-8A3D-1CFCA03E3AA3}" srcOrd="7"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1BA56-1D79-4F51-AB49-72DB7CD235E9}">
      <dsp:nvSpPr>
        <dsp:cNvPr id="0" name=""/>
        <dsp:cNvSpPr/>
      </dsp:nvSpPr>
      <dsp:spPr>
        <a:xfrm>
          <a:off x="72483" y="3359"/>
          <a:ext cx="5887409" cy="85711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6068" numCol="1" spcCol="1270" anchor="ctr" anchorCtr="0">
          <a:noAutofit/>
        </a:bodyPr>
        <a:lstStyle/>
        <a:p>
          <a:pPr lvl="0" algn="l" defTabSz="711200">
            <a:lnSpc>
              <a:spcPct val="90000"/>
            </a:lnSpc>
            <a:spcBef>
              <a:spcPct val="0"/>
            </a:spcBef>
            <a:spcAft>
              <a:spcPct val="35000"/>
            </a:spcAft>
          </a:pPr>
          <a:r>
            <a:rPr lang="en-US" sz="1600" kern="1200" dirty="0" smtClean="0"/>
            <a:t>2013 - OASIS TOSCA</a:t>
          </a:r>
          <a:endParaRPr lang="en-US" sz="1600" kern="1200" dirty="0"/>
        </a:p>
      </dsp:txBody>
      <dsp:txXfrm>
        <a:off x="72483" y="217639"/>
        <a:ext cx="5673130" cy="428559"/>
      </dsp:txXfrm>
    </dsp:sp>
    <dsp:sp modelId="{A52AC7EE-5FDE-4A7F-9C5F-1591C4CB8CE7}">
      <dsp:nvSpPr>
        <dsp:cNvPr id="0" name=""/>
        <dsp:cNvSpPr/>
      </dsp:nvSpPr>
      <dsp:spPr>
        <a:xfrm>
          <a:off x="72483" y="665719"/>
          <a:ext cx="1357047" cy="158541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 Focused on describing cloud services</a:t>
          </a:r>
        </a:p>
        <a:p>
          <a:pPr lvl="0" algn="l" defTabSz="577850">
            <a:lnSpc>
              <a:spcPct val="90000"/>
            </a:lnSpc>
            <a:spcBef>
              <a:spcPct val="0"/>
            </a:spcBef>
            <a:spcAft>
              <a:spcPct val="35000"/>
            </a:spcAft>
          </a:pPr>
          <a:r>
            <a:rPr lang="en-US" sz="1300" kern="1200" dirty="0" smtClean="0"/>
            <a:t>- Large participation from cloud players</a:t>
          </a:r>
          <a:endParaRPr lang="en-US" sz="1300" kern="1200" dirty="0"/>
        </a:p>
      </dsp:txBody>
      <dsp:txXfrm>
        <a:off x="72483" y="665719"/>
        <a:ext cx="1357047" cy="1585410"/>
      </dsp:txXfrm>
    </dsp:sp>
    <dsp:sp modelId="{ED5F8ED8-06B1-4967-A5DF-B1D186B61B98}">
      <dsp:nvSpPr>
        <dsp:cNvPr id="0" name=""/>
        <dsp:cNvSpPr/>
      </dsp:nvSpPr>
      <dsp:spPr>
        <a:xfrm>
          <a:off x="1429531" y="288964"/>
          <a:ext cx="4530361" cy="85711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6068" numCol="1" spcCol="1270" anchor="ctr" anchorCtr="0">
          <a:noAutofit/>
        </a:bodyPr>
        <a:lstStyle/>
        <a:p>
          <a:pPr lvl="0" algn="l" defTabSz="711200">
            <a:lnSpc>
              <a:spcPct val="90000"/>
            </a:lnSpc>
            <a:spcBef>
              <a:spcPct val="0"/>
            </a:spcBef>
            <a:spcAft>
              <a:spcPct val="35000"/>
            </a:spcAft>
          </a:pPr>
          <a:r>
            <a:rPr lang="en-US" sz="1600" kern="1200" dirty="0" smtClean="0"/>
            <a:t>2014 – ETSI NFV ISG MANO</a:t>
          </a:r>
          <a:endParaRPr lang="en-US" sz="1600" kern="1200" dirty="0"/>
        </a:p>
      </dsp:txBody>
      <dsp:txXfrm>
        <a:off x="1429531" y="503244"/>
        <a:ext cx="4316082" cy="428559"/>
      </dsp:txXfrm>
    </dsp:sp>
    <dsp:sp modelId="{BF39546C-6F31-48A5-9254-0E679FDE634D}">
      <dsp:nvSpPr>
        <dsp:cNvPr id="0" name=""/>
        <dsp:cNvSpPr/>
      </dsp:nvSpPr>
      <dsp:spPr>
        <a:xfrm>
          <a:off x="1429531" y="951324"/>
          <a:ext cx="1357047" cy="154500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Non Normative specification for management and orchestration for NFV</a:t>
          </a:r>
        </a:p>
        <a:p>
          <a:pPr lvl="0" algn="l" defTabSz="577850">
            <a:lnSpc>
              <a:spcPct val="90000"/>
            </a:lnSpc>
            <a:spcBef>
              <a:spcPct val="0"/>
            </a:spcBef>
            <a:spcAft>
              <a:spcPct val="35000"/>
            </a:spcAft>
          </a:pPr>
          <a:endParaRPr lang="en-US" sz="1300" kern="1200" dirty="0"/>
        </a:p>
      </dsp:txBody>
      <dsp:txXfrm>
        <a:off x="1429531" y="951324"/>
        <a:ext cx="1357047" cy="1545000"/>
      </dsp:txXfrm>
    </dsp:sp>
    <dsp:sp modelId="{B047BBEF-CA74-4F12-952A-592716C8A5B3}">
      <dsp:nvSpPr>
        <dsp:cNvPr id="0" name=""/>
        <dsp:cNvSpPr/>
      </dsp:nvSpPr>
      <dsp:spPr>
        <a:xfrm>
          <a:off x="2786579" y="574569"/>
          <a:ext cx="3173313" cy="85711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6068" numCol="1" spcCol="1270" anchor="ctr" anchorCtr="0">
          <a:noAutofit/>
        </a:bodyPr>
        <a:lstStyle/>
        <a:p>
          <a:pPr lvl="0" algn="l" defTabSz="711200">
            <a:lnSpc>
              <a:spcPct val="90000"/>
            </a:lnSpc>
            <a:spcBef>
              <a:spcPct val="0"/>
            </a:spcBef>
            <a:spcAft>
              <a:spcPct val="35000"/>
            </a:spcAft>
          </a:pPr>
          <a:r>
            <a:rPr lang="en-US" sz="1600" kern="1200" dirty="0" smtClean="0"/>
            <a:t>2015 - TOSCA For NFV Profile</a:t>
          </a:r>
          <a:endParaRPr lang="en-US" sz="1600" kern="1200" dirty="0"/>
        </a:p>
      </dsp:txBody>
      <dsp:txXfrm>
        <a:off x="2786579" y="788849"/>
        <a:ext cx="2959034" cy="428559"/>
      </dsp:txXfrm>
    </dsp:sp>
    <dsp:sp modelId="{57E98188-9F2D-4133-BB94-54F55803C70A}">
      <dsp:nvSpPr>
        <dsp:cNvPr id="0" name=""/>
        <dsp:cNvSpPr/>
      </dsp:nvSpPr>
      <dsp:spPr>
        <a:xfrm>
          <a:off x="2786579" y="1236929"/>
          <a:ext cx="1357047" cy="1555331"/>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Based on the MANO VNF Descriptor</a:t>
          </a:r>
        </a:p>
        <a:p>
          <a:pPr lvl="0" algn="l" defTabSz="577850">
            <a:lnSpc>
              <a:spcPct val="90000"/>
            </a:lnSpc>
            <a:spcBef>
              <a:spcPct val="0"/>
            </a:spcBef>
            <a:spcAft>
              <a:spcPct val="35000"/>
            </a:spcAft>
          </a:pPr>
          <a:r>
            <a:rPr lang="en-US" sz="1300" kern="1200" dirty="0" smtClean="0"/>
            <a:t>Evolving </a:t>
          </a:r>
          <a:endParaRPr lang="en-US" sz="1300" kern="1200" dirty="0"/>
        </a:p>
      </dsp:txBody>
      <dsp:txXfrm>
        <a:off x="2786579" y="1236929"/>
        <a:ext cx="1357047" cy="1555331"/>
      </dsp:txXfrm>
    </dsp:sp>
    <dsp:sp modelId="{E94C9DAA-DE47-487F-BAFA-B6C71A896488}">
      <dsp:nvSpPr>
        <dsp:cNvPr id="0" name=""/>
        <dsp:cNvSpPr/>
      </dsp:nvSpPr>
      <dsp:spPr>
        <a:xfrm>
          <a:off x="4143627" y="860174"/>
          <a:ext cx="1816265" cy="85711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36068" numCol="1" spcCol="1270" anchor="ctr" anchorCtr="0">
          <a:noAutofit/>
        </a:bodyPr>
        <a:lstStyle/>
        <a:p>
          <a:pPr lvl="0" algn="l" defTabSz="711200">
            <a:lnSpc>
              <a:spcPct val="90000"/>
            </a:lnSpc>
            <a:spcBef>
              <a:spcPct val="0"/>
            </a:spcBef>
            <a:spcAft>
              <a:spcPct val="35000"/>
            </a:spcAft>
          </a:pPr>
          <a:r>
            <a:rPr lang="en-US" sz="1600" kern="1200" dirty="0" smtClean="0"/>
            <a:t>2015 – NFV IFA</a:t>
          </a:r>
          <a:endParaRPr lang="en-US" sz="1600" kern="1200" dirty="0"/>
        </a:p>
      </dsp:txBody>
      <dsp:txXfrm>
        <a:off x="4143627" y="1074454"/>
        <a:ext cx="1601986" cy="428559"/>
      </dsp:txXfrm>
    </dsp:sp>
    <dsp:sp modelId="{F859FC61-FB81-4892-8A3D-1CFCA03E3AA3}">
      <dsp:nvSpPr>
        <dsp:cNvPr id="0" name=""/>
        <dsp:cNvSpPr/>
      </dsp:nvSpPr>
      <dsp:spPr>
        <a:xfrm>
          <a:off x="4143627" y="1522534"/>
          <a:ext cx="1369411" cy="1573561"/>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Several normative </a:t>
          </a:r>
          <a:r>
            <a:rPr lang="en-US" sz="1300" kern="1200" dirty="0" smtClean="0"/>
            <a:t>interface specs re Management </a:t>
          </a:r>
          <a:r>
            <a:rPr lang="en-US" sz="1300" kern="1200" dirty="0" smtClean="0"/>
            <a:t>and </a:t>
          </a:r>
          <a:r>
            <a:rPr lang="en-US" sz="1300" kern="1200" dirty="0" smtClean="0"/>
            <a:t>Orchestration, and </a:t>
          </a:r>
          <a:r>
            <a:rPr lang="en-US" sz="1300" kern="1200" dirty="0" smtClean="0"/>
            <a:t>NFV Information Modeling </a:t>
          </a:r>
          <a:endParaRPr lang="en-US" sz="1300" kern="1200" dirty="0"/>
        </a:p>
      </dsp:txBody>
      <dsp:txXfrm>
        <a:off x="4143627" y="1522534"/>
        <a:ext cx="1369411" cy="1573561"/>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70F23583-33B4-7B4B-A705-2497C6087177}" type="datetimeFigureOut">
              <a:rPr lang="en-US" smtClean="0"/>
              <a:t>12/14/2015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0A3E6AC6-8F50-F148-9D25-A1DC786EE887}" type="slidenum">
              <a:rPr lang="en-US" smtClean="0"/>
              <a:t>‹#›</a:t>
            </a:fld>
            <a:endParaRPr lang="en-US"/>
          </a:p>
        </p:txBody>
      </p:sp>
    </p:spTree>
    <p:extLst>
      <p:ext uri="{BB962C8B-B14F-4D97-AF65-F5344CB8AC3E}">
        <p14:creationId xmlns:p14="http://schemas.microsoft.com/office/powerpoint/2010/main" val="5802973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BF335D3-732B-5244-81CE-1ADB05E9F13F}" type="datetimeFigureOut">
              <a:rPr lang="en-US" smtClean="0"/>
              <a:t>12/14/2015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55D60E1-BADE-D244-8758-D72F54F153FD}" type="slidenum">
              <a:rPr lang="en-US" smtClean="0"/>
              <a:t>‹#›</a:t>
            </a:fld>
            <a:endParaRPr lang="en-US"/>
          </a:p>
        </p:txBody>
      </p:sp>
    </p:spTree>
    <p:extLst>
      <p:ext uri="{BB962C8B-B14F-4D97-AF65-F5344CB8AC3E}">
        <p14:creationId xmlns:p14="http://schemas.microsoft.com/office/powerpoint/2010/main" val="284697523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18690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50" y="2525"/>
            <a:ext cx="8229600" cy="497347"/>
          </a:xfrm>
        </p:spPr>
        <p:txBody>
          <a:bodyPr/>
          <a:lstStyle/>
          <a:p>
            <a:r>
              <a:rPr lang="en-CA" smtClean="0"/>
              <a:t>Click to edit Master title style</a:t>
            </a:r>
            <a:endParaRPr lang="en-US"/>
          </a:p>
        </p:txBody>
      </p:sp>
      <p:sp>
        <p:nvSpPr>
          <p:cNvPr id="3" name="Content Placeholder 2"/>
          <p:cNvSpPr>
            <a:spLocks noGrp="1"/>
          </p:cNvSpPr>
          <p:nvPr>
            <p:ph idx="1"/>
          </p:nvPr>
        </p:nvSpPr>
        <p:spPr>
          <a:xfrm>
            <a:off x="457200" y="774192"/>
            <a:ext cx="8229600" cy="4035551"/>
          </a:xfrm>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Date Placeholder 3"/>
          <p:cNvSpPr>
            <a:spLocks noGrp="1"/>
          </p:cNvSpPr>
          <p:nvPr>
            <p:ph type="dt" sz="half" idx="2"/>
          </p:nvPr>
        </p:nvSpPr>
        <p:spPr>
          <a:xfrm>
            <a:off x="457200" y="4809744"/>
            <a:ext cx="1739900" cy="24144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9" name="Slide Number Placeholder 5"/>
          <p:cNvSpPr>
            <a:spLocks noGrp="1"/>
          </p:cNvSpPr>
          <p:nvPr>
            <p:ph type="sldNum" sz="quarter" idx="4"/>
          </p:nvPr>
        </p:nvSpPr>
        <p:spPr>
          <a:xfrm>
            <a:off x="8261350" y="4809744"/>
            <a:ext cx="603250" cy="24144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10" name="Footer Placeholder 4"/>
          <p:cNvSpPr>
            <a:spLocks noGrp="1"/>
          </p:cNvSpPr>
          <p:nvPr>
            <p:ph type="ftr" sz="quarter" idx="3"/>
          </p:nvPr>
        </p:nvSpPr>
        <p:spPr>
          <a:xfrm>
            <a:off x="2197100" y="4809744"/>
            <a:ext cx="3822700" cy="24144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pic>
        <p:nvPicPr>
          <p:cNvPr id="8" name="Picture 7" descr="CroppedPetal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63073" y="2525"/>
            <a:ext cx="1783854" cy="2378471"/>
          </a:xfrm>
          <a:prstGeom prst="rect">
            <a:avLst/>
          </a:prstGeom>
        </p:spPr>
      </p:pic>
    </p:spTree>
    <p:extLst>
      <p:ext uri="{BB962C8B-B14F-4D97-AF65-F5344CB8AC3E}">
        <p14:creationId xmlns:p14="http://schemas.microsoft.com/office/powerpoint/2010/main" val="20298020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50" y="2525"/>
            <a:ext cx="8229600" cy="497347"/>
          </a:xfrm>
        </p:spPr>
        <p:txBody>
          <a:bodyPr/>
          <a:lstStyle/>
          <a:p>
            <a:r>
              <a:rPr lang="en-CA" smtClean="0"/>
              <a:t>Click to edit Master title style</a:t>
            </a:r>
            <a:endParaRPr lang="en-US"/>
          </a:p>
        </p:txBody>
      </p:sp>
      <p:sp>
        <p:nvSpPr>
          <p:cNvPr id="3" name="Content Placeholder 2"/>
          <p:cNvSpPr>
            <a:spLocks noGrp="1"/>
          </p:cNvSpPr>
          <p:nvPr>
            <p:ph idx="1"/>
          </p:nvPr>
        </p:nvSpPr>
        <p:spPr>
          <a:xfrm>
            <a:off x="457200" y="774192"/>
            <a:ext cx="8229600" cy="4035551"/>
          </a:xfrm>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Date Placeholder 3"/>
          <p:cNvSpPr>
            <a:spLocks noGrp="1"/>
          </p:cNvSpPr>
          <p:nvPr>
            <p:ph type="dt" sz="half" idx="2"/>
          </p:nvPr>
        </p:nvSpPr>
        <p:spPr>
          <a:xfrm>
            <a:off x="457200" y="4809744"/>
            <a:ext cx="1739900" cy="24144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9" name="Slide Number Placeholder 5"/>
          <p:cNvSpPr>
            <a:spLocks noGrp="1"/>
          </p:cNvSpPr>
          <p:nvPr>
            <p:ph type="sldNum" sz="quarter" idx="4"/>
          </p:nvPr>
        </p:nvSpPr>
        <p:spPr>
          <a:xfrm>
            <a:off x="8261350" y="4809744"/>
            <a:ext cx="603250" cy="24144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10" name="Footer Placeholder 4"/>
          <p:cNvSpPr>
            <a:spLocks noGrp="1"/>
          </p:cNvSpPr>
          <p:nvPr>
            <p:ph type="ftr" sz="quarter" idx="3"/>
          </p:nvPr>
        </p:nvSpPr>
        <p:spPr>
          <a:xfrm>
            <a:off x="2197100" y="4809744"/>
            <a:ext cx="3822700" cy="24144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8564835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50" y="2525"/>
            <a:ext cx="8229600" cy="497347"/>
          </a:xfrm>
        </p:spPr>
        <p:txBody>
          <a:bodyPr/>
          <a:lstStyle/>
          <a:p>
            <a:r>
              <a:rPr lang="en-CA" smtClean="0"/>
              <a:t>Click to edit Master title style</a:t>
            </a:r>
            <a:endParaRPr lang="en-US"/>
          </a:p>
        </p:txBody>
      </p:sp>
      <p:sp>
        <p:nvSpPr>
          <p:cNvPr id="3" name="Content Placeholder 2"/>
          <p:cNvSpPr>
            <a:spLocks noGrp="1"/>
          </p:cNvSpPr>
          <p:nvPr>
            <p:ph idx="1"/>
          </p:nvPr>
        </p:nvSpPr>
        <p:spPr>
          <a:xfrm>
            <a:off x="457200" y="774192"/>
            <a:ext cx="8229600" cy="4035551"/>
          </a:xfrm>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Date Placeholder 3"/>
          <p:cNvSpPr>
            <a:spLocks noGrp="1"/>
          </p:cNvSpPr>
          <p:nvPr>
            <p:ph type="dt" sz="half" idx="2"/>
          </p:nvPr>
        </p:nvSpPr>
        <p:spPr>
          <a:xfrm>
            <a:off x="457200" y="4809744"/>
            <a:ext cx="1739900" cy="24144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9" name="Slide Number Placeholder 5"/>
          <p:cNvSpPr>
            <a:spLocks noGrp="1"/>
          </p:cNvSpPr>
          <p:nvPr>
            <p:ph type="sldNum" sz="quarter" idx="4"/>
          </p:nvPr>
        </p:nvSpPr>
        <p:spPr>
          <a:xfrm>
            <a:off x="8261350" y="4809744"/>
            <a:ext cx="603250" cy="24144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10" name="Footer Placeholder 4"/>
          <p:cNvSpPr>
            <a:spLocks noGrp="1"/>
          </p:cNvSpPr>
          <p:nvPr>
            <p:ph type="ftr" sz="quarter" idx="3"/>
          </p:nvPr>
        </p:nvSpPr>
        <p:spPr>
          <a:xfrm>
            <a:off x="2197100" y="4809744"/>
            <a:ext cx="3822700" cy="24144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pic>
        <p:nvPicPr>
          <p:cNvPr id="8" name="Picture 7" descr="CroppedPetal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63073" y="2525"/>
            <a:ext cx="1783854" cy="2378471"/>
          </a:xfrm>
          <a:prstGeom prst="rect">
            <a:avLst/>
          </a:prstGeom>
        </p:spPr>
      </p:pic>
    </p:spTree>
    <p:extLst>
      <p:ext uri="{BB962C8B-B14F-4D97-AF65-F5344CB8AC3E}">
        <p14:creationId xmlns:p14="http://schemas.microsoft.com/office/powerpoint/2010/main" val="109578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50" y="2525"/>
            <a:ext cx="8229600" cy="497347"/>
          </a:xfrm>
        </p:spPr>
        <p:txBody>
          <a:bodyPr/>
          <a:lstStyle/>
          <a:p>
            <a:r>
              <a:rPr lang="en-CA" smtClean="0"/>
              <a:t>Click to edit Master title style</a:t>
            </a:r>
            <a:endParaRPr lang="en-US"/>
          </a:p>
        </p:txBody>
      </p:sp>
      <p:sp>
        <p:nvSpPr>
          <p:cNvPr id="3" name="Content Placeholder 2"/>
          <p:cNvSpPr>
            <a:spLocks noGrp="1"/>
          </p:cNvSpPr>
          <p:nvPr>
            <p:ph idx="1"/>
          </p:nvPr>
        </p:nvSpPr>
        <p:spPr>
          <a:xfrm>
            <a:off x="457200" y="774192"/>
            <a:ext cx="8229600" cy="4035551"/>
          </a:xfrm>
        </p:spPr>
        <p:txBody>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Date Placeholder 3"/>
          <p:cNvSpPr>
            <a:spLocks noGrp="1"/>
          </p:cNvSpPr>
          <p:nvPr>
            <p:ph type="dt" sz="half" idx="2"/>
          </p:nvPr>
        </p:nvSpPr>
        <p:spPr>
          <a:xfrm>
            <a:off x="457200" y="4809744"/>
            <a:ext cx="1739900" cy="24144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9" name="Slide Number Placeholder 5"/>
          <p:cNvSpPr>
            <a:spLocks noGrp="1"/>
          </p:cNvSpPr>
          <p:nvPr>
            <p:ph type="sldNum" sz="quarter" idx="4"/>
          </p:nvPr>
        </p:nvSpPr>
        <p:spPr>
          <a:xfrm>
            <a:off x="8261350" y="4809744"/>
            <a:ext cx="603250" cy="24144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10" name="Footer Placeholder 4"/>
          <p:cNvSpPr>
            <a:spLocks noGrp="1"/>
          </p:cNvSpPr>
          <p:nvPr>
            <p:ph type="ftr" sz="quarter" idx="3"/>
          </p:nvPr>
        </p:nvSpPr>
        <p:spPr>
          <a:xfrm>
            <a:off x="2197100" y="4809744"/>
            <a:ext cx="3822700" cy="24144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41750090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bg>
      <p:bgRef idx="1001">
        <a:schemeClr val="bg1"/>
      </p:bgRef>
    </p:bg>
    <p:spTree>
      <p:nvGrpSpPr>
        <p:cNvPr id="1" name=""/>
        <p:cNvGrpSpPr/>
        <p:nvPr/>
      </p:nvGrpSpPr>
      <p:grpSpPr>
        <a:xfrm>
          <a:off x="0" y="0"/>
          <a:ext cx="0" cy="0"/>
          <a:chOff x="0" y="0"/>
          <a:chExt cx="0" cy="0"/>
        </a:xfrm>
      </p:grpSpPr>
      <p:pic>
        <p:nvPicPr>
          <p:cNvPr id="2" name="Picture 1" descr="CroppedPetal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60146" y="0"/>
            <a:ext cx="1783854" cy="2378471"/>
          </a:xfrm>
          <a:prstGeom prst="rect">
            <a:avLst/>
          </a:prstGeom>
        </p:spPr>
      </p:pic>
      <p:sp>
        <p:nvSpPr>
          <p:cNvPr id="3" name="Date Placeholder 3"/>
          <p:cNvSpPr>
            <a:spLocks noGrp="1"/>
          </p:cNvSpPr>
          <p:nvPr>
            <p:ph type="dt" sz="half" idx="2"/>
          </p:nvPr>
        </p:nvSpPr>
        <p:spPr>
          <a:xfrm>
            <a:off x="457200" y="4809744"/>
            <a:ext cx="1739900" cy="24144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4" name="Footer Placeholder 4"/>
          <p:cNvSpPr>
            <a:spLocks noGrp="1"/>
          </p:cNvSpPr>
          <p:nvPr>
            <p:ph type="ftr" sz="quarter" idx="3"/>
          </p:nvPr>
        </p:nvSpPr>
        <p:spPr>
          <a:xfrm>
            <a:off x="2197100" y="4809744"/>
            <a:ext cx="3822700" cy="24144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sp>
        <p:nvSpPr>
          <p:cNvPr id="5" name="Slide Number Placeholder 5"/>
          <p:cNvSpPr>
            <a:spLocks noGrp="1"/>
          </p:cNvSpPr>
          <p:nvPr>
            <p:ph type="sldNum" sz="quarter" idx="4"/>
          </p:nvPr>
        </p:nvSpPr>
        <p:spPr>
          <a:xfrm>
            <a:off x="8261350" y="4809744"/>
            <a:ext cx="603250" cy="24144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Tree>
    <p:extLst>
      <p:ext uri="{BB962C8B-B14F-4D97-AF65-F5344CB8AC3E}">
        <p14:creationId xmlns:p14="http://schemas.microsoft.com/office/powerpoint/2010/main" val="6515954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5000">
              <a:schemeClr val="bg1">
                <a:tint val="80000"/>
                <a:satMod val="300000"/>
              </a:schemeClr>
            </a:gs>
            <a:gs pos="100000">
              <a:srgbClr val="373A36">
                <a:alpha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525"/>
            <a:ext cx="9144000" cy="570499"/>
          </a:xfrm>
          <a:prstGeom prst="rect">
            <a:avLst/>
          </a:prstGeom>
        </p:spPr>
        <p:txBody>
          <a:bodyPr vert="horz" lIns="91440" tIns="45720" rIns="91440" bIns="45720" rtlCol="0" anchor="ctr">
            <a:normAutofit/>
          </a:bodyPr>
          <a:lstStyle/>
          <a:p>
            <a:r>
              <a:rPr lang="en-US" dirty="0" smtClean="0"/>
              <a:t>T</a:t>
            </a:r>
            <a:r>
              <a:rPr lang="en-CA" dirty="0" smtClean="0"/>
              <a:t>HIS IS A TITLE</a:t>
            </a:r>
            <a:endParaRPr lang="en-US" dirty="0"/>
          </a:p>
        </p:txBody>
      </p:sp>
      <p:sp>
        <p:nvSpPr>
          <p:cNvPr id="3" name="Text Placeholder 2"/>
          <p:cNvSpPr>
            <a:spLocks noGrp="1"/>
          </p:cNvSpPr>
          <p:nvPr>
            <p:ph type="body" idx="1"/>
          </p:nvPr>
        </p:nvSpPr>
        <p:spPr>
          <a:xfrm>
            <a:off x="457200" y="847344"/>
            <a:ext cx="8229600" cy="3747279"/>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pic>
        <p:nvPicPr>
          <p:cNvPr id="8" name="Picture 7" descr="OPNFV_Pantone.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215416" y="4713276"/>
            <a:ext cx="1206499" cy="261586"/>
          </a:xfrm>
          <a:prstGeom prst="rect">
            <a:avLst/>
          </a:prstGeom>
        </p:spPr>
      </p:pic>
      <p:sp>
        <p:nvSpPr>
          <p:cNvPr id="5" name="Rectangle 4"/>
          <p:cNvSpPr/>
          <p:nvPr userDrawn="1"/>
        </p:nvSpPr>
        <p:spPr>
          <a:xfrm>
            <a:off x="0" y="5054600"/>
            <a:ext cx="9169400" cy="114300"/>
          </a:xfrm>
          <a:prstGeom prst="rect">
            <a:avLst/>
          </a:prstGeom>
          <a:solidFill>
            <a:srgbClr val="00B0B9"/>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Date Placeholder 3"/>
          <p:cNvSpPr>
            <a:spLocks noGrp="1"/>
          </p:cNvSpPr>
          <p:nvPr>
            <p:ph type="dt" sz="half" idx="2"/>
          </p:nvPr>
        </p:nvSpPr>
        <p:spPr>
          <a:xfrm>
            <a:off x="457200" y="4692160"/>
            <a:ext cx="17145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r>
              <a:rPr lang="en-US" dirty="0" smtClean="0"/>
              <a:t>Jan 2016</a:t>
            </a:r>
            <a:endParaRPr lang="en-US" dirty="0"/>
          </a:p>
        </p:txBody>
      </p:sp>
      <p:sp>
        <p:nvSpPr>
          <p:cNvPr id="12" name="Slide Number Placeholder 5"/>
          <p:cNvSpPr>
            <a:spLocks noGrp="1"/>
          </p:cNvSpPr>
          <p:nvPr>
            <p:ph type="sldNum" sz="quarter" idx="4"/>
          </p:nvPr>
        </p:nvSpPr>
        <p:spPr>
          <a:xfrm>
            <a:off x="8261350" y="4686064"/>
            <a:ext cx="603250" cy="36512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9" name="Footer Placeholder 4"/>
          <p:cNvSpPr>
            <a:spLocks noGrp="1"/>
          </p:cNvSpPr>
          <p:nvPr>
            <p:ph type="ftr" sz="quarter" idx="3"/>
          </p:nvPr>
        </p:nvSpPr>
        <p:spPr>
          <a:xfrm>
            <a:off x="2197100" y="4692160"/>
            <a:ext cx="38227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3676065147"/>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Lst>
  <p:hf hdr="0"/>
  <p:txStyles>
    <p:titleStyle>
      <a:lvl1pPr algn="l" defTabSz="457200" rtl="0" eaLnBrk="1" latinLnBrk="0" hangingPunct="1">
        <a:spcBef>
          <a:spcPct val="0"/>
        </a:spcBef>
        <a:buNone/>
        <a:defRPr sz="2400" kern="1200">
          <a:solidFill>
            <a:srgbClr val="373A36"/>
          </a:solidFill>
          <a:latin typeface="Helvetica Neue"/>
          <a:ea typeface="+mj-ea"/>
          <a:cs typeface="Helvetica Neue"/>
        </a:defRPr>
      </a:lvl1pPr>
    </p:titleStyle>
    <p:bodyStyle>
      <a:lvl1pPr marL="342900" indent="-342900" algn="l" defTabSz="457200" rtl="0" eaLnBrk="1" latinLnBrk="0" hangingPunct="1">
        <a:spcBef>
          <a:spcPct val="20000"/>
        </a:spcBef>
        <a:spcAft>
          <a:spcPts val="1200"/>
        </a:spcAft>
        <a:buClr>
          <a:srgbClr val="00B0B9"/>
        </a:buClr>
        <a:buFont typeface="Arial"/>
        <a:buChar char="•"/>
        <a:defRPr sz="1800" b="0" i="0" kern="1200">
          <a:solidFill>
            <a:srgbClr val="373A36"/>
          </a:solidFill>
          <a:latin typeface="Helvetica Neue Light"/>
          <a:ea typeface="+mn-ea"/>
          <a:cs typeface="Helvetica Neue Light"/>
        </a:defRPr>
      </a:lvl1pPr>
      <a:lvl2pPr marL="742950" indent="-285750" algn="l" defTabSz="457200" rtl="0" eaLnBrk="1" latinLnBrk="0" hangingPunct="1">
        <a:spcBef>
          <a:spcPct val="20000"/>
        </a:spcBef>
        <a:buClr>
          <a:srgbClr val="00B0B9"/>
        </a:buClr>
        <a:buFont typeface="Arial"/>
        <a:buChar char="–"/>
        <a:defRPr sz="1600" b="0" i="0" kern="1200">
          <a:solidFill>
            <a:srgbClr val="373A36"/>
          </a:solidFill>
          <a:latin typeface="Helvetica Neue Light"/>
          <a:ea typeface="+mn-ea"/>
          <a:cs typeface="Helvetica Neue Light"/>
        </a:defRPr>
      </a:lvl2pPr>
      <a:lvl3pPr marL="1143000" indent="-228600" algn="l" defTabSz="457200" rtl="0" eaLnBrk="1" latinLnBrk="0" hangingPunct="1">
        <a:spcBef>
          <a:spcPct val="20000"/>
        </a:spcBef>
        <a:buClr>
          <a:srgbClr val="00B0B9"/>
        </a:buClr>
        <a:buFont typeface="Arial"/>
        <a:buChar char="•"/>
        <a:defRPr sz="1400" b="0" i="0" kern="1200">
          <a:solidFill>
            <a:srgbClr val="373A36"/>
          </a:solidFill>
          <a:latin typeface="Helvetica Neue Light"/>
          <a:ea typeface="+mn-ea"/>
          <a:cs typeface="Helvetica Neue Light"/>
        </a:defRPr>
      </a:lvl3pPr>
      <a:lvl4pPr marL="1600200" indent="-228600" algn="l" defTabSz="457200" rtl="0" eaLnBrk="1" latinLnBrk="0" hangingPunct="1">
        <a:spcBef>
          <a:spcPct val="20000"/>
        </a:spcBef>
        <a:buClr>
          <a:srgbClr val="00B0B9"/>
        </a:buClr>
        <a:buFont typeface="Arial"/>
        <a:buChar char="–"/>
        <a:defRPr sz="1200" b="0" i="0" kern="1200">
          <a:solidFill>
            <a:srgbClr val="373A36"/>
          </a:solidFill>
          <a:latin typeface="Helvetica Neue Light"/>
          <a:ea typeface="+mn-ea"/>
          <a:cs typeface="Helvetica Neue Light"/>
        </a:defRPr>
      </a:lvl4pPr>
      <a:lvl5pPr marL="2057400" indent="-228600" algn="l" defTabSz="457200" rtl="0" eaLnBrk="1" latinLnBrk="0" hangingPunct="1">
        <a:spcBef>
          <a:spcPct val="20000"/>
        </a:spcBef>
        <a:buClr>
          <a:srgbClr val="00B0B9"/>
        </a:buClr>
        <a:buFont typeface="Arial"/>
        <a:buChar char="»"/>
        <a:defRPr sz="1100" b="0" i="0" kern="1200">
          <a:solidFill>
            <a:srgbClr val="373A36"/>
          </a:solidFill>
          <a:latin typeface="Helvetica Neue Light"/>
          <a:ea typeface="+mn-ea"/>
          <a:cs typeface="Helvetica Neu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114802" y="824771"/>
            <a:ext cx="4597399" cy="1258030"/>
          </a:xfrm>
          <a:prstGeom prst="rect">
            <a:avLst/>
          </a:prstGeom>
        </p:spPr>
        <p:txBody>
          <a:bodyPr anchor="t"/>
          <a:lstStyle>
            <a:lvl1pPr algn="l" defTabSz="457200" rtl="0" eaLnBrk="1" latinLnBrk="0" hangingPunct="1">
              <a:spcBef>
                <a:spcPct val="0"/>
              </a:spcBef>
              <a:buNone/>
              <a:defRPr sz="3200" b="0" i="0" kern="1200" baseline="0">
                <a:solidFill>
                  <a:srgbClr val="373A36"/>
                </a:solidFill>
                <a:latin typeface="Helvetica Neue Light"/>
                <a:ea typeface="+mj-ea"/>
                <a:cs typeface="Helvetica Neue Light"/>
              </a:defRPr>
            </a:lvl1pPr>
          </a:lstStyle>
          <a:p>
            <a:r>
              <a:rPr lang="en-US" sz="2800" b="1" dirty="0" smtClean="0"/>
              <a:t>Open Source and Info Models</a:t>
            </a:r>
            <a:endParaRPr lang="en-US" sz="2800" dirty="0"/>
          </a:p>
        </p:txBody>
      </p:sp>
      <p:pic>
        <p:nvPicPr>
          <p:cNvPr id="8" name="Picture 7" descr="OPNFV_Panto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1" y="888271"/>
            <a:ext cx="3175000" cy="688385"/>
          </a:xfrm>
          <a:prstGeom prst="rect">
            <a:avLst/>
          </a:prstGeom>
        </p:spPr>
      </p:pic>
      <p:pic>
        <p:nvPicPr>
          <p:cNvPr id="10" name="Picture 9" descr="OPNFV_PPT_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2367513"/>
            <a:ext cx="9180287" cy="2782084"/>
          </a:xfrm>
          <a:prstGeom prst="rect">
            <a:avLst/>
          </a:prstGeom>
        </p:spPr>
      </p:pic>
      <p:pic>
        <p:nvPicPr>
          <p:cNvPr id="9" name="Picture 8" descr="LF_collab_logo_white_rgb.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0119" y="4526820"/>
            <a:ext cx="2773680" cy="338328"/>
          </a:xfrm>
          <a:prstGeom prst="rect">
            <a:avLst/>
          </a:prstGeom>
        </p:spPr>
      </p:pic>
      <p:sp>
        <p:nvSpPr>
          <p:cNvPr id="3" name="Subtitle 2"/>
          <p:cNvSpPr>
            <a:spLocks noGrp="1"/>
          </p:cNvSpPr>
          <p:nvPr>
            <p:ph type="subTitle" idx="4294967295"/>
          </p:nvPr>
        </p:nvSpPr>
        <p:spPr>
          <a:xfrm>
            <a:off x="4141469" y="2659920"/>
            <a:ext cx="4672330" cy="1314450"/>
          </a:xfrm>
        </p:spPr>
        <p:txBody>
          <a:bodyPr>
            <a:normAutofit/>
          </a:bodyPr>
          <a:lstStyle/>
          <a:p>
            <a:pPr marL="0" indent="0">
              <a:buNone/>
            </a:pPr>
            <a:r>
              <a:rPr lang="en-US" sz="2000" dirty="0" smtClean="0">
                <a:solidFill>
                  <a:schemeClr val="bg1"/>
                </a:solidFill>
              </a:rPr>
              <a:t>17 Dec 2015</a:t>
            </a:r>
          </a:p>
          <a:p>
            <a:pPr marL="0" indent="0">
              <a:buNone/>
            </a:pPr>
            <a:r>
              <a:rPr lang="en-US" sz="2000" dirty="0" smtClean="0">
                <a:solidFill>
                  <a:schemeClr val="bg1"/>
                </a:solidFill>
              </a:rPr>
              <a:t>Bryan Sullivan, AT&amp;T</a:t>
            </a:r>
          </a:p>
          <a:p>
            <a:pPr marL="0" indent="0">
              <a:buNone/>
            </a:pPr>
            <a:endParaRPr lang="en-US" sz="2000" dirty="0">
              <a:solidFill>
                <a:schemeClr val="bg1"/>
              </a:solidFill>
            </a:endParaRPr>
          </a:p>
          <a:p>
            <a:pPr marL="0" indent="0">
              <a:buNone/>
            </a:pPr>
            <a:endParaRPr lang="en-US" sz="2000" dirty="0" smtClean="0">
              <a:solidFill>
                <a:schemeClr val="bg1"/>
              </a:solidFill>
            </a:endParaRPr>
          </a:p>
        </p:txBody>
      </p:sp>
    </p:spTree>
    <p:extLst>
      <p:ext uri="{BB962C8B-B14F-4D97-AF65-F5344CB8AC3E}">
        <p14:creationId xmlns:p14="http://schemas.microsoft.com/office/powerpoint/2010/main" val="1714471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OPNFV integrates upstream projects into a coherent platform for NFV</a:t>
            </a:r>
          </a:p>
          <a:p>
            <a:r>
              <a:rPr lang="en-US" dirty="0" smtClean="0"/>
              <a:t>Started from the infrastructure layer and moving up the stack</a:t>
            </a:r>
          </a:p>
          <a:p>
            <a:r>
              <a:rPr lang="en-US" dirty="0" smtClean="0"/>
              <a:t>OPNFV does not have an information model nor plans to establish one</a:t>
            </a:r>
          </a:p>
          <a:p>
            <a:r>
              <a:rPr lang="en-US" dirty="0" smtClean="0"/>
              <a:t>Relies on existing running code and data models from </a:t>
            </a:r>
            <a:r>
              <a:rPr lang="en-US" dirty="0" err="1" smtClean="0"/>
              <a:t>OpenStack</a:t>
            </a:r>
            <a:endParaRPr lang="en-US" dirty="0" smtClean="0"/>
          </a:p>
          <a:p>
            <a:r>
              <a:rPr lang="en-US" dirty="0" err="1" smtClean="0"/>
              <a:t>OpenStack</a:t>
            </a:r>
            <a:r>
              <a:rPr lang="en-US" dirty="0" smtClean="0"/>
              <a:t> projects exchange data or interact via open APIs and specific adapters/translators = flexible</a:t>
            </a:r>
          </a:p>
          <a:p>
            <a:r>
              <a:rPr lang="en-US" dirty="0" smtClean="0"/>
              <a:t>Implicit models exist but are not maintained in a formal higher level modeling language</a:t>
            </a:r>
            <a:endParaRPr lang="en-US" dirty="0"/>
          </a:p>
        </p:txBody>
      </p:sp>
      <p:sp>
        <p:nvSpPr>
          <p:cNvPr id="4" name="Date Placeholder 3"/>
          <p:cNvSpPr>
            <a:spLocks noGrp="1"/>
          </p:cNvSpPr>
          <p:nvPr>
            <p:ph type="dt" sz="half" idx="2"/>
          </p:nvPr>
        </p:nvSpPr>
        <p:spPr/>
        <p:txBody>
          <a:bodyPr/>
          <a:lstStyle/>
          <a:p>
            <a:r>
              <a:rPr lang="en-US" dirty="0" smtClean="0"/>
              <a:t>Jan 2016</a:t>
            </a:r>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2</a:t>
            </a:fld>
            <a:endParaRPr lang="en-US" dirty="0"/>
          </a:p>
        </p:txBody>
      </p:sp>
      <p:sp>
        <p:nvSpPr>
          <p:cNvPr id="6" name="Footer Placeholder 5"/>
          <p:cNvSpPr>
            <a:spLocks noGrp="1"/>
          </p:cNvSpPr>
          <p:nvPr>
            <p:ph type="ftr" sz="quarter" idx="3"/>
          </p:nvPr>
        </p:nvSpPr>
        <p:spPr/>
        <p:txBody>
          <a:body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99001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OPNFV and Standards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Model-driven frameworks are preferred as an architectural </a:t>
            </a:r>
            <a:r>
              <a:rPr lang="en-US" dirty="0" smtClean="0"/>
              <a:t>approach</a:t>
            </a:r>
          </a:p>
          <a:p>
            <a:r>
              <a:rPr lang="en-US" dirty="0" smtClean="0"/>
              <a:t>Various model representations will likely have a role for specific areas</a:t>
            </a:r>
            <a:endParaRPr lang="en-US" dirty="0" smtClean="0"/>
          </a:p>
          <a:p>
            <a:pPr lvl="1"/>
            <a:r>
              <a:rPr lang="en-US" dirty="0" smtClean="0"/>
              <a:t>YANG: the model representation for </a:t>
            </a:r>
            <a:r>
              <a:rPr lang="en-US" dirty="0" err="1" smtClean="0"/>
              <a:t>netconf</a:t>
            </a:r>
            <a:r>
              <a:rPr lang="en-US" dirty="0" smtClean="0"/>
              <a:t>-based network </a:t>
            </a:r>
            <a:r>
              <a:rPr lang="en-US" dirty="0" err="1" smtClean="0"/>
              <a:t>config</a:t>
            </a:r>
            <a:r>
              <a:rPr lang="en-US" dirty="0" smtClean="0"/>
              <a:t> </a:t>
            </a:r>
            <a:r>
              <a:rPr lang="en-US" dirty="0" err="1" smtClean="0"/>
              <a:t>mgmt</a:t>
            </a:r>
            <a:r>
              <a:rPr lang="en-US" dirty="0" smtClean="0"/>
              <a:t> in ODL</a:t>
            </a:r>
          </a:p>
          <a:p>
            <a:pPr lvl="1"/>
            <a:r>
              <a:rPr lang="en-US" dirty="0" smtClean="0"/>
              <a:t>TOSCA: a model </a:t>
            </a:r>
            <a:r>
              <a:rPr lang="en-US" dirty="0"/>
              <a:t>representation for </a:t>
            </a:r>
            <a:r>
              <a:rPr lang="en-US" dirty="0" smtClean="0"/>
              <a:t>cloud services, being applied to </a:t>
            </a:r>
            <a:r>
              <a:rPr lang="en-US" dirty="0" smtClean="0"/>
              <a:t>NFV</a:t>
            </a:r>
          </a:p>
          <a:p>
            <a:pPr lvl="1"/>
            <a:endParaRPr lang="en-US" dirty="0" smtClean="0"/>
          </a:p>
          <a:p>
            <a:pPr lvl="1"/>
            <a:endParaRPr lang="en-US" dirty="0" smtClean="0"/>
          </a:p>
          <a:p>
            <a:r>
              <a:rPr lang="en-US" dirty="0" smtClean="0"/>
              <a:t>Standards based information models are used when:</a:t>
            </a:r>
          </a:p>
          <a:p>
            <a:pPr lvl="1"/>
            <a:r>
              <a:rPr lang="en-US" sz="1400" dirty="0" smtClean="0"/>
              <a:t>Used in the upstream projects</a:t>
            </a:r>
          </a:p>
          <a:p>
            <a:pPr lvl="1"/>
            <a:r>
              <a:rPr lang="en-US" sz="1400" dirty="0" smtClean="0"/>
              <a:t>They are well defined</a:t>
            </a:r>
          </a:p>
          <a:p>
            <a:pPr lvl="1"/>
            <a:r>
              <a:rPr lang="en-US" sz="1400" dirty="0" smtClean="0"/>
              <a:t>Have industry support, e.g. meet the need for a model-driven management framework</a:t>
            </a:r>
          </a:p>
          <a:p>
            <a:pPr lvl="1"/>
            <a:endParaRPr lang="en-US" sz="1400" dirty="0" smtClean="0"/>
          </a:p>
          <a:p>
            <a:r>
              <a:rPr lang="en-US" dirty="0" smtClean="0"/>
              <a:t>Developers find the path of least resistance and will reuse anything that makes sense to minimize reinventing the wheel</a:t>
            </a:r>
          </a:p>
          <a:p>
            <a:pPr marL="0" indent="0">
              <a:buNone/>
            </a:pPr>
            <a:r>
              <a:rPr lang="en-US" dirty="0" smtClean="0"/>
              <a:t>but …</a:t>
            </a:r>
          </a:p>
          <a:p>
            <a:r>
              <a:rPr lang="en-US" dirty="0" smtClean="0"/>
              <a:t>Projects tend to have limited scope and therefore sometimes competing with each other. In most cases they converge after several iterations</a:t>
            </a:r>
            <a:endParaRPr lang="en-US" dirty="0"/>
          </a:p>
        </p:txBody>
      </p:sp>
      <p:sp>
        <p:nvSpPr>
          <p:cNvPr id="4" name="Date Placeholder 3"/>
          <p:cNvSpPr>
            <a:spLocks noGrp="1"/>
          </p:cNvSpPr>
          <p:nvPr>
            <p:ph type="dt" sz="half" idx="2"/>
          </p:nvPr>
        </p:nvSpPr>
        <p:spPr/>
        <p:txBody>
          <a:bodyPr/>
          <a:lstStyle/>
          <a:p>
            <a:r>
              <a:rPr lang="en-US" dirty="0" smtClean="0"/>
              <a:t>Jan 2016</a:t>
            </a:r>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3</a:t>
            </a:fld>
            <a:endParaRPr lang="en-US" dirty="0"/>
          </a:p>
        </p:txBody>
      </p:sp>
      <p:sp>
        <p:nvSpPr>
          <p:cNvPr id="6" name="Footer Placeholder 5"/>
          <p:cNvSpPr>
            <a:spLocks noGrp="1"/>
          </p:cNvSpPr>
          <p:nvPr>
            <p:ph type="ftr" sz="quarter" idx="3"/>
          </p:nvPr>
        </p:nvSpPr>
        <p:spPr/>
        <p:txBody>
          <a:body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3963288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ight Arrow 15"/>
          <p:cNvSpPr/>
          <p:nvPr/>
        </p:nvSpPr>
        <p:spPr>
          <a:xfrm rot="5400000" flipH="1">
            <a:off x="3356157" y="3797851"/>
            <a:ext cx="877830" cy="487995"/>
          </a:xfrm>
          <a:prstGeom prst="rightArrow">
            <a:avLst>
              <a:gd name="adj1" fmla="val 50000"/>
              <a:gd name="adj2" fmla="val 5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ight Arrow 16"/>
          <p:cNvSpPr/>
          <p:nvPr/>
        </p:nvSpPr>
        <p:spPr>
          <a:xfrm rot="5400000" flipH="1">
            <a:off x="4828457" y="3936729"/>
            <a:ext cx="600075" cy="487995"/>
          </a:xfrm>
          <a:prstGeom prst="rightArrow">
            <a:avLst>
              <a:gd name="adj1" fmla="val 50000"/>
              <a:gd name="adj2" fmla="val 5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ight Arrow 13"/>
          <p:cNvSpPr/>
          <p:nvPr/>
        </p:nvSpPr>
        <p:spPr>
          <a:xfrm rot="5400000" flipH="1">
            <a:off x="322828" y="3523432"/>
            <a:ext cx="1426669" cy="487995"/>
          </a:xfrm>
          <a:prstGeom prst="rightArrow">
            <a:avLst>
              <a:gd name="adj1" fmla="val 50000"/>
              <a:gd name="adj2" fmla="val 5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 name="Title 1"/>
          <p:cNvSpPr>
            <a:spLocks noGrp="1"/>
          </p:cNvSpPr>
          <p:nvPr>
            <p:ph type="title"/>
          </p:nvPr>
        </p:nvSpPr>
        <p:spPr/>
        <p:txBody>
          <a:bodyPr/>
          <a:lstStyle/>
          <a:p>
            <a:r>
              <a:rPr lang="en-US" dirty="0" smtClean="0"/>
              <a:t>Example: Lineage of standards adoption for TOSCA</a:t>
            </a:r>
            <a:endParaRPr lang="en-US" dirty="0"/>
          </a:p>
        </p:txBody>
      </p:sp>
      <p:sp>
        <p:nvSpPr>
          <p:cNvPr id="4" name="Date Placeholder 3"/>
          <p:cNvSpPr>
            <a:spLocks noGrp="1"/>
          </p:cNvSpPr>
          <p:nvPr>
            <p:ph type="dt" sz="half" idx="2"/>
          </p:nvPr>
        </p:nvSpPr>
        <p:spPr/>
        <p:txBody>
          <a:bodyPr/>
          <a:lstStyle/>
          <a:p>
            <a:r>
              <a:rPr lang="en-US" dirty="0" smtClean="0"/>
              <a:t>Jan 2016</a:t>
            </a:r>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4</a:t>
            </a:fld>
            <a:endParaRPr lang="en-US" dirty="0"/>
          </a:p>
        </p:txBody>
      </p:sp>
      <p:sp>
        <p:nvSpPr>
          <p:cNvPr id="6" name="Footer Placeholder 5"/>
          <p:cNvSpPr>
            <a:spLocks noGrp="1"/>
          </p:cNvSpPr>
          <p:nvPr>
            <p:ph type="ftr" sz="quarter" idx="3"/>
          </p:nvPr>
        </p:nvSpPr>
        <p:spPr/>
        <p:txBody>
          <a:bodyPr/>
          <a:lstStyle/>
          <a:p>
            <a:pPr algn="l"/>
            <a:r>
              <a:rPr lang="en-US" dirty="0" smtClean="0"/>
              <a:t>ETSI NFV Inter-SDO Information Modeling Workshop</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7602296"/>
              </p:ext>
            </p:extLst>
          </p:nvPr>
        </p:nvGraphicFramePr>
        <p:xfrm>
          <a:off x="324035" y="781234"/>
          <a:ext cx="6032377" cy="3099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6356412" y="1279532"/>
            <a:ext cx="1523199" cy="33719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TACKER</a:t>
            </a:r>
          </a:p>
          <a:p>
            <a:pPr algn="ctr"/>
            <a:r>
              <a:rPr lang="en-US" sz="1200" dirty="0" smtClean="0"/>
              <a:t>(Generic VNF Manager for OpenStack</a:t>
            </a:r>
            <a:r>
              <a:rPr lang="en-US" sz="1200" dirty="0" smtClean="0"/>
              <a:t>)</a:t>
            </a:r>
          </a:p>
          <a:p>
            <a:pPr algn="ctr"/>
            <a:endParaRPr lang="en-US" sz="1200" dirty="0" smtClean="0"/>
          </a:p>
          <a:p>
            <a:pPr algn="ctr"/>
            <a:endParaRPr lang="en-US" sz="1200" dirty="0"/>
          </a:p>
          <a:p>
            <a:pPr algn="ctr"/>
            <a:endParaRPr lang="en-US" sz="1200" dirty="0" smtClean="0"/>
          </a:p>
          <a:p>
            <a:pPr algn="ctr"/>
            <a:endParaRPr lang="en-US" sz="1200" dirty="0"/>
          </a:p>
          <a:p>
            <a:pPr algn="ctr"/>
            <a:endParaRPr lang="en-US" sz="1200" dirty="0" smtClean="0"/>
          </a:p>
          <a:p>
            <a:pPr algn="ctr"/>
            <a:endParaRPr lang="en-US" sz="1200" dirty="0"/>
          </a:p>
          <a:p>
            <a:pPr algn="ctr"/>
            <a:r>
              <a:rPr lang="en-US" sz="1000" i="1" dirty="0" smtClean="0"/>
              <a:t>Note: example only; OPNFV has not yet selected/integrated VNFM solutions</a:t>
            </a:r>
            <a:endParaRPr lang="en-US" sz="1000" i="1" dirty="0"/>
          </a:p>
        </p:txBody>
      </p:sp>
      <p:sp>
        <p:nvSpPr>
          <p:cNvPr id="12" name="Curved Up Arrow 11"/>
          <p:cNvSpPr/>
          <p:nvPr/>
        </p:nvSpPr>
        <p:spPr>
          <a:xfrm rot="1499533">
            <a:off x="2245930" y="3382391"/>
            <a:ext cx="1256315" cy="509579"/>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Right Arrow 9"/>
          <p:cNvSpPr/>
          <p:nvPr/>
        </p:nvSpPr>
        <p:spPr>
          <a:xfrm flipH="1">
            <a:off x="612648" y="4133507"/>
            <a:ext cx="6044184" cy="640268"/>
          </a:xfrm>
          <a:prstGeom prst="rightArrow">
            <a:avLst>
              <a:gd name="adj1" fmla="val 50000"/>
              <a:gd name="adj2" fmla="val 5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 name="Rectangle 2"/>
          <p:cNvSpPr/>
          <p:nvPr/>
        </p:nvSpPr>
        <p:spPr>
          <a:xfrm>
            <a:off x="758457" y="4282191"/>
            <a:ext cx="5893601" cy="369332"/>
          </a:xfrm>
          <a:prstGeom prst="rect">
            <a:avLst/>
          </a:prstGeom>
        </p:spPr>
        <p:txBody>
          <a:bodyPr wrap="none">
            <a:spAutoFit/>
          </a:bodyPr>
          <a:lstStyle/>
          <a:p>
            <a:pPr lvl="0"/>
            <a:r>
              <a:rPr lang="en-US" dirty="0" smtClean="0">
                <a:solidFill>
                  <a:schemeClr val="bg1"/>
                </a:solidFill>
              </a:rPr>
              <a:t>Implementation feedback to published and in-progress specs</a:t>
            </a:r>
            <a:endParaRPr lang="en-US" dirty="0">
              <a:solidFill>
                <a:schemeClr val="bg1"/>
              </a:solidFill>
            </a:endParaRPr>
          </a:p>
        </p:txBody>
      </p:sp>
      <p:sp>
        <p:nvSpPr>
          <p:cNvPr id="8" name="Rectangle 7"/>
          <p:cNvSpPr/>
          <p:nvPr/>
        </p:nvSpPr>
        <p:spPr>
          <a:xfrm>
            <a:off x="-6350" y="473602"/>
            <a:ext cx="7658867" cy="523220"/>
          </a:xfrm>
          <a:prstGeom prst="rect">
            <a:avLst/>
          </a:prstGeom>
        </p:spPr>
        <p:txBody>
          <a:bodyPr wrap="square">
            <a:spAutoFit/>
          </a:bodyPr>
          <a:lstStyle/>
          <a:p>
            <a:r>
              <a:rPr lang="en-US" sz="1400" dirty="0" smtClean="0"/>
              <a:t>One example of how open source projects pick up draft specs, implement them and (can) provide feedback implementation experience to SDOs, as specs are developed or afterward</a:t>
            </a:r>
            <a:endParaRPr lang="en-US" sz="1400" dirty="0"/>
          </a:p>
        </p:txBody>
      </p:sp>
    </p:spTree>
    <p:extLst>
      <p:ext uri="{BB962C8B-B14F-4D97-AF65-F5344CB8AC3E}">
        <p14:creationId xmlns:p14="http://schemas.microsoft.com/office/powerpoint/2010/main" val="91758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OPNFV Info Model Needs</a:t>
            </a:r>
            <a:endParaRPr lang="en-US" dirty="0"/>
          </a:p>
        </p:txBody>
      </p:sp>
      <p:sp>
        <p:nvSpPr>
          <p:cNvPr id="3" name="Content Placeholder 2"/>
          <p:cNvSpPr>
            <a:spLocks noGrp="1"/>
          </p:cNvSpPr>
          <p:nvPr>
            <p:ph idx="1"/>
          </p:nvPr>
        </p:nvSpPr>
        <p:spPr/>
        <p:txBody>
          <a:bodyPr>
            <a:normAutofit fontScale="62500" lnSpcReduction="20000"/>
          </a:bodyPr>
          <a:lstStyle/>
          <a:p>
            <a:r>
              <a:rPr lang="en-US" dirty="0"/>
              <a:t>Rapidly developed, cross-SDO aligned data </a:t>
            </a:r>
            <a:r>
              <a:rPr lang="en-US" dirty="0" smtClean="0"/>
              <a:t>models</a:t>
            </a:r>
          </a:p>
          <a:p>
            <a:pPr lvl="1"/>
            <a:r>
              <a:rPr lang="en-US" dirty="0"/>
              <a:t>OPNFV is bottom-up, implementation-focused thus prioritizes building upon what is available and filling gaps as needed. It had VIM and NFVI functionality as a starting point in the first release, but is already expanding into VIM-NBI functions e.g. the conceptual VNFM and NFVO in upcoming releases. There is a lot that is already being developed in upstream open source e.g. TOSCA support for VNFM, based upon draft specs. SDOs should expect that like a vacuum, the gaps will be filled quickly, and that unless the SDOs can move  quickly and in alignment, models that are developed may not substantially drive the first generation of NFV platforms.</a:t>
            </a:r>
          </a:p>
          <a:p>
            <a:pPr lvl="1"/>
            <a:endParaRPr lang="en-US" dirty="0" smtClean="0"/>
          </a:p>
          <a:p>
            <a:r>
              <a:rPr lang="en-US" dirty="0" smtClean="0"/>
              <a:t>Ability </a:t>
            </a:r>
            <a:r>
              <a:rPr lang="en-US" dirty="0" smtClean="0"/>
              <a:t>to map NFV concepts, entities, relationships to existing APIs and models in upstream projects (OpenStack, </a:t>
            </a:r>
            <a:r>
              <a:rPr lang="en-US" dirty="0" err="1" smtClean="0"/>
              <a:t>OpenDayLight</a:t>
            </a:r>
            <a:r>
              <a:rPr lang="en-US" dirty="0" smtClean="0"/>
              <a:t>, etc.)</a:t>
            </a:r>
          </a:p>
          <a:p>
            <a:pPr lvl="1"/>
            <a:r>
              <a:rPr lang="en-US" dirty="0" err="1" smtClean="0"/>
              <a:t>Defacto</a:t>
            </a:r>
            <a:r>
              <a:rPr lang="en-US" dirty="0" smtClean="0"/>
              <a:t> upstream models may need some “reverse engineering” for input to modeling tools, e.g. to enable comparative analysis with SDO info models</a:t>
            </a:r>
          </a:p>
          <a:p>
            <a:pPr lvl="1"/>
            <a:endParaRPr lang="en-US" dirty="0" smtClean="0"/>
          </a:p>
          <a:p>
            <a:r>
              <a:rPr lang="en-US" dirty="0" smtClean="0"/>
              <a:t>Focus first on models for lower layer management stack entities, e.g. VIM and VNFM, then work up the stack and across the VNF/service lifecycle</a:t>
            </a:r>
          </a:p>
          <a:p>
            <a:pPr lvl="1"/>
            <a:r>
              <a:rPr lang="en-US" dirty="0" smtClean="0"/>
              <a:t>Open source collaborative energy flows from the bottom up, and for NFV is currently centered around provisioning and management of applications and their </a:t>
            </a:r>
            <a:r>
              <a:rPr lang="en-US" dirty="0" smtClean="0"/>
              <a:t>resources</a:t>
            </a:r>
            <a:endParaRPr lang="en-US" dirty="0"/>
          </a:p>
          <a:p>
            <a:pPr lvl="1"/>
            <a:endParaRPr lang="en-US" dirty="0" smtClean="0"/>
          </a:p>
          <a:p>
            <a:r>
              <a:rPr lang="en-US" dirty="0" smtClean="0"/>
              <a:t>Early access and input into the development of industry specifications</a:t>
            </a:r>
          </a:p>
          <a:p>
            <a:pPr lvl="1"/>
            <a:r>
              <a:rPr lang="en-US" dirty="0" smtClean="0"/>
              <a:t>As far as possible, all SDOs should make drafts publicly accessible</a:t>
            </a:r>
          </a:p>
          <a:p>
            <a:pPr lvl="1"/>
            <a:r>
              <a:rPr lang="en-US" dirty="0" smtClean="0"/>
              <a:t>SDOs and open source projects e.g. OPNFV should seek to share information and feedback through typical open source collaboration tools, e.g. JIRA</a:t>
            </a:r>
          </a:p>
          <a:p>
            <a:pPr marL="0" indent="0">
              <a:buNone/>
            </a:pPr>
            <a:endParaRPr lang="en-US" dirty="0"/>
          </a:p>
        </p:txBody>
      </p:sp>
      <p:sp>
        <p:nvSpPr>
          <p:cNvPr id="4" name="Date Placeholder 3"/>
          <p:cNvSpPr>
            <a:spLocks noGrp="1"/>
          </p:cNvSpPr>
          <p:nvPr>
            <p:ph type="dt" sz="half" idx="2"/>
          </p:nvPr>
        </p:nvSpPr>
        <p:spPr/>
        <p:txBody>
          <a:bodyPr/>
          <a:lstStyle/>
          <a:p>
            <a:r>
              <a:rPr lang="en-US" dirty="0" smtClean="0"/>
              <a:t>Jan 2016</a:t>
            </a:r>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5</a:t>
            </a:fld>
            <a:endParaRPr lang="en-US" dirty="0"/>
          </a:p>
        </p:txBody>
      </p:sp>
      <p:sp>
        <p:nvSpPr>
          <p:cNvPr id="6" name="Footer Placeholder 5"/>
          <p:cNvSpPr>
            <a:spLocks noGrp="1"/>
          </p:cNvSpPr>
          <p:nvPr>
            <p:ph type="ftr" sz="quarter" idx="3"/>
          </p:nvPr>
        </p:nvSpPr>
        <p:spPr/>
        <p:txBody>
          <a:body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311161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b="1" dirty="0" smtClean="0"/>
              <a:t>CATALYST</a:t>
            </a:r>
            <a:r>
              <a:rPr lang="en-US" dirty="0" smtClean="0"/>
              <a:t> - OPNFV can be the catalyst for industry adoption of standards based specifications and models if and where they are aligned with the open source implementations</a:t>
            </a:r>
          </a:p>
          <a:p>
            <a:r>
              <a:rPr lang="en-US" b="1" dirty="0" smtClean="0"/>
              <a:t>REALITY</a:t>
            </a:r>
            <a:r>
              <a:rPr lang="en-US" dirty="0" smtClean="0"/>
              <a:t> - SDO’s need to account for “de facto” standards both in architecture and in information modeling</a:t>
            </a:r>
          </a:p>
          <a:p>
            <a:r>
              <a:rPr lang="en-US" b="1" dirty="0" smtClean="0"/>
              <a:t>TIME</a:t>
            </a:r>
            <a:r>
              <a:rPr lang="en-US" dirty="0" smtClean="0"/>
              <a:t> - Timely publishing and broad accessibility facilitates alignment – We can’t wait years for a spec to be completed only to realize that it is off from the implementations.</a:t>
            </a:r>
          </a:p>
          <a:p>
            <a:r>
              <a:rPr lang="en-US" b="1" dirty="0" smtClean="0"/>
              <a:t>MODULARITY</a:t>
            </a:r>
            <a:r>
              <a:rPr lang="en-US" dirty="0" smtClean="0"/>
              <a:t> – Publish modules that enable projects to get started soon, without dependency upon a </a:t>
            </a:r>
            <a:r>
              <a:rPr lang="en-US" smtClean="0"/>
              <a:t>large information model</a:t>
            </a:r>
            <a:endParaRPr lang="en-US" dirty="0" smtClean="0"/>
          </a:p>
        </p:txBody>
      </p:sp>
      <p:sp>
        <p:nvSpPr>
          <p:cNvPr id="4" name="Date Placeholder 3"/>
          <p:cNvSpPr>
            <a:spLocks noGrp="1"/>
          </p:cNvSpPr>
          <p:nvPr>
            <p:ph type="dt" sz="half" idx="2"/>
          </p:nvPr>
        </p:nvSpPr>
        <p:spPr/>
        <p:txBody>
          <a:bodyPr/>
          <a:lstStyle/>
          <a:p>
            <a:r>
              <a:rPr lang="en-US" dirty="0" smtClean="0"/>
              <a:t>Jan 2016</a:t>
            </a:r>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6</a:t>
            </a:fld>
            <a:endParaRPr lang="en-US" dirty="0"/>
          </a:p>
        </p:txBody>
      </p:sp>
      <p:sp>
        <p:nvSpPr>
          <p:cNvPr id="6" name="Footer Placeholder 5"/>
          <p:cNvSpPr>
            <a:spLocks noGrp="1"/>
          </p:cNvSpPr>
          <p:nvPr>
            <p:ph type="ftr" sz="quarter" idx="3"/>
          </p:nvPr>
        </p:nvSpPr>
        <p:spPr/>
        <p:txBody>
          <a:bodyPr/>
          <a:lstStyle/>
          <a:p>
            <a:pPr algn="l"/>
            <a:r>
              <a:rPr lang="en-US" dirty="0" smtClean="0"/>
              <a:t>ETSI NFV Inter-SDO Information Modeling Workshop</a:t>
            </a:r>
            <a:endParaRPr lang="en-US" dirty="0"/>
          </a:p>
        </p:txBody>
      </p:sp>
    </p:spTree>
    <p:extLst>
      <p:ext uri="{BB962C8B-B14F-4D97-AF65-F5344CB8AC3E}">
        <p14:creationId xmlns:p14="http://schemas.microsoft.com/office/powerpoint/2010/main" val="1574939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582</Words>
  <Application>Microsoft Office PowerPoint</Application>
  <PresentationFormat>On-screen Show (16:9)</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 Neue</vt:lpstr>
      <vt:lpstr>Helvetica Neue Light</vt:lpstr>
      <vt:lpstr>Office Theme</vt:lpstr>
      <vt:lpstr>PowerPoint Presentation</vt:lpstr>
      <vt:lpstr>Background</vt:lpstr>
      <vt:lpstr>OPNFV and Standards</vt:lpstr>
      <vt:lpstr>Example: Lineage of standards adoption for TOSCA</vt:lpstr>
      <vt:lpstr>OPNFV Info Model Needs</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2015-11-11T20:57:38Z</dcterms:created>
  <dcterms:modified xsi:type="dcterms:W3CDTF">2015-12-14T19:04:45Z</dcterms:modified>
</cp:coreProperties>
</file>