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7" r:id="rId3"/>
    <p:sldId id="378" r:id="rId4"/>
    <p:sldId id="379" r:id="rId5"/>
    <p:sldId id="381" r:id="rId6"/>
    <p:sldId id="380" r:id="rId7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7"/>
            <p14:sldId id="378"/>
            <p14:sldId id="379"/>
            <p14:sldId id="381"/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05" d="100"/>
          <a:sy n="105" d="100"/>
        </p:scale>
        <p:origin x="22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C612E-1A65-436C-8B7D-4A3812D4CB2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310ED-0E2E-4597-A6C4-AB14B0F1637D}">
      <dgm:prSet phldrT="[Text]"/>
      <dgm:spPr/>
      <dgm:t>
        <a:bodyPr/>
        <a:lstStyle/>
        <a:p>
          <a:r>
            <a:rPr lang="en-US" dirty="0" smtClean="0"/>
            <a:t>2013 - OASIS TOSCA</a:t>
          </a:r>
          <a:endParaRPr lang="en-US" dirty="0"/>
        </a:p>
      </dgm:t>
    </dgm:pt>
    <dgm:pt modelId="{85F1791E-6409-43A7-BB33-07359E8178E4}" type="parTrans" cxnId="{F08264BA-2534-4FA0-B904-7A3B372484C8}">
      <dgm:prSet/>
      <dgm:spPr/>
      <dgm:t>
        <a:bodyPr/>
        <a:lstStyle/>
        <a:p>
          <a:endParaRPr lang="en-US"/>
        </a:p>
      </dgm:t>
    </dgm:pt>
    <dgm:pt modelId="{F46ED86B-06A3-42FE-B4A0-FF8F24616E81}" type="sibTrans" cxnId="{F08264BA-2534-4FA0-B904-7A3B372484C8}">
      <dgm:prSet/>
      <dgm:spPr/>
      <dgm:t>
        <a:bodyPr/>
        <a:lstStyle/>
        <a:p>
          <a:endParaRPr lang="en-US"/>
        </a:p>
      </dgm:t>
    </dgm:pt>
    <dgm:pt modelId="{82E24A53-228A-4C70-A199-6AF639477FFC}">
      <dgm:prSet phldrT="[Text]"/>
      <dgm:spPr/>
      <dgm:t>
        <a:bodyPr/>
        <a:lstStyle/>
        <a:p>
          <a:r>
            <a:rPr lang="en-US" dirty="0" smtClean="0"/>
            <a:t>- Focused on describing cloud services</a:t>
          </a:r>
        </a:p>
        <a:p>
          <a:r>
            <a:rPr lang="en-US" dirty="0" smtClean="0"/>
            <a:t>- Large participation from cloud players</a:t>
          </a:r>
          <a:endParaRPr lang="en-US" dirty="0"/>
        </a:p>
      </dgm:t>
    </dgm:pt>
    <dgm:pt modelId="{A7F01B4A-DDD5-4500-9CE8-C65BA5E9D2F5}" type="parTrans" cxnId="{4A46E688-D668-43E8-A1F2-1343A816691A}">
      <dgm:prSet/>
      <dgm:spPr/>
      <dgm:t>
        <a:bodyPr/>
        <a:lstStyle/>
        <a:p>
          <a:endParaRPr lang="en-US"/>
        </a:p>
      </dgm:t>
    </dgm:pt>
    <dgm:pt modelId="{E2A121C2-FAED-470F-99E1-51A10E127AA1}" type="sibTrans" cxnId="{4A46E688-D668-43E8-A1F2-1343A816691A}">
      <dgm:prSet/>
      <dgm:spPr/>
      <dgm:t>
        <a:bodyPr/>
        <a:lstStyle/>
        <a:p>
          <a:endParaRPr lang="en-US"/>
        </a:p>
      </dgm:t>
    </dgm:pt>
    <dgm:pt modelId="{3FE45113-CF22-4FA1-AA2E-D104B01E7EDF}">
      <dgm:prSet phldrT="[Text]"/>
      <dgm:spPr/>
      <dgm:t>
        <a:bodyPr/>
        <a:lstStyle/>
        <a:p>
          <a:r>
            <a:rPr lang="en-US" dirty="0" smtClean="0"/>
            <a:t>2014 – ETSI NFV ISG MANO</a:t>
          </a:r>
          <a:endParaRPr lang="en-US" dirty="0"/>
        </a:p>
      </dgm:t>
    </dgm:pt>
    <dgm:pt modelId="{925B11BE-CEAB-4888-B6DA-E490B1E48860}" type="parTrans" cxnId="{9490551B-A97B-4E9F-BE5F-D1618E41A2D1}">
      <dgm:prSet/>
      <dgm:spPr/>
      <dgm:t>
        <a:bodyPr/>
        <a:lstStyle/>
        <a:p>
          <a:endParaRPr lang="en-US"/>
        </a:p>
      </dgm:t>
    </dgm:pt>
    <dgm:pt modelId="{DB20DD71-3EFA-4F5E-8AFE-C97D4721A622}" type="sibTrans" cxnId="{9490551B-A97B-4E9F-BE5F-D1618E41A2D1}">
      <dgm:prSet/>
      <dgm:spPr/>
      <dgm:t>
        <a:bodyPr/>
        <a:lstStyle/>
        <a:p>
          <a:endParaRPr lang="en-US"/>
        </a:p>
      </dgm:t>
    </dgm:pt>
    <dgm:pt modelId="{F09407BD-3B0B-441E-8495-CAA5D637CE5A}">
      <dgm:prSet phldrT="[Text]"/>
      <dgm:spPr/>
      <dgm:t>
        <a:bodyPr/>
        <a:lstStyle/>
        <a:p>
          <a:r>
            <a:rPr lang="en-US" dirty="0" smtClean="0"/>
            <a:t>Non Normative specification for management and orchestration for NFV</a:t>
          </a:r>
        </a:p>
        <a:p>
          <a:endParaRPr lang="en-US" dirty="0"/>
        </a:p>
      </dgm:t>
    </dgm:pt>
    <dgm:pt modelId="{B31472EE-D2AF-462D-B456-E108D3B00E34}" type="parTrans" cxnId="{6099439E-DCEC-4FCE-8CCF-81783B47BC3C}">
      <dgm:prSet/>
      <dgm:spPr/>
      <dgm:t>
        <a:bodyPr/>
        <a:lstStyle/>
        <a:p>
          <a:endParaRPr lang="en-US"/>
        </a:p>
      </dgm:t>
    </dgm:pt>
    <dgm:pt modelId="{72686B70-621E-4500-82B8-77FBFFB8AE26}" type="sibTrans" cxnId="{6099439E-DCEC-4FCE-8CCF-81783B47BC3C}">
      <dgm:prSet/>
      <dgm:spPr/>
      <dgm:t>
        <a:bodyPr/>
        <a:lstStyle/>
        <a:p>
          <a:endParaRPr lang="en-US"/>
        </a:p>
      </dgm:t>
    </dgm:pt>
    <dgm:pt modelId="{CE502319-A543-4DAE-A8ED-FB07CD1A1BC1}">
      <dgm:prSet phldrT="[Text]"/>
      <dgm:spPr/>
      <dgm:t>
        <a:bodyPr/>
        <a:lstStyle/>
        <a:p>
          <a:r>
            <a:rPr lang="en-US" dirty="0" smtClean="0"/>
            <a:t>2015 - TOSCA For NFV Profile</a:t>
          </a:r>
          <a:endParaRPr lang="en-US" dirty="0"/>
        </a:p>
      </dgm:t>
    </dgm:pt>
    <dgm:pt modelId="{85EEF446-4868-4665-B553-B1AB9C8B1804}" type="parTrans" cxnId="{F72C13F7-3296-4987-9627-40C719AD5909}">
      <dgm:prSet/>
      <dgm:spPr/>
      <dgm:t>
        <a:bodyPr/>
        <a:lstStyle/>
        <a:p>
          <a:endParaRPr lang="en-US"/>
        </a:p>
      </dgm:t>
    </dgm:pt>
    <dgm:pt modelId="{37C66E21-A4E3-4901-8B42-05A83D5710C6}" type="sibTrans" cxnId="{F72C13F7-3296-4987-9627-40C719AD5909}">
      <dgm:prSet/>
      <dgm:spPr/>
      <dgm:t>
        <a:bodyPr/>
        <a:lstStyle/>
        <a:p>
          <a:endParaRPr lang="en-US"/>
        </a:p>
      </dgm:t>
    </dgm:pt>
    <dgm:pt modelId="{29532DFF-936B-430F-8656-8793F60E7C23}">
      <dgm:prSet phldrT="[Text]"/>
      <dgm:spPr/>
      <dgm:t>
        <a:bodyPr/>
        <a:lstStyle/>
        <a:p>
          <a:r>
            <a:rPr lang="en-US" dirty="0" smtClean="0"/>
            <a:t>Based on the MANO VNF Descriptor</a:t>
          </a:r>
        </a:p>
        <a:p>
          <a:r>
            <a:rPr lang="en-US" dirty="0" smtClean="0"/>
            <a:t>Evolving </a:t>
          </a:r>
          <a:endParaRPr lang="en-US" dirty="0"/>
        </a:p>
      </dgm:t>
    </dgm:pt>
    <dgm:pt modelId="{1EC77A90-ED8E-48A9-81F8-798AC6E14383}" type="parTrans" cxnId="{127DB036-AF57-4619-B083-60D5C40C4E44}">
      <dgm:prSet/>
      <dgm:spPr/>
      <dgm:t>
        <a:bodyPr/>
        <a:lstStyle/>
        <a:p>
          <a:endParaRPr lang="en-US"/>
        </a:p>
      </dgm:t>
    </dgm:pt>
    <dgm:pt modelId="{9E9171FB-AD97-41EE-AF22-CD405E7880E5}" type="sibTrans" cxnId="{127DB036-AF57-4619-B083-60D5C40C4E44}">
      <dgm:prSet/>
      <dgm:spPr/>
      <dgm:t>
        <a:bodyPr/>
        <a:lstStyle/>
        <a:p>
          <a:endParaRPr lang="en-US"/>
        </a:p>
      </dgm:t>
    </dgm:pt>
    <dgm:pt modelId="{42EFD0C2-EA3F-41F8-8F13-DBC394CDAD7A}">
      <dgm:prSet phldrT="[Text]"/>
      <dgm:spPr/>
      <dgm:t>
        <a:bodyPr/>
        <a:lstStyle/>
        <a:p>
          <a:r>
            <a:rPr lang="en-US" dirty="0" smtClean="0"/>
            <a:t>2015 – NFV IFA</a:t>
          </a:r>
          <a:endParaRPr lang="en-US" dirty="0"/>
        </a:p>
      </dgm:t>
    </dgm:pt>
    <dgm:pt modelId="{D36EE9FE-DC8B-4A2C-8E2C-BCF016F077A8}" type="parTrans" cxnId="{2448402E-ADC6-4DD3-A5FF-99F469895CB8}">
      <dgm:prSet/>
      <dgm:spPr/>
      <dgm:t>
        <a:bodyPr/>
        <a:lstStyle/>
        <a:p>
          <a:endParaRPr lang="en-US"/>
        </a:p>
      </dgm:t>
    </dgm:pt>
    <dgm:pt modelId="{CF9C5FCE-EC4B-47BB-AF7E-2EBACCA84F68}" type="sibTrans" cxnId="{2448402E-ADC6-4DD3-A5FF-99F469895CB8}">
      <dgm:prSet/>
      <dgm:spPr/>
      <dgm:t>
        <a:bodyPr/>
        <a:lstStyle/>
        <a:p>
          <a:endParaRPr lang="en-US"/>
        </a:p>
      </dgm:t>
    </dgm:pt>
    <dgm:pt modelId="{6DFB1F68-FF74-4694-90E0-095E990921A2}">
      <dgm:prSet phldrT="[Text]"/>
      <dgm:spPr/>
      <dgm:t>
        <a:bodyPr/>
        <a:lstStyle/>
        <a:p>
          <a:r>
            <a:rPr lang="en-US" dirty="0" smtClean="0"/>
            <a:t>Several normative documents on interface specifications around the Management and Orchestration</a:t>
          </a:r>
          <a:endParaRPr lang="en-US" dirty="0"/>
        </a:p>
      </dgm:t>
    </dgm:pt>
    <dgm:pt modelId="{25F4B861-9163-400E-B4F5-618B338EA7C9}" type="parTrans" cxnId="{10E1155C-0389-483E-A232-263EE364E199}">
      <dgm:prSet/>
      <dgm:spPr/>
      <dgm:t>
        <a:bodyPr/>
        <a:lstStyle/>
        <a:p>
          <a:endParaRPr lang="en-US"/>
        </a:p>
      </dgm:t>
    </dgm:pt>
    <dgm:pt modelId="{2452B6F1-C597-4697-8640-46D4323ED50B}" type="sibTrans" cxnId="{10E1155C-0389-483E-A232-263EE364E199}">
      <dgm:prSet/>
      <dgm:spPr/>
      <dgm:t>
        <a:bodyPr/>
        <a:lstStyle/>
        <a:p>
          <a:endParaRPr lang="en-US"/>
        </a:p>
      </dgm:t>
    </dgm:pt>
    <dgm:pt modelId="{F044F8BF-8B79-42EC-BE10-312FAEEDA41A}" type="pres">
      <dgm:prSet presAssocID="{A7FC612E-1A65-436C-8B7D-4A3812D4CB2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41BA56-1D79-4F51-AB49-72DB7CD235E9}" type="pres">
      <dgm:prSet presAssocID="{139310ED-0E2E-4597-A6C4-AB14B0F1637D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AC7EE-5FDE-4A7F-9C5F-1591C4CB8CE7}" type="pres">
      <dgm:prSet presAssocID="{139310ED-0E2E-4597-A6C4-AB14B0F1637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F8ED8-06B1-4967-A5DF-B1D186B61B98}" type="pres">
      <dgm:prSet presAssocID="{3FE45113-CF22-4FA1-AA2E-D104B01E7EDF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9546C-6F31-48A5-9254-0E679FDE634D}" type="pres">
      <dgm:prSet presAssocID="{3FE45113-CF22-4FA1-AA2E-D104B01E7EDF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BBEF-CA74-4F12-952A-592716C8A5B3}" type="pres">
      <dgm:prSet presAssocID="{CE502319-A543-4DAE-A8ED-FB07CD1A1BC1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98188-9F2D-4133-BB94-54F55803C70A}" type="pres">
      <dgm:prSet presAssocID="{CE502319-A543-4DAE-A8ED-FB07CD1A1BC1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C9DAA-DE47-487F-BAFA-B6C71A896488}" type="pres">
      <dgm:prSet presAssocID="{42EFD0C2-EA3F-41F8-8F13-DBC394CDAD7A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9FC61-FB81-4892-8A3D-1CFCA03E3AA3}" type="pres">
      <dgm:prSet presAssocID="{42EFD0C2-EA3F-41F8-8F13-DBC394CDAD7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9CC155-C19D-45DF-8D53-F9FB76AC6CB6}" type="presOf" srcId="{139310ED-0E2E-4597-A6C4-AB14B0F1637D}" destId="{E741BA56-1D79-4F51-AB49-72DB7CD235E9}" srcOrd="0" destOrd="0" presId="urn:microsoft.com/office/officeart/2009/3/layout/IncreasingArrowsProcess"/>
    <dgm:cxn modelId="{F72C13F7-3296-4987-9627-40C719AD5909}" srcId="{A7FC612E-1A65-436C-8B7D-4A3812D4CB29}" destId="{CE502319-A543-4DAE-A8ED-FB07CD1A1BC1}" srcOrd="2" destOrd="0" parTransId="{85EEF446-4868-4665-B553-B1AB9C8B1804}" sibTransId="{37C66E21-A4E3-4901-8B42-05A83D5710C6}"/>
    <dgm:cxn modelId="{E8204899-5673-4BF1-B17F-5FB72DCBC314}" type="presOf" srcId="{29532DFF-936B-430F-8656-8793F60E7C23}" destId="{57E98188-9F2D-4133-BB94-54F55803C70A}" srcOrd="0" destOrd="0" presId="urn:microsoft.com/office/officeart/2009/3/layout/IncreasingArrowsProcess"/>
    <dgm:cxn modelId="{2448402E-ADC6-4DD3-A5FF-99F469895CB8}" srcId="{A7FC612E-1A65-436C-8B7D-4A3812D4CB29}" destId="{42EFD0C2-EA3F-41F8-8F13-DBC394CDAD7A}" srcOrd="3" destOrd="0" parTransId="{D36EE9FE-DC8B-4A2C-8E2C-BCF016F077A8}" sibTransId="{CF9C5FCE-EC4B-47BB-AF7E-2EBACCA84F68}"/>
    <dgm:cxn modelId="{10E1155C-0389-483E-A232-263EE364E199}" srcId="{42EFD0C2-EA3F-41F8-8F13-DBC394CDAD7A}" destId="{6DFB1F68-FF74-4694-90E0-095E990921A2}" srcOrd="0" destOrd="0" parTransId="{25F4B861-9163-400E-B4F5-618B338EA7C9}" sibTransId="{2452B6F1-C597-4697-8640-46D4323ED50B}"/>
    <dgm:cxn modelId="{F08264BA-2534-4FA0-B904-7A3B372484C8}" srcId="{A7FC612E-1A65-436C-8B7D-4A3812D4CB29}" destId="{139310ED-0E2E-4597-A6C4-AB14B0F1637D}" srcOrd="0" destOrd="0" parTransId="{85F1791E-6409-43A7-BB33-07359E8178E4}" sibTransId="{F46ED86B-06A3-42FE-B4A0-FF8F24616E81}"/>
    <dgm:cxn modelId="{C0F2E327-B5FE-49B6-B826-0B2E27CF06D7}" type="presOf" srcId="{42EFD0C2-EA3F-41F8-8F13-DBC394CDAD7A}" destId="{E94C9DAA-DE47-487F-BAFA-B6C71A896488}" srcOrd="0" destOrd="0" presId="urn:microsoft.com/office/officeart/2009/3/layout/IncreasingArrowsProcess"/>
    <dgm:cxn modelId="{4A46E688-D668-43E8-A1F2-1343A816691A}" srcId="{139310ED-0E2E-4597-A6C4-AB14B0F1637D}" destId="{82E24A53-228A-4C70-A199-6AF639477FFC}" srcOrd="0" destOrd="0" parTransId="{A7F01B4A-DDD5-4500-9CE8-C65BA5E9D2F5}" sibTransId="{E2A121C2-FAED-470F-99E1-51A10E127AA1}"/>
    <dgm:cxn modelId="{79FE9A8F-E388-4315-9C11-F58C82C4B6DB}" type="presOf" srcId="{3FE45113-CF22-4FA1-AA2E-D104B01E7EDF}" destId="{ED5F8ED8-06B1-4967-A5DF-B1D186B61B98}" srcOrd="0" destOrd="0" presId="urn:microsoft.com/office/officeart/2009/3/layout/IncreasingArrowsProcess"/>
    <dgm:cxn modelId="{BCDF8473-9FB5-48B3-ADAD-8892E810BC39}" type="presOf" srcId="{CE502319-A543-4DAE-A8ED-FB07CD1A1BC1}" destId="{B047BBEF-CA74-4F12-952A-592716C8A5B3}" srcOrd="0" destOrd="0" presId="urn:microsoft.com/office/officeart/2009/3/layout/IncreasingArrowsProcess"/>
    <dgm:cxn modelId="{B1963576-8E12-4189-A16E-AEAB8105A362}" type="presOf" srcId="{A7FC612E-1A65-436C-8B7D-4A3812D4CB29}" destId="{F044F8BF-8B79-42EC-BE10-312FAEEDA41A}" srcOrd="0" destOrd="0" presId="urn:microsoft.com/office/officeart/2009/3/layout/IncreasingArrowsProcess"/>
    <dgm:cxn modelId="{127DB036-AF57-4619-B083-60D5C40C4E44}" srcId="{CE502319-A543-4DAE-A8ED-FB07CD1A1BC1}" destId="{29532DFF-936B-430F-8656-8793F60E7C23}" srcOrd="0" destOrd="0" parTransId="{1EC77A90-ED8E-48A9-81F8-798AC6E14383}" sibTransId="{9E9171FB-AD97-41EE-AF22-CD405E7880E5}"/>
    <dgm:cxn modelId="{BA1D0EFF-2454-4AA3-B14D-675EE9697511}" type="presOf" srcId="{6DFB1F68-FF74-4694-90E0-095E990921A2}" destId="{F859FC61-FB81-4892-8A3D-1CFCA03E3AA3}" srcOrd="0" destOrd="0" presId="urn:microsoft.com/office/officeart/2009/3/layout/IncreasingArrowsProcess"/>
    <dgm:cxn modelId="{9490551B-A97B-4E9F-BE5F-D1618E41A2D1}" srcId="{A7FC612E-1A65-436C-8B7D-4A3812D4CB29}" destId="{3FE45113-CF22-4FA1-AA2E-D104B01E7EDF}" srcOrd="1" destOrd="0" parTransId="{925B11BE-CEAB-4888-B6DA-E490B1E48860}" sibTransId="{DB20DD71-3EFA-4F5E-8AFE-C97D4721A622}"/>
    <dgm:cxn modelId="{B6A77592-86E3-49B5-8634-27BE14B0C541}" type="presOf" srcId="{82E24A53-228A-4C70-A199-6AF639477FFC}" destId="{A52AC7EE-5FDE-4A7F-9C5F-1591C4CB8CE7}" srcOrd="0" destOrd="0" presId="urn:microsoft.com/office/officeart/2009/3/layout/IncreasingArrowsProcess"/>
    <dgm:cxn modelId="{1FD316A4-38BB-46D8-A427-F7FA2D8C3F71}" type="presOf" srcId="{F09407BD-3B0B-441E-8495-CAA5D637CE5A}" destId="{BF39546C-6F31-48A5-9254-0E679FDE634D}" srcOrd="0" destOrd="0" presId="urn:microsoft.com/office/officeart/2009/3/layout/IncreasingArrowsProcess"/>
    <dgm:cxn modelId="{6099439E-DCEC-4FCE-8CCF-81783B47BC3C}" srcId="{3FE45113-CF22-4FA1-AA2E-D104B01E7EDF}" destId="{F09407BD-3B0B-441E-8495-CAA5D637CE5A}" srcOrd="0" destOrd="0" parTransId="{B31472EE-D2AF-462D-B456-E108D3B00E34}" sibTransId="{72686B70-621E-4500-82B8-77FBFFB8AE26}"/>
    <dgm:cxn modelId="{3C1BD6A4-E27A-4263-AB53-140918B6625D}" type="presParOf" srcId="{F044F8BF-8B79-42EC-BE10-312FAEEDA41A}" destId="{E741BA56-1D79-4F51-AB49-72DB7CD235E9}" srcOrd="0" destOrd="0" presId="urn:microsoft.com/office/officeart/2009/3/layout/IncreasingArrowsProcess"/>
    <dgm:cxn modelId="{E8D5CAA4-790E-4810-AC21-35DA10216058}" type="presParOf" srcId="{F044F8BF-8B79-42EC-BE10-312FAEEDA41A}" destId="{A52AC7EE-5FDE-4A7F-9C5F-1591C4CB8CE7}" srcOrd="1" destOrd="0" presId="urn:microsoft.com/office/officeart/2009/3/layout/IncreasingArrowsProcess"/>
    <dgm:cxn modelId="{1749F1BB-D9BC-4970-B495-57329FAF9B90}" type="presParOf" srcId="{F044F8BF-8B79-42EC-BE10-312FAEEDA41A}" destId="{ED5F8ED8-06B1-4967-A5DF-B1D186B61B98}" srcOrd="2" destOrd="0" presId="urn:microsoft.com/office/officeart/2009/3/layout/IncreasingArrowsProcess"/>
    <dgm:cxn modelId="{6FDCC338-D50D-466C-8BC1-DA8562F79CA4}" type="presParOf" srcId="{F044F8BF-8B79-42EC-BE10-312FAEEDA41A}" destId="{BF39546C-6F31-48A5-9254-0E679FDE634D}" srcOrd="3" destOrd="0" presId="urn:microsoft.com/office/officeart/2009/3/layout/IncreasingArrowsProcess"/>
    <dgm:cxn modelId="{2BFE157B-D6E3-45DF-A6EC-7C644A5F6848}" type="presParOf" srcId="{F044F8BF-8B79-42EC-BE10-312FAEEDA41A}" destId="{B047BBEF-CA74-4F12-952A-592716C8A5B3}" srcOrd="4" destOrd="0" presId="urn:microsoft.com/office/officeart/2009/3/layout/IncreasingArrowsProcess"/>
    <dgm:cxn modelId="{552F6A9C-4F27-4DA0-8752-F2E9CD562AE9}" type="presParOf" srcId="{F044F8BF-8B79-42EC-BE10-312FAEEDA41A}" destId="{57E98188-9F2D-4133-BB94-54F55803C70A}" srcOrd="5" destOrd="0" presId="urn:microsoft.com/office/officeart/2009/3/layout/IncreasingArrowsProcess"/>
    <dgm:cxn modelId="{C59F3098-0B76-4629-9AC8-F508F47A20FA}" type="presParOf" srcId="{F044F8BF-8B79-42EC-BE10-312FAEEDA41A}" destId="{E94C9DAA-DE47-487F-BAFA-B6C71A896488}" srcOrd="6" destOrd="0" presId="urn:microsoft.com/office/officeart/2009/3/layout/IncreasingArrowsProcess"/>
    <dgm:cxn modelId="{3820012E-74A5-4ECA-9DDF-DF81550C635C}" type="presParOf" srcId="{F044F8BF-8B79-42EC-BE10-312FAEEDA41A}" destId="{F859FC61-FB81-4892-8A3D-1CFCA03E3AA3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1BA56-1D79-4F51-AB49-72DB7CD235E9}">
      <dsp:nvSpPr>
        <dsp:cNvPr id="0" name=""/>
        <dsp:cNvSpPr/>
      </dsp:nvSpPr>
      <dsp:spPr>
        <a:xfrm>
          <a:off x="72483" y="3359"/>
          <a:ext cx="5887409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2013 - OASIS TOSCA</a:t>
          </a:r>
          <a:endParaRPr lang="en-US" sz="1600" kern="1200" dirty="0"/>
        </a:p>
      </dsp:txBody>
      <dsp:txXfrm>
        <a:off x="72483" y="217639"/>
        <a:ext cx="5673130" cy="428559"/>
      </dsp:txXfrm>
    </dsp:sp>
    <dsp:sp modelId="{A52AC7EE-5FDE-4A7F-9C5F-1591C4CB8CE7}">
      <dsp:nvSpPr>
        <dsp:cNvPr id="0" name=""/>
        <dsp:cNvSpPr/>
      </dsp:nvSpPr>
      <dsp:spPr>
        <a:xfrm>
          <a:off x="72483" y="665719"/>
          <a:ext cx="1357047" cy="15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Focused on describing cloud services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Large participation from cloud players</a:t>
          </a:r>
          <a:endParaRPr lang="en-US" sz="1300" kern="1200" dirty="0"/>
        </a:p>
      </dsp:txBody>
      <dsp:txXfrm>
        <a:off x="72483" y="665719"/>
        <a:ext cx="1357047" cy="1585410"/>
      </dsp:txXfrm>
    </dsp:sp>
    <dsp:sp modelId="{ED5F8ED8-06B1-4967-A5DF-B1D186B61B98}">
      <dsp:nvSpPr>
        <dsp:cNvPr id="0" name=""/>
        <dsp:cNvSpPr/>
      </dsp:nvSpPr>
      <dsp:spPr>
        <a:xfrm>
          <a:off x="1429531" y="288964"/>
          <a:ext cx="4530361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2014 – ETSI NFV ISG MANO</a:t>
          </a:r>
          <a:endParaRPr lang="en-US" sz="1600" kern="1200" dirty="0"/>
        </a:p>
      </dsp:txBody>
      <dsp:txXfrm>
        <a:off x="1429531" y="503244"/>
        <a:ext cx="4316082" cy="428559"/>
      </dsp:txXfrm>
    </dsp:sp>
    <dsp:sp modelId="{BF39546C-6F31-48A5-9254-0E679FDE634D}">
      <dsp:nvSpPr>
        <dsp:cNvPr id="0" name=""/>
        <dsp:cNvSpPr/>
      </dsp:nvSpPr>
      <dsp:spPr>
        <a:xfrm>
          <a:off x="1429531" y="951324"/>
          <a:ext cx="1357047" cy="1545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Non Normative specification for management and orchestration for NFV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429531" y="951324"/>
        <a:ext cx="1357047" cy="1545000"/>
      </dsp:txXfrm>
    </dsp:sp>
    <dsp:sp modelId="{B047BBEF-CA74-4F12-952A-592716C8A5B3}">
      <dsp:nvSpPr>
        <dsp:cNvPr id="0" name=""/>
        <dsp:cNvSpPr/>
      </dsp:nvSpPr>
      <dsp:spPr>
        <a:xfrm>
          <a:off x="2786579" y="574569"/>
          <a:ext cx="3173313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2015 - TOSCA For NFV Profile</a:t>
          </a:r>
          <a:endParaRPr lang="en-US" sz="1600" kern="1200" dirty="0"/>
        </a:p>
      </dsp:txBody>
      <dsp:txXfrm>
        <a:off x="2786579" y="788849"/>
        <a:ext cx="2959034" cy="428559"/>
      </dsp:txXfrm>
    </dsp:sp>
    <dsp:sp modelId="{57E98188-9F2D-4133-BB94-54F55803C70A}">
      <dsp:nvSpPr>
        <dsp:cNvPr id="0" name=""/>
        <dsp:cNvSpPr/>
      </dsp:nvSpPr>
      <dsp:spPr>
        <a:xfrm>
          <a:off x="2786579" y="1236929"/>
          <a:ext cx="1357047" cy="1555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Based on the MANO VNF Descriptor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Evolving </a:t>
          </a:r>
          <a:endParaRPr lang="en-US" sz="1300" kern="1200" dirty="0"/>
        </a:p>
      </dsp:txBody>
      <dsp:txXfrm>
        <a:off x="2786579" y="1236929"/>
        <a:ext cx="1357047" cy="1555331"/>
      </dsp:txXfrm>
    </dsp:sp>
    <dsp:sp modelId="{E94C9DAA-DE47-487F-BAFA-B6C71A896488}">
      <dsp:nvSpPr>
        <dsp:cNvPr id="0" name=""/>
        <dsp:cNvSpPr/>
      </dsp:nvSpPr>
      <dsp:spPr>
        <a:xfrm>
          <a:off x="4143627" y="860174"/>
          <a:ext cx="1816265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– NFV IFA</a:t>
          </a:r>
          <a:endParaRPr lang="en-US" sz="1600" kern="1200" dirty="0"/>
        </a:p>
      </dsp:txBody>
      <dsp:txXfrm>
        <a:off x="4143627" y="1074454"/>
        <a:ext cx="1601986" cy="428559"/>
      </dsp:txXfrm>
    </dsp:sp>
    <dsp:sp modelId="{F859FC61-FB81-4892-8A3D-1CFCA03E3AA3}">
      <dsp:nvSpPr>
        <dsp:cNvPr id="0" name=""/>
        <dsp:cNvSpPr/>
      </dsp:nvSpPr>
      <dsp:spPr>
        <a:xfrm>
          <a:off x="4143627" y="1522534"/>
          <a:ext cx="1369411" cy="1573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Several normative documents on interface specifications around the Management and Orchestration</a:t>
          </a:r>
          <a:endParaRPr lang="en-US" sz="1300" kern="1200" dirty="0"/>
        </a:p>
      </dsp:txBody>
      <dsp:txXfrm>
        <a:off x="4143627" y="1522534"/>
        <a:ext cx="1369411" cy="1573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F23583-33B4-7B4B-A705-2497C6087177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F335D3-732B-5244-81CE-1ADB05E9F13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8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46" y="0"/>
            <a:ext cx="1783854" cy="23784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25"/>
            <a:ext cx="9144000" cy="57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7344"/>
            <a:ext cx="8229600" cy="37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71327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9216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606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692160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 smtClean="0"/>
              <a:t>Open Source and Info Models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7513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67233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17 Dec 2015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OPNFV integrates upstream projects into a coherent platform for NFV</a:t>
            </a:r>
          </a:p>
          <a:p>
            <a:r>
              <a:rPr lang="en-US" dirty="0" smtClean="0"/>
              <a:t>Started from the infrastructure layer and moving up the stack</a:t>
            </a:r>
          </a:p>
          <a:p>
            <a:r>
              <a:rPr lang="en-US" dirty="0" smtClean="0"/>
              <a:t>OPNFV does not have an information model nor plans to establish one</a:t>
            </a:r>
          </a:p>
          <a:p>
            <a:r>
              <a:rPr lang="en-US" dirty="0" smtClean="0"/>
              <a:t>Relies on existing running code and data models from </a:t>
            </a:r>
            <a:r>
              <a:rPr lang="en-US" dirty="0" err="1" smtClean="0"/>
              <a:t>OpenStack</a:t>
            </a:r>
            <a:endParaRPr lang="en-US" dirty="0" smtClean="0"/>
          </a:p>
          <a:p>
            <a:r>
              <a:rPr lang="en-US" dirty="0" err="1" smtClean="0"/>
              <a:t>OpenStack</a:t>
            </a:r>
            <a:r>
              <a:rPr lang="en-US" dirty="0" smtClean="0"/>
              <a:t> projects exchange data or interact via open APIs and specific adapters/translators = flexible</a:t>
            </a:r>
          </a:p>
          <a:p>
            <a:r>
              <a:rPr lang="en-US" dirty="0" smtClean="0"/>
              <a:t>Implicit models exist but are not maintained in a formal higher level modeling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OPNFV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Model-driven frameworks are preferred as an architectural approach</a:t>
            </a:r>
          </a:p>
          <a:p>
            <a:pPr lvl="1"/>
            <a:r>
              <a:rPr lang="en-US" dirty="0" smtClean="0"/>
              <a:t>YANG: the model representation for </a:t>
            </a:r>
            <a:r>
              <a:rPr lang="en-US" dirty="0" err="1" smtClean="0"/>
              <a:t>netconf</a:t>
            </a:r>
            <a:r>
              <a:rPr lang="en-US" dirty="0" smtClean="0"/>
              <a:t>-based network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mgmt</a:t>
            </a:r>
            <a:r>
              <a:rPr lang="en-US" dirty="0" smtClean="0"/>
              <a:t> in ODL</a:t>
            </a:r>
          </a:p>
          <a:p>
            <a:pPr lvl="1"/>
            <a:r>
              <a:rPr lang="en-US" dirty="0" smtClean="0"/>
              <a:t>TOSCA: a model </a:t>
            </a:r>
            <a:r>
              <a:rPr lang="en-US" dirty="0"/>
              <a:t>representation for </a:t>
            </a:r>
            <a:r>
              <a:rPr lang="en-US" dirty="0" smtClean="0"/>
              <a:t>cloud services, being applied to NFV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Standards based information models are used when:</a:t>
            </a:r>
          </a:p>
          <a:p>
            <a:pPr lvl="1"/>
            <a:r>
              <a:rPr lang="en-US" sz="1400" dirty="0" smtClean="0"/>
              <a:t>Used in the upstream projects</a:t>
            </a:r>
          </a:p>
          <a:p>
            <a:pPr lvl="1"/>
            <a:r>
              <a:rPr lang="en-US" sz="1400" dirty="0" smtClean="0"/>
              <a:t>They are well defined</a:t>
            </a:r>
          </a:p>
          <a:p>
            <a:pPr lvl="1"/>
            <a:r>
              <a:rPr lang="en-US" sz="1400" dirty="0" smtClean="0"/>
              <a:t>Have industry support, e.g. meet the need for a model-driven management framework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Developers find the path of least resistance and will reuse anything that makes sense to minimize reinventing the wheel</a:t>
            </a:r>
          </a:p>
          <a:p>
            <a:pPr marL="0" indent="0">
              <a:buNone/>
            </a:pPr>
            <a:r>
              <a:rPr lang="en-US" dirty="0" smtClean="0"/>
              <a:t>but …</a:t>
            </a:r>
          </a:p>
          <a:p>
            <a:r>
              <a:rPr lang="en-US" dirty="0" smtClean="0"/>
              <a:t>Projects tend to have limited scope and therefore sometimes competing with each other. In most cases they converge after several iterations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 rot="5400000" flipH="1">
            <a:off x="3356157" y="3797851"/>
            <a:ext cx="877830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ight Arrow 16"/>
          <p:cNvSpPr/>
          <p:nvPr/>
        </p:nvSpPr>
        <p:spPr>
          <a:xfrm rot="5400000" flipH="1">
            <a:off x="4828457" y="3936729"/>
            <a:ext cx="600075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ight Arrow 13"/>
          <p:cNvSpPr/>
          <p:nvPr/>
        </p:nvSpPr>
        <p:spPr>
          <a:xfrm rot="5400000" flipH="1">
            <a:off x="322828" y="3523432"/>
            <a:ext cx="1426669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Lineage of standards adoption for TOSCA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186572"/>
              </p:ext>
            </p:extLst>
          </p:nvPr>
        </p:nvGraphicFramePr>
        <p:xfrm>
          <a:off x="324035" y="781234"/>
          <a:ext cx="6032377" cy="309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356412" y="1279532"/>
            <a:ext cx="1523199" cy="33719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TACKER</a:t>
            </a:r>
          </a:p>
          <a:p>
            <a:pPr algn="ctr"/>
            <a:r>
              <a:rPr lang="en-US" sz="1200" dirty="0" smtClean="0"/>
              <a:t>(Generic VNF Manager for </a:t>
            </a:r>
            <a:r>
              <a:rPr lang="en-US" sz="1200" dirty="0" err="1" smtClean="0"/>
              <a:t>OpenStack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2" name="Curved Up Arrow 11"/>
          <p:cNvSpPr/>
          <p:nvPr/>
        </p:nvSpPr>
        <p:spPr>
          <a:xfrm rot="1499533">
            <a:off x="2245930" y="3382391"/>
            <a:ext cx="1256315" cy="509579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612648" y="4133507"/>
            <a:ext cx="6044184" cy="6402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758457" y="4282191"/>
            <a:ext cx="5893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Implementation feedback to published and in-progress specs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8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OPNFV Info Model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Ability to map NFV concepts, entities, relationships to existing APIs and models in upstream projects (OpenStack, </a:t>
            </a:r>
            <a:r>
              <a:rPr lang="en-US" dirty="0" err="1" smtClean="0"/>
              <a:t>OpenDayLight</a:t>
            </a:r>
            <a:r>
              <a:rPr lang="en-US" dirty="0" smtClean="0"/>
              <a:t>, etc</a:t>
            </a:r>
            <a:r>
              <a:rPr lang="en-US" dirty="0" smtClean="0"/>
              <a:t>.)</a:t>
            </a:r>
          </a:p>
          <a:p>
            <a:pPr lvl="1"/>
            <a:r>
              <a:rPr lang="en-US" dirty="0" err="1" smtClean="0"/>
              <a:t>Defacto</a:t>
            </a:r>
            <a:r>
              <a:rPr lang="en-US" dirty="0" smtClean="0"/>
              <a:t> upstream models may need some “reverse engineering” for input to modeling tools, e.g. to enable comparative analysis with SDO info models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Focus first on models for lower layer management stack entities, e.g. VIM and VNFM, then work up the stack and across the VNF/service lifecycle</a:t>
            </a:r>
          </a:p>
          <a:p>
            <a:pPr lvl="1"/>
            <a:r>
              <a:rPr lang="en-US" dirty="0" smtClean="0"/>
              <a:t>Open source collaborative energy flows from the bottom up, and for NFV is currently centered around provisioning and management of applications and their </a:t>
            </a:r>
            <a:r>
              <a:rPr lang="en-US" dirty="0" err="1" smtClean="0"/>
              <a:t>resourcess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 smtClean="0"/>
              <a:t>access and input into the development of industry </a:t>
            </a:r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As far as possible, all SDOs should make drafts publicly accessible</a:t>
            </a:r>
          </a:p>
          <a:p>
            <a:pPr lvl="1"/>
            <a:r>
              <a:rPr lang="en-US" dirty="0" smtClean="0"/>
              <a:t>SDOs and open source projects e.g. OPNFV should seek to share information and feedback through typical open source collaboration tools, e.g. JIRA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1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CATALYST</a:t>
            </a:r>
            <a:r>
              <a:rPr lang="en-US" dirty="0" smtClean="0"/>
              <a:t> - OPNFV can be the catalyst for industry adoption of standards based specifications and models if and where they are aligned with the open source implementations</a:t>
            </a:r>
          </a:p>
          <a:p>
            <a:r>
              <a:rPr lang="en-US" b="1" dirty="0" smtClean="0"/>
              <a:t>REALITY</a:t>
            </a:r>
            <a:r>
              <a:rPr lang="en-US" dirty="0" smtClean="0"/>
              <a:t> - SDO’s need to account for “de facto” standards both in architecture and in information modeling</a:t>
            </a:r>
          </a:p>
          <a:p>
            <a:r>
              <a:rPr lang="en-US" b="1" dirty="0" smtClean="0"/>
              <a:t>TIME</a:t>
            </a:r>
            <a:r>
              <a:rPr lang="en-US" dirty="0" smtClean="0"/>
              <a:t> - Timely publishing and broad accessibility facilitates alignment – We can’t wait years for a spec to be completed only to realize that it is off from the implementations.</a:t>
            </a:r>
          </a:p>
          <a:p>
            <a:r>
              <a:rPr lang="en-US" b="1" dirty="0" smtClean="0"/>
              <a:t>MODULARITY</a:t>
            </a:r>
            <a:r>
              <a:rPr lang="en-US" dirty="0" smtClean="0"/>
              <a:t> – Publish modules that enable projects to get started soon, without dependency upon a </a:t>
            </a:r>
            <a:r>
              <a:rPr lang="en-US" smtClean="0"/>
              <a:t>large information model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On-screen Show (16:9)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Helvetica Neue Light</vt:lpstr>
      <vt:lpstr>Office Theme</vt:lpstr>
      <vt:lpstr>PowerPoint Presentation</vt:lpstr>
      <vt:lpstr>Background</vt:lpstr>
      <vt:lpstr>OPNFV and Standards</vt:lpstr>
      <vt:lpstr>Example: Lineage of standards adoption for TOSCA</vt:lpstr>
      <vt:lpstr>OPNFV Info Model Needs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2015-11-11T20:57:38Z</dcterms:created>
  <dcterms:modified xsi:type="dcterms:W3CDTF">2015-12-12T00:09:09Z</dcterms:modified>
</cp:coreProperties>
</file>