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82" r:id="rId3"/>
    <p:sldId id="391" r:id="rId4"/>
    <p:sldId id="403" r:id="rId5"/>
    <p:sldId id="405" r:id="rId6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82"/>
            <p14:sldId id="391"/>
            <p14:sldId id="403"/>
            <p14:sldId id="4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86766" autoAdjust="0"/>
  </p:normalViewPr>
  <p:slideViewPr>
    <p:cSldViewPr snapToGrid="0" snapToObjects="1">
      <p:cViewPr varScale="1">
        <p:scale>
          <a:sx n="133" d="100"/>
          <a:sy n="133" d="100"/>
        </p:scale>
        <p:origin x="99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F23583-33B4-7B4B-A705-2497C608717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F335D3-732B-5244-81CE-1ADB05E9F13F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D60E1-BADE-D244-8758-D72F54F153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1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D60E1-BADE-D244-8758-D72F54F153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6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8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46" y="0"/>
            <a:ext cx="1783854" cy="23784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25"/>
            <a:ext cx="9144000" cy="57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7344"/>
            <a:ext cx="8229600" cy="37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71327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9216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606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altLang="zh-CN" sz="2800" dirty="0" err="1" smtClean="0"/>
              <a:t>Plugfest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7513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67233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err="1" smtClean="0">
                <a:solidFill>
                  <a:schemeClr val="bg1"/>
                </a:solidFill>
              </a:rPr>
              <a:t>Hongbo</a:t>
            </a:r>
            <a:r>
              <a:rPr lang="en-US" altLang="zh-CN" sz="2000" dirty="0" smtClean="0">
                <a:solidFill>
                  <a:schemeClr val="bg1"/>
                </a:solidFill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</a:rPr>
              <a:t>Tian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sz="2000" dirty="0" smtClean="0">
                <a:solidFill>
                  <a:schemeClr val="bg1"/>
                </a:solidFill>
              </a:rPr>
              <a:t>Email: hongbo.Tianhongbo@Huawei.com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Plugfest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At </a:t>
            </a:r>
            <a:r>
              <a:rPr lang="en-US" altLang="zh-CN" dirty="0" err="1" smtClean="0"/>
              <a:t>plugfest</a:t>
            </a:r>
            <a:r>
              <a:rPr lang="en-US" altLang="zh-CN" dirty="0" smtClean="0"/>
              <a:t>, equipment from many vendors is brought together to identify interoperability issues.</a:t>
            </a:r>
          </a:p>
          <a:p>
            <a:r>
              <a:rPr lang="en-US" dirty="0" smtClean="0"/>
              <a:t>Even devices which have been certified by the same conformance certification when devices choose different subsets of optional features</a:t>
            </a:r>
          </a:p>
          <a:p>
            <a:r>
              <a:rPr lang="en-US" dirty="0" smtClean="0"/>
              <a:t>It is recommended that developers take prototypes to both certification labs and </a:t>
            </a:r>
            <a:r>
              <a:rPr lang="en-US" dirty="0" err="1" smtClean="0"/>
              <a:t>plugfest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Plugfest</a:t>
            </a:r>
            <a:r>
              <a:rPr lang="en-US" dirty="0" smtClean="0"/>
              <a:t> will give participants the chance to have their equipment tested with OPNFV. This is especially helpful for those companies wishing to enter the global market</a:t>
            </a:r>
          </a:p>
          <a:p>
            <a:r>
              <a:rPr lang="en-US" dirty="0" err="1" smtClean="0"/>
              <a:t>Plugfest</a:t>
            </a:r>
            <a:r>
              <a:rPr lang="en-US" dirty="0" smtClean="0"/>
              <a:t> attendees will have the option to request from the </a:t>
            </a:r>
            <a:r>
              <a:rPr lang="en-US" dirty="0" err="1" smtClean="0"/>
              <a:t>plugfest</a:t>
            </a:r>
            <a:r>
              <a:rPr lang="en-US" dirty="0" smtClean="0"/>
              <a:t> committee a formal test report regarding their participation in terms of test report.</a:t>
            </a:r>
          </a:p>
          <a:p>
            <a:r>
              <a:rPr lang="en-US" dirty="0" smtClean="0"/>
              <a:t>Also, </a:t>
            </a:r>
            <a:r>
              <a:rPr lang="en-US" dirty="0" err="1" smtClean="0"/>
              <a:t>plugfest</a:t>
            </a:r>
            <a:r>
              <a:rPr lang="en-US" dirty="0" smtClean="0"/>
              <a:t> attendees will have the opportunity to list the device on the OPNFV </a:t>
            </a:r>
            <a:r>
              <a:rPr lang="en-US" dirty="0" err="1" smtClean="0"/>
              <a:t>plugfest</a:t>
            </a:r>
            <a:r>
              <a:rPr lang="en-US" dirty="0" smtClean="0"/>
              <a:t> webpage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0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23" y="2138817"/>
            <a:ext cx="8336166" cy="2651287"/>
          </a:xfrm>
        </p:spPr>
        <p:txBody>
          <a:bodyPr>
            <a:noAutofit/>
          </a:bodyPr>
          <a:lstStyle/>
          <a:p>
            <a:r>
              <a:rPr lang="en-US" altLang="zh-CN" sz="1050" dirty="0" smtClean="0"/>
              <a:t>OPNFV </a:t>
            </a:r>
            <a:r>
              <a:rPr lang="en-US" altLang="zh-CN" sz="1050" dirty="0" err="1" smtClean="0"/>
              <a:t>Plugfest</a:t>
            </a:r>
            <a:r>
              <a:rPr lang="en-US" altLang="zh-CN" sz="1050" dirty="0" smtClean="0"/>
              <a:t> is event to help vendors to understand the compatibility with B-release and to build the market and ecosystem</a:t>
            </a:r>
            <a:r>
              <a:rPr lang="zh-CN" altLang="en-US" sz="1050" dirty="0" smtClean="0"/>
              <a:t>。</a:t>
            </a:r>
            <a:r>
              <a:rPr lang="en-US" altLang="zh-CN" sz="1050" dirty="0"/>
              <a:t>Test results from </a:t>
            </a:r>
            <a:r>
              <a:rPr lang="en-US" altLang="zh-CN" sz="1050" dirty="0" err="1"/>
              <a:t>Plugfest</a:t>
            </a:r>
            <a:r>
              <a:rPr lang="en-US" altLang="zh-CN" sz="1050" dirty="0"/>
              <a:t> can help to improve the OPNFV </a:t>
            </a:r>
            <a:r>
              <a:rPr lang="en-US" altLang="zh-CN" sz="1050" dirty="0" smtClean="0"/>
              <a:t>release.</a:t>
            </a:r>
            <a:endParaRPr lang="en-US" altLang="zh-CN" sz="1050" dirty="0"/>
          </a:p>
          <a:p>
            <a:r>
              <a:rPr lang="en-US" altLang="zh-CN" sz="1050" dirty="0" smtClean="0"/>
              <a:t>Internal facing part of the </a:t>
            </a:r>
            <a:r>
              <a:rPr lang="en-US" altLang="zh-CN" sz="1050" dirty="0" err="1" smtClean="0"/>
              <a:t>PlugFest</a:t>
            </a:r>
            <a:r>
              <a:rPr lang="en-US" altLang="zh-CN" sz="1050" dirty="0" smtClean="0"/>
              <a:t> is for vendors to validate their internal components with the Brahmaputra release</a:t>
            </a:r>
            <a:r>
              <a:rPr lang="zh-CN" altLang="en-US" sz="1050" dirty="0" smtClean="0"/>
              <a:t>，</a:t>
            </a:r>
            <a:r>
              <a:rPr lang="en-US" altLang="zh-CN" sz="1050" dirty="0" smtClean="0"/>
              <a:t>i.e. mix and match of choices of internal components from upstream or replacement components. Internal components include(but are not limited to):</a:t>
            </a:r>
          </a:p>
          <a:p>
            <a:pPr lvl="1"/>
            <a:r>
              <a:rPr lang="en-US" sz="1000" dirty="0" smtClean="0"/>
              <a:t>Installers, OVS and SDN controllers</a:t>
            </a:r>
          </a:p>
          <a:p>
            <a:r>
              <a:rPr lang="en-US" sz="1050" dirty="0" smtClean="0"/>
              <a:t>External facing part of the </a:t>
            </a:r>
            <a:r>
              <a:rPr lang="en-US" sz="1050" dirty="0" err="1" smtClean="0"/>
              <a:t>Plugfest</a:t>
            </a:r>
            <a:r>
              <a:rPr lang="en-US" sz="1050" dirty="0" smtClean="0"/>
              <a:t> is for vendors to validate systems that interface with the Brahmaputra release. External systems include(but are not limited to):</a:t>
            </a:r>
          </a:p>
          <a:p>
            <a:pPr lvl="1"/>
            <a:r>
              <a:rPr lang="en-US" sz="1000" dirty="0" err="1" smtClean="0"/>
              <a:t>Platfrom</a:t>
            </a:r>
            <a:r>
              <a:rPr lang="en-US" sz="1000" dirty="0" smtClean="0"/>
              <a:t> extensions to OPNFV Brahmaputra</a:t>
            </a:r>
          </a:p>
          <a:p>
            <a:pPr lvl="1"/>
            <a:r>
              <a:rPr lang="en-US" sz="1000" dirty="0" smtClean="0"/>
              <a:t>Application(use cases)that run on top of Brahmaputra</a:t>
            </a:r>
          </a:p>
          <a:p>
            <a:pPr lvl="1"/>
            <a:r>
              <a:rPr lang="en-US" sz="1000" dirty="0" smtClean="0"/>
              <a:t>Hardware system or components that power the Brahmaputra platform</a:t>
            </a:r>
          </a:p>
          <a:p>
            <a:r>
              <a:rPr lang="en-US" altLang="zh-CN" sz="1050" dirty="0"/>
              <a:t>Participation</a:t>
            </a:r>
            <a:r>
              <a:rPr lang="zh-CN" altLang="en-US" sz="1050" dirty="0"/>
              <a:t>：</a:t>
            </a:r>
            <a:r>
              <a:rPr lang="en-US" altLang="zh-CN" sz="1050" dirty="0"/>
              <a:t>Including hardware</a:t>
            </a:r>
            <a:r>
              <a:rPr lang="zh-CN" altLang="en-US" sz="1050" dirty="0"/>
              <a:t>，</a:t>
            </a:r>
            <a:r>
              <a:rPr lang="en-US" altLang="zh-CN" sz="1050" dirty="0"/>
              <a:t>software, platform and NFV </a:t>
            </a:r>
            <a:r>
              <a:rPr lang="en-US" altLang="zh-CN" sz="1050" dirty="0" smtClean="0"/>
              <a:t>vendors</a:t>
            </a:r>
            <a:endParaRPr lang="en-US" altLang="zh-CN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US" altLang="zh-CN" dirty="0" smtClean="0"/>
              <a:t>OPNFV first </a:t>
            </a:r>
            <a:r>
              <a:rPr lang="en-US" altLang="zh-CN" dirty="0" err="1" smtClean="0"/>
              <a:t>Plugfest</a:t>
            </a:r>
            <a:endParaRPr lang="en-US" dirty="0"/>
          </a:p>
        </p:txBody>
      </p:sp>
      <p:pic>
        <p:nvPicPr>
          <p:cNvPr id="8" name="Picture 4" descr="opnfv_diag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0657" y="499872"/>
            <a:ext cx="2417841" cy="1579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49577" y="1771402"/>
            <a:ext cx="105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 release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454815" y="1681089"/>
            <a:ext cx="604911" cy="189914"/>
          </a:xfrm>
          <a:prstGeom prst="rightArrow">
            <a:avLst/>
          </a:prstGeom>
          <a:solidFill>
            <a:srgbClr val="A1D884"/>
          </a:solidFill>
          <a:ln>
            <a:solidFill>
              <a:srgbClr val="A1D88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73198" y="1349969"/>
            <a:ext cx="8980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Internal </a:t>
            </a:r>
          </a:p>
          <a:p>
            <a:pPr algn="ctr"/>
            <a:r>
              <a:rPr lang="en-US" sz="1050" dirty="0" smtClean="0"/>
              <a:t>compatibility</a:t>
            </a:r>
            <a:endParaRPr lang="en-US" sz="1050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5703669" y="1064608"/>
            <a:ext cx="604911" cy="1899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58498" y="691299"/>
            <a:ext cx="9188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External </a:t>
            </a:r>
          </a:p>
          <a:p>
            <a:pPr algn="ctr"/>
            <a:r>
              <a:rPr lang="en-US" sz="1050" dirty="0" smtClean="0"/>
              <a:t>compatibility</a:t>
            </a:r>
            <a:endParaRPr lang="en-US" sz="1050" dirty="0"/>
          </a:p>
        </p:txBody>
      </p:sp>
      <p:pic>
        <p:nvPicPr>
          <p:cNvPr id="2050" name="Picture 2" descr="Erics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67" y="998671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M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23" y="978717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nt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205" y="1463959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d Ha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63" y="1497470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el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604" y="1465526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uawe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99" y="941322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Erics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162" y="797474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uawe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84" y="1085200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isc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78" y="518047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NE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8" y="617670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Broadcom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632" y="1532776"/>
            <a:ext cx="56197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6Wi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721" y="612035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IXI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950" y="1144742"/>
            <a:ext cx="5429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5666" y="146952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494867" y="153277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140657" y="518047"/>
            <a:ext cx="2417841" cy="841671"/>
          </a:xfrm>
          <a:prstGeom prst="roundRect">
            <a:avLst/>
          </a:prstGeom>
          <a:noFill/>
          <a:ln w="28575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134367" y="1429100"/>
            <a:ext cx="2417841" cy="628657"/>
          </a:xfrm>
          <a:prstGeom prst="roundRect">
            <a:avLst/>
          </a:prstGeom>
          <a:noFill/>
          <a:ln w="28575">
            <a:solidFill>
              <a:srgbClr val="A1D884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9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Plugfest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50" dirty="0" smtClean="0"/>
              <a:t>Pre-</a:t>
            </a:r>
            <a:r>
              <a:rPr lang="en-US" sz="1050" dirty="0" err="1" smtClean="0"/>
              <a:t>Plugfest</a:t>
            </a:r>
            <a:endParaRPr lang="en-US" sz="1050" dirty="0" smtClean="0"/>
          </a:p>
          <a:p>
            <a:pPr lvl="1"/>
            <a:r>
              <a:rPr lang="en-US" sz="1000" dirty="0" err="1" smtClean="0"/>
              <a:t>Plugfest</a:t>
            </a:r>
            <a:r>
              <a:rPr lang="en-US" sz="1000" dirty="0" smtClean="0"/>
              <a:t> confidentiality</a:t>
            </a:r>
          </a:p>
          <a:p>
            <a:pPr lvl="1"/>
            <a:r>
              <a:rPr lang="en-US" sz="1000" dirty="0" smtClean="0"/>
              <a:t>Topics for </a:t>
            </a:r>
            <a:r>
              <a:rPr lang="en-US" sz="1000" dirty="0" err="1" smtClean="0"/>
              <a:t>Plugfest</a:t>
            </a:r>
            <a:endParaRPr lang="en-US" sz="1000" dirty="0" smtClean="0"/>
          </a:p>
          <a:p>
            <a:pPr lvl="1"/>
            <a:r>
              <a:rPr lang="en-US" sz="1000" dirty="0" smtClean="0"/>
              <a:t>Test scope</a:t>
            </a:r>
          </a:p>
          <a:p>
            <a:pPr lvl="1"/>
            <a:r>
              <a:rPr lang="en-US" sz="1000" dirty="0" smtClean="0"/>
              <a:t>Invitation for vendors</a:t>
            </a:r>
          </a:p>
          <a:p>
            <a:pPr lvl="1"/>
            <a:r>
              <a:rPr lang="en-US" sz="1000" dirty="0" smtClean="0"/>
              <a:t>Lab, test environments and test tools</a:t>
            </a:r>
          </a:p>
          <a:p>
            <a:pPr lvl="1"/>
            <a:r>
              <a:rPr lang="en-US" sz="1000" dirty="0" smtClean="0"/>
              <a:t>Test case and test plan</a:t>
            </a:r>
          </a:p>
          <a:p>
            <a:pPr lvl="1"/>
            <a:r>
              <a:rPr lang="en-US" sz="1000" dirty="0" smtClean="0"/>
              <a:t>Technical support</a:t>
            </a:r>
          </a:p>
          <a:p>
            <a:r>
              <a:rPr lang="en-US" sz="1050" dirty="0" err="1" smtClean="0"/>
              <a:t>Plugfest</a:t>
            </a:r>
            <a:endParaRPr lang="en-US" sz="1050" dirty="0" smtClean="0"/>
          </a:p>
          <a:p>
            <a:pPr lvl="1"/>
            <a:r>
              <a:rPr lang="en-US" sz="850" dirty="0" err="1" smtClean="0"/>
              <a:t>Plugfest</a:t>
            </a:r>
            <a:r>
              <a:rPr lang="en-US" sz="850" dirty="0" smtClean="0"/>
              <a:t> program</a:t>
            </a:r>
          </a:p>
          <a:p>
            <a:pPr lvl="1"/>
            <a:r>
              <a:rPr lang="en-US" sz="850" dirty="0" err="1" smtClean="0"/>
              <a:t>Plugfest</a:t>
            </a:r>
            <a:r>
              <a:rPr lang="en-US" sz="850" dirty="0" smtClean="0"/>
              <a:t> execution</a:t>
            </a:r>
          </a:p>
          <a:p>
            <a:pPr lvl="1"/>
            <a:r>
              <a:rPr lang="en-US" sz="850" dirty="0" smtClean="0"/>
              <a:t>Test report</a:t>
            </a:r>
          </a:p>
          <a:p>
            <a:endParaRPr lang="en-US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29012" y="3993800"/>
            <a:ext cx="6496538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39858" y="3837493"/>
            <a:ext cx="302846" cy="3028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" name="Oval 7"/>
          <p:cNvSpPr/>
          <p:nvPr/>
        </p:nvSpPr>
        <p:spPr>
          <a:xfrm>
            <a:off x="4607567" y="3837493"/>
            <a:ext cx="302846" cy="3028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" name="Oval 8"/>
          <p:cNvSpPr/>
          <p:nvPr/>
        </p:nvSpPr>
        <p:spPr>
          <a:xfrm>
            <a:off x="7040104" y="3828701"/>
            <a:ext cx="302846" cy="3028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1661166" y="3466262"/>
            <a:ext cx="1602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Kick off  meeting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64438" y="3448730"/>
            <a:ext cx="962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Plugfest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70824" y="3438070"/>
            <a:ext cx="1166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 release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64012" y="4138424"/>
            <a:ext cx="60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Nov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457121" y="4143360"/>
            <a:ext cx="60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May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60349" y="4140339"/>
            <a:ext cx="701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Aug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85446" y="2607301"/>
            <a:ext cx="415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All these will be listed on </a:t>
            </a:r>
            <a:r>
              <a:rPr lang="en-US" altLang="zh-CN" b="1" dirty="0" err="1" smtClean="0"/>
              <a:t>etherpad</a:t>
            </a:r>
            <a:r>
              <a:rPr lang="en-US" altLang="zh-CN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611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Test projects</a:t>
            </a:r>
          </a:p>
          <a:p>
            <a:pPr lvl="1"/>
            <a:r>
              <a:rPr lang="en-US" dirty="0" err="1" smtClean="0"/>
              <a:t>Functest</a:t>
            </a:r>
            <a:endParaRPr lang="en-US" dirty="0" smtClean="0"/>
          </a:p>
          <a:p>
            <a:pPr lvl="1"/>
            <a:r>
              <a:rPr lang="en-US" dirty="0" smtClean="0"/>
              <a:t>Yardstick</a:t>
            </a:r>
          </a:p>
          <a:p>
            <a:pPr lvl="1"/>
            <a:r>
              <a:rPr lang="en-US" dirty="0" smtClean="0"/>
              <a:t>Bottlenecks</a:t>
            </a:r>
          </a:p>
          <a:p>
            <a:pPr lvl="1"/>
            <a:r>
              <a:rPr lang="en-US" dirty="0" err="1" smtClean="0"/>
              <a:t>Qtip</a:t>
            </a:r>
            <a:endParaRPr lang="en-US" dirty="0" smtClean="0"/>
          </a:p>
          <a:p>
            <a:pPr lvl="1"/>
            <a:r>
              <a:rPr lang="en-US" dirty="0" err="1" smtClean="0"/>
              <a:t>Cperf</a:t>
            </a:r>
            <a:endParaRPr lang="en-US" dirty="0" smtClean="0"/>
          </a:p>
          <a:p>
            <a:pPr lvl="1"/>
            <a:r>
              <a:rPr lang="en-US" dirty="0" err="1" smtClean="0"/>
              <a:t>Operf</a:t>
            </a:r>
            <a:endParaRPr lang="en-US" dirty="0" smtClean="0"/>
          </a:p>
          <a:p>
            <a:pPr lvl="1"/>
            <a:r>
              <a:rPr lang="en-US" dirty="0" err="1" smtClean="0"/>
              <a:t>Storyperf</a:t>
            </a:r>
            <a:endParaRPr lang="en-US" dirty="0" smtClean="0"/>
          </a:p>
          <a:p>
            <a:r>
              <a:rPr lang="en-US" dirty="0" smtClean="0"/>
              <a:t>Pharos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labs</a:t>
            </a:r>
            <a:r>
              <a:rPr lang="zh-CN" altLang="en-US" dirty="0" smtClean="0"/>
              <a:t>）</a:t>
            </a:r>
            <a:endParaRPr lang="en-US" dirty="0" smtClean="0"/>
          </a:p>
          <a:p>
            <a:r>
              <a:rPr lang="en-US" dirty="0" smtClean="0"/>
              <a:t>Installers</a:t>
            </a:r>
            <a:endParaRPr lang="en-US" dirty="0" smtClean="0"/>
          </a:p>
          <a:p>
            <a:r>
              <a:rPr lang="en-US" altLang="zh-CN" dirty="0" smtClean="0"/>
              <a:t>volunteers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1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On-screen Show (16:9)</PresentationFormat>
  <Paragraphs>69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Helvetica Neue</vt:lpstr>
      <vt:lpstr>Helvetica Neue Light</vt:lpstr>
      <vt:lpstr>宋体</vt:lpstr>
      <vt:lpstr>Arial</vt:lpstr>
      <vt:lpstr>Calibri</vt:lpstr>
      <vt:lpstr>Office Theme</vt:lpstr>
      <vt:lpstr>PowerPoint Presentation</vt:lpstr>
      <vt:lpstr>Plugfest</vt:lpstr>
      <vt:lpstr>OPNFV first Plugfest</vt:lpstr>
      <vt:lpstr>Plugfest program</vt:lpstr>
      <vt:lpstr>Technical group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2015-11-11T20:57:38Z</dcterms:created>
  <dcterms:modified xsi:type="dcterms:W3CDTF">2016-01-12T01:21:13Z</dcterms:modified>
</cp:coreProperties>
</file>