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3"/>
  </p:notesMasterIdLst>
  <p:sldIdLst>
    <p:sldId id="28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9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909A2-FA5B-469B-B268-8913338CE6C4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F4056-79D8-4508-B259-AD0087073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8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76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222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itchFamily="34" charset="0"/>
        <a:buNone/>
        <a:defRPr sz="20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itchFamily="34" charset="0"/>
        <a:buNone/>
        <a:defRPr sz="2000" kern="1200">
          <a:solidFill>
            <a:schemeClr val="bg2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00000"/>
        </a:lnSpc>
        <a:spcBef>
          <a:spcPts val="0"/>
        </a:spcBef>
        <a:buSzPct val="80000"/>
        <a:buFont typeface="Arial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458788" indent="-228600" algn="l" defTabSz="914400" rtl="0" eaLnBrk="1" latinLnBrk="0" hangingPunct="1">
        <a:lnSpc>
          <a:spcPct val="100000"/>
        </a:lnSpc>
        <a:spcBef>
          <a:spcPts val="0"/>
        </a:spcBef>
        <a:buSzPct val="80000"/>
        <a:buFont typeface="Arial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688975" indent="-228600" algn="l" defTabSz="914400" rtl="0" eaLnBrk="1" latinLnBrk="0" hangingPunct="1">
        <a:lnSpc>
          <a:spcPct val="100000"/>
        </a:lnSpc>
        <a:spcBef>
          <a:spcPts val="0"/>
        </a:spcBef>
        <a:buSzPct val="80000"/>
        <a:buFont typeface="Arial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866633" y="2649805"/>
            <a:ext cx="1154" cy="474037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044936" y="3834206"/>
            <a:ext cx="0" cy="986609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534585" y="2491252"/>
            <a:ext cx="0" cy="1511124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7620000" y="3827649"/>
            <a:ext cx="0" cy="986609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948236" y="2491252"/>
            <a:ext cx="0" cy="1511124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6596" y="515928"/>
            <a:ext cx="7989553" cy="7383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Copper </a:t>
            </a:r>
            <a:r>
              <a:rPr lang="en-US" dirty="0" smtClean="0"/>
              <a:t>Sandbox “Academy</a:t>
            </a:r>
            <a:r>
              <a:rPr lang="en-US" dirty="0" smtClean="0"/>
              <a:t>”: OPNFV B/JOID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3036" y="3093533"/>
            <a:ext cx="2057913" cy="32669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r"/>
            <a:r>
              <a:rPr lang="en-US" dirty="0" smtClean="0"/>
              <a:t>OpenStack</a:t>
            </a:r>
          </a:p>
          <a:p>
            <a:pPr algn="r"/>
            <a:r>
              <a:rPr lang="en-US" sz="1100" dirty="0" err="1" smtClean="0"/>
              <a:t>ceph</a:t>
            </a:r>
            <a:endParaRPr lang="en-US" sz="1100" dirty="0" smtClean="0"/>
          </a:p>
          <a:p>
            <a:pPr algn="r"/>
            <a:r>
              <a:rPr lang="en-US" sz="1100" dirty="0" smtClean="0"/>
              <a:t>neutron-gateway</a:t>
            </a:r>
          </a:p>
          <a:p>
            <a:pPr algn="r"/>
            <a:r>
              <a:rPr lang="en-US" sz="1100" dirty="0" smtClean="0"/>
              <a:t>nodes-</a:t>
            </a:r>
            <a:r>
              <a:rPr lang="en-US" sz="1100" dirty="0" err="1" smtClean="0"/>
              <a:t>api</a:t>
            </a:r>
            <a:endParaRPr lang="en-US" sz="1100" dirty="0" smtClean="0"/>
          </a:p>
          <a:p>
            <a:pPr algn="r"/>
            <a:r>
              <a:rPr lang="en-US" sz="1100" dirty="0" err="1" smtClean="0"/>
              <a:t>ntp</a:t>
            </a:r>
            <a:r>
              <a:rPr lang="en-US" sz="1100" dirty="0" smtClean="0"/>
              <a:t>/0</a:t>
            </a:r>
          </a:p>
          <a:p>
            <a:pPr algn="r"/>
            <a:r>
              <a:rPr lang="en-US" sz="1100" dirty="0" err="1" smtClean="0"/>
              <a:t>ntp</a:t>
            </a:r>
            <a:r>
              <a:rPr lang="en-US" sz="1100" dirty="0" smtClean="0"/>
              <a:t>/1</a:t>
            </a:r>
          </a:p>
          <a:p>
            <a:pPr algn="r"/>
            <a:endParaRPr lang="en-US" sz="1100" dirty="0" smtClean="0"/>
          </a:p>
          <a:p>
            <a:pPr algn="r"/>
            <a:endParaRPr lang="en-US" sz="1100" dirty="0"/>
          </a:p>
          <a:p>
            <a:pPr algn="r"/>
            <a:endParaRPr lang="en-US" sz="1100" dirty="0" smtClean="0"/>
          </a:p>
          <a:p>
            <a:pPr algn="r"/>
            <a:endParaRPr lang="en-US" sz="1100" dirty="0"/>
          </a:p>
          <a:p>
            <a:pPr algn="r"/>
            <a:endParaRPr lang="en-US" sz="1100" dirty="0" smtClean="0"/>
          </a:p>
          <a:p>
            <a:pPr algn="r"/>
            <a:endParaRPr lang="en-US" sz="1100" dirty="0"/>
          </a:p>
          <a:p>
            <a:pPr algn="r"/>
            <a:endParaRPr lang="en-US" sz="1100" dirty="0" smtClean="0"/>
          </a:p>
          <a:p>
            <a:pPr algn="r"/>
            <a:endParaRPr lang="en-US" sz="1100" dirty="0"/>
          </a:p>
          <a:p>
            <a:pPr algn="r"/>
            <a:endParaRPr lang="en-US" sz="1400" dirty="0" smtClean="0"/>
          </a:p>
          <a:p>
            <a:pPr algn="ctr"/>
            <a:r>
              <a:rPr lang="en-US" dirty="0" smtClean="0"/>
              <a:t>controller1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19636" y="3093533"/>
            <a:ext cx="1447800" cy="114222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r"/>
            <a:r>
              <a:rPr lang="en-US" sz="1100" dirty="0"/>
              <a:t>n</a:t>
            </a:r>
            <a:r>
              <a:rPr lang="en-US" sz="1100" dirty="0" smtClean="0"/>
              <a:t>odes-compute</a:t>
            </a:r>
          </a:p>
          <a:p>
            <a:pPr algn="r"/>
            <a:r>
              <a:rPr lang="en-US" sz="1100" dirty="0" smtClean="0"/>
              <a:t>nova-compute</a:t>
            </a:r>
          </a:p>
          <a:p>
            <a:pPr algn="r"/>
            <a:r>
              <a:rPr lang="en-US" sz="1100" dirty="0" smtClean="0"/>
              <a:t>ceilometer-agent</a:t>
            </a:r>
          </a:p>
          <a:p>
            <a:pPr algn="r"/>
            <a:r>
              <a:rPr lang="en-US" sz="1100" dirty="0" err="1" smtClean="0"/>
              <a:t>openvswitch-odl</a:t>
            </a:r>
            <a:endParaRPr lang="en-US" sz="1100" dirty="0" smtClean="0"/>
          </a:p>
          <a:p>
            <a:pPr algn="ctr"/>
            <a:r>
              <a:rPr lang="en-US" dirty="0" smtClean="0"/>
              <a:t>c</a:t>
            </a:r>
            <a:r>
              <a:rPr lang="en-US" dirty="0" smtClean="0"/>
              <a:t>ompute1</a:t>
            </a:r>
          </a:p>
        </p:txBody>
      </p:sp>
      <p:sp>
        <p:nvSpPr>
          <p:cNvPr id="12" name="Cloud 11"/>
          <p:cNvSpPr/>
          <p:nvPr/>
        </p:nvSpPr>
        <p:spPr>
          <a:xfrm>
            <a:off x="1987987" y="1414040"/>
            <a:ext cx="639233" cy="457200"/>
          </a:xfrm>
          <a:prstGeom prst="cloud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1187887" y="2478376"/>
            <a:ext cx="6209148" cy="2806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2497898" y="3105992"/>
            <a:ext cx="1457302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 err="1">
                <a:solidFill>
                  <a:schemeClr val="tx1"/>
                </a:solidFill>
              </a:rPr>
              <a:t>o</a:t>
            </a:r>
            <a:r>
              <a:rPr lang="en-US" sz="1200" dirty="0" err="1" smtClean="0">
                <a:solidFill>
                  <a:schemeClr val="tx1"/>
                </a:solidFill>
              </a:rPr>
              <a:t>penstack</a:t>
            </a:r>
            <a:r>
              <a:rPr lang="en-US" sz="1200" dirty="0" smtClean="0">
                <a:solidFill>
                  <a:schemeClr val="tx1"/>
                </a:solidFill>
              </a:rPr>
              <a:t>-dashboard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76600" y="1261640"/>
            <a:ext cx="1447800" cy="762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Gateway</a:t>
            </a:r>
          </a:p>
          <a:p>
            <a:pPr algn="ctr"/>
            <a:r>
              <a:rPr lang="en-US" dirty="0" smtClean="0"/>
              <a:t>192.168.10.1</a:t>
            </a:r>
            <a:endParaRPr lang="en-US" dirty="0"/>
          </a:p>
        </p:txBody>
      </p:sp>
      <p:cxnSp>
        <p:nvCxnSpPr>
          <p:cNvPr id="37" name="Straight Connector 36"/>
          <p:cNvCxnSpPr>
            <a:stCxn id="12" idx="0"/>
            <a:endCxn id="33" idx="1"/>
          </p:cNvCxnSpPr>
          <p:nvPr/>
        </p:nvCxnSpPr>
        <p:spPr>
          <a:xfrm>
            <a:off x="2626687" y="1642640"/>
            <a:ext cx="649913" cy="0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672135" y="4541963"/>
            <a:ext cx="2081650" cy="33483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smtClean="0">
                <a:solidFill>
                  <a:schemeClr val="tx1"/>
                </a:solidFill>
              </a:rPr>
              <a:t>10.0.0.0/24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flipH="1">
            <a:off x="2074918" y="2649805"/>
            <a:ext cx="8136" cy="3400104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33" idx="2"/>
          </p:cNvCxnSpPr>
          <p:nvPr/>
        </p:nvCxnSpPr>
        <p:spPr>
          <a:xfrm>
            <a:off x="4000500" y="2023640"/>
            <a:ext cx="0" cy="454736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673899" y="3093533"/>
            <a:ext cx="1094955" cy="1142222"/>
          </a:xfrm>
          <a:prstGeom prst="rect">
            <a:avLst/>
          </a:prstGeom>
          <a:gradFill>
            <a:gsLst>
              <a:gs pos="0">
                <a:schemeClr val="accent1"/>
              </a:gs>
              <a:gs pos="8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dirty="0" smtClean="0"/>
          </a:p>
          <a:p>
            <a:pPr algn="r"/>
            <a:r>
              <a:rPr lang="en-US" sz="1050" dirty="0" smtClean="0"/>
              <a:t>Policy test driver</a:t>
            </a:r>
          </a:p>
          <a:p>
            <a:pPr algn="ctr"/>
            <a:r>
              <a:rPr lang="en-US" dirty="0" err="1" smtClean="0"/>
              <a:t>jumphost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1278127" y="3123842"/>
            <a:ext cx="484413" cy="2051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maas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305985" y="3093533"/>
            <a:ext cx="1447800" cy="114222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dirty="0" smtClean="0"/>
              <a:t>(future)</a:t>
            </a:r>
          </a:p>
          <a:p>
            <a:pPr algn="ctr"/>
            <a:r>
              <a:rPr lang="en-US" dirty="0"/>
              <a:t>c</a:t>
            </a:r>
            <a:r>
              <a:rPr lang="en-US" dirty="0" smtClean="0"/>
              <a:t>ompute2…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67185" y="2314968"/>
            <a:ext cx="7086600" cy="3348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192.168.10.0/24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7600" y="2777229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.2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164414" y="2777229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.21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926303" y="2777229"/>
            <a:ext cx="476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.22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278127" y="3365194"/>
            <a:ext cx="484413" cy="2051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juju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96891" y="3124200"/>
            <a:ext cx="20417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/>
              <a:t>.3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2491828" y="5639273"/>
            <a:ext cx="1068520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 err="1">
                <a:solidFill>
                  <a:schemeClr val="tx1"/>
                </a:solidFill>
              </a:rPr>
              <a:t>o</a:t>
            </a:r>
            <a:r>
              <a:rPr lang="en-US" sz="1200" dirty="0" err="1" smtClean="0">
                <a:solidFill>
                  <a:schemeClr val="tx1"/>
                </a:solidFill>
              </a:rPr>
              <a:t>dl</a:t>
            </a:r>
            <a:r>
              <a:rPr lang="en-US" sz="1200" dirty="0" smtClean="0">
                <a:solidFill>
                  <a:schemeClr val="tx1"/>
                </a:solidFill>
              </a:rPr>
              <a:t>-controller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493548" y="3322767"/>
            <a:ext cx="790599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>
                <a:solidFill>
                  <a:schemeClr val="tx1"/>
                </a:solidFill>
              </a:rPr>
              <a:t>c</a:t>
            </a:r>
            <a:r>
              <a:rPr lang="en-US" sz="1200" dirty="0" smtClean="0">
                <a:solidFill>
                  <a:schemeClr val="tx1"/>
                </a:solidFill>
              </a:rPr>
              <a:t>eilometer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493548" y="3539542"/>
            <a:ext cx="906322" cy="3733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>
                <a:solidFill>
                  <a:schemeClr val="tx1"/>
                </a:solidFill>
              </a:rPr>
              <a:t>c</a:t>
            </a:r>
            <a:r>
              <a:rPr lang="en-US" sz="1200" dirty="0" smtClean="0">
                <a:solidFill>
                  <a:schemeClr val="tx1"/>
                </a:solidFill>
              </a:rPr>
              <a:t>inder</a:t>
            </a:r>
          </a:p>
          <a:p>
            <a:r>
              <a:rPr lang="en-US" sz="1200" dirty="0">
                <a:solidFill>
                  <a:schemeClr val="tx1"/>
                </a:solidFill>
              </a:rPr>
              <a:t>cinder-</a:t>
            </a:r>
            <a:r>
              <a:rPr lang="en-US" sz="1200" dirty="0" err="1">
                <a:solidFill>
                  <a:schemeClr val="tx1"/>
                </a:solidFill>
              </a:rPr>
              <a:t>ceph</a:t>
            </a:r>
            <a:endParaRPr lang="en-US" sz="1200" dirty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493548" y="3957157"/>
            <a:ext cx="622297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>
                <a:solidFill>
                  <a:schemeClr val="tx1"/>
                </a:solidFill>
              </a:rPr>
              <a:t>g</a:t>
            </a:r>
            <a:r>
              <a:rPr lang="en-US" sz="1200" dirty="0" smtClean="0">
                <a:solidFill>
                  <a:schemeClr val="tx1"/>
                </a:solidFill>
              </a:rPr>
              <a:t>lance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493548" y="4173932"/>
            <a:ext cx="622297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>
                <a:solidFill>
                  <a:schemeClr val="tx1"/>
                </a:solidFill>
              </a:rPr>
              <a:t>h</a:t>
            </a:r>
            <a:r>
              <a:rPr lang="en-US" sz="1200" dirty="0" smtClean="0">
                <a:solidFill>
                  <a:schemeClr val="tx1"/>
                </a:solidFill>
              </a:rPr>
              <a:t>eat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493548" y="4607482"/>
            <a:ext cx="749779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 err="1">
                <a:solidFill>
                  <a:schemeClr val="tx1"/>
                </a:solidFill>
              </a:rPr>
              <a:t>m</a:t>
            </a:r>
            <a:r>
              <a:rPr lang="en-US" sz="1200" dirty="0" err="1" smtClean="0">
                <a:solidFill>
                  <a:schemeClr val="tx1"/>
                </a:solidFill>
              </a:rPr>
              <a:t>ongoDB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493548" y="4824257"/>
            <a:ext cx="749779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 err="1">
                <a:solidFill>
                  <a:schemeClr val="tx1"/>
                </a:solidFill>
              </a:rPr>
              <a:t>m</a:t>
            </a:r>
            <a:r>
              <a:rPr lang="en-US" sz="1200" dirty="0" err="1" smtClean="0">
                <a:solidFill>
                  <a:schemeClr val="tx1"/>
                </a:solidFill>
              </a:rPr>
              <a:t>ysql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795085" y="3365604"/>
            <a:ext cx="26231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/>
              <a:t>.20</a:t>
            </a:r>
            <a:endParaRPr lang="en-US" sz="1200" dirty="0"/>
          </a:p>
        </p:txBody>
      </p:sp>
      <p:sp>
        <p:nvSpPr>
          <p:cNvPr id="63" name="Rectangle 62"/>
          <p:cNvSpPr/>
          <p:nvPr/>
        </p:nvSpPr>
        <p:spPr>
          <a:xfrm>
            <a:off x="2493548" y="5041032"/>
            <a:ext cx="1066800" cy="3371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 smtClean="0">
                <a:solidFill>
                  <a:schemeClr val="tx1"/>
                </a:solidFill>
              </a:rPr>
              <a:t>n</a:t>
            </a:r>
            <a:r>
              <a:rPr lang="en-US" sz="1200" dirty="0" smtClean="0">
                <a:solidFill>
                  <a:schemeClr val="tx1"/>
                </a:solidFill>
              </a:rPr>
              <a:t>eutron-</a:t>
            </a:r>
            <a:r>
              <a:rPr lang="en-US" sz="1200" dirty="0" err="1" smtClean="0">
                <a:solidFill>
                  <a:schemeClr val="tx1"/>
                </a:solidFill>
              </a:rPr>
              <a:t>api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neutron-</a:t>
            </a:r>
            <a:r>
              <a:rPr lang="en-US" sz="1200" dirty="0" err="1">
                <a:solidFill>
                  <a:schemeClr val="tx1"/>
                </a:solidFill>
              </a:rPr>
              <a:t>api</a:t>
            </a:r>
            <a:r>
              <a:rPr lang="en-US" sz="1200" dirty="0">
                <a:solidFill>
                  <a:schemeClr val="tx1"/>
                </a:solidFill>
              </a:rPr>
              <a:t>-</a:t>
            </a:r>
            <a:r>
              <a:rPr lang="en-US" sz="1200" dirty="0" err="1">
                <a:solidFill>
                  <a:schemeClr val="tx1"/>
                </a:solidFill>
              </a:rPr>
              <a:t>odl</a:t>
            </a:r>
            <a:endParaRPr lang="en-US" sz="1200" dirty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491827" y="5856053"/>
            <a:ext cx="1180099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rabbitmq</a:t>
            </a:r>
            <a:r>
              <a:rPr lang="en-US" sz="1200" dirty="0" smtClean="0">
                <a:solidFill>
                  <a:schemeClr val="tx1"/>
                </a:solidFill>
              </a:rPr>
              <a:t>-server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488308" y="5422498"/>
            <a:ext cx="1466891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 smtClean="0">
                <a:solidFill>
                  <a:schemeClr val="tx1"/>
                </a:solidFill>
              </a:rPr>
              <a:t>nova-cloud-controller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160750" y="3131161"/>
            <a:ext cx="332799" cy="29187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Bef>
                <a:spcPts val="200"/>
              </a:spcBef>
            </a:pPr>
            <a:r>
              <a:rPr lang="en-US" sz="1200" dirty="0" smtClean="0"/>
              <a:t>.114</a:t>
            </a:r>
          </a:p>
          <a:p>
            <a:pPr>
              <a:spcBef>
                <a:spcPts val="200"/>
              </a:spcBef>
            </a:pPr>
            <a:r>
              <a:rPr lang="en-US" sz="1200" dirty="0" smtClean="0"/>
              <a:t>.103</a:t>
            </a:r>
          </a:p>
          <a:p>
            <a:pPr>
              <a:spcBef>
                <a:spcPts val="200"/>
              </a:spcBef>
            </a:pPr>
            <a:r>
              <a:rPr lang="en-US" sz="1200" dirty="0" smtClean="0"/>
              <a:t>.104</a:t>
            </a:r>
          </a:p>
          <a:p>
            <a:pPr>
              <a:spcBef>
                <a:spcPts val="200"/>
              </a:spcBef>
            </a:pPr>
            <a:endParaRPr lang="en-US" sz="1200" dirty="0"/>
          </a:p>
          <a:p>
            <a:pPr>
              <a:spcBef>
                <a:spcPts val="200"/>
              </a:spcBef>
            </a:pPr>
            <a:r>
              <a:rPr lang="en-US" sz="1200" dirty="0" smtClean="0"/>
              <a:t>.105</a:t>
            </a:r>
          </a:p>
          <a:p>
            <a:pPr>
              <a:spcBef>
                <a:spcPts val="200"/>
              </a:spcBef>
            </a:pPr>
            <a:r>
              <a:rPr lang="en-US" sz="1200" dirty="0" smtClean="0"/>
              <a:t>.110</a:t>
            </a:r>
          </a:p>
          <a:p>
            <a:pPr>
              <a:spcBef>
                <a:spcPts val="200"/>
              </a:spcBef>
            </a:pPr>
            <a:r>
              <a:rPr lang="en-US" sz="1200" dirty="0" smtClean="0"/>
              <a:t>.106</a:t>
            </a:r>
          </a:p>
          <a:p>
            <a:pPr>
              <a:spcBef>
                <a:spcPts val="200"/>
              </a:spcBef>
            </a:pPr>
            <a:r>
              <a:rPr lang="en-US" sz="1200" dirty="0" smtClean="0"/>
              <a:t>.111</a:t>
            </a:r>
          </a:p>
          <a:p>
            <a:pPr>
              <a:spcBef>
                <a:spcPts val="200"/>
              </a:spcBef>
            </a:pPr>
            <a:r>
              <a:rPr lang="en-US" sz="1200" dirty="0" smtClean="0"/>
              <a:t>.107</a:t>
            </a:r>
          </a:p>
          <a:p>
            <a:pPr>
              <a:spcBef>
                <a:spcPts val="200"/>
              </a:spcBef>
            </a:pPr>
            <a:r>
              <a:rPr lang="en-US" sz="1200" dirty="0" smtClean="0"/>
              <a:t>.112</a:t>
            </a:r>
          </a:p>
          <a:p>
            <a:pPr>
              <a:spcBef>
                <a:spcPts val="200"/>
              </a:spcBef>
            </a:pPr>
            <a:endParaRPr lang="en-US" sz="1200" dirty="0"/>
          </a:p>
          <a:p>
            <a:pPr>
              <a:spcBef>
                <a:spcPts val="200"/>
              </a:spcBef>
            </a:pPr>
            <a:r>
              <a:rPr lang="en-US" sz="1200" dirty="0" smtClean="0"/>
              <a:t>.108</a:t>
            </a:r>
          </a:p>
          <a:p>
            <a:pPr>
              <a:spcBef>
                <a:spcPts val="200"/>
              </a:spcBef>
            </a:pPr>
            <a:r>
              <a:rPr lang="en-US" sz="1200" dirty="0" smtClean="0"/>
              <a:t>.113</a:t>
            </a:r>
          </a:p>
          <a:p>
            <a:pPr>
              <a:spcBef>
                <a:spcPts val="200"/>
              </a:spcBef>
            </a:pPr>
            <a:r>
              <a:rPr lang="en-US" sz="1200" dirty="0" smtClean="0"/>
              <a:t>.109</a:t>
            </a:r>
            <a:endParaRPr lang="en-US" sz="1200" dirty="0" smtClean="0"/>
          </a:p>
        </p:txBody>
      </p:sp>
      <p:sp>
        <p:nvSpPr>
          <p:cNvPr id="71" name="Rectangle 70"/>
          <p:cNvSpPr/>
          <p:nvPr/>
        </p:nvSpPr>
        <p:spPr>
          <a:xfrm>
            <a:off x="2501082" y="4390707"/>
            <a:ext cx="749779" cy="172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tIns="0" rIns="45720" bIns="0" rtlCol="0" anchor="t" anchorCtr="0"/>
          <a:lstStyle/>
          <a:p>
            <a:r>
              <a:rPr lang="en-US" sz="1200" dirty="0" smtClean="0">
                <a:solidFill>
                  <a:schemeClr val="tx1"/>
                </a:solidFill>
              </a:rPr>
              <a:t>keystone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4177396" y="2651920"/>
            <a:ext cx="1" cy="441613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2074918" y="3610869"/>
            <a:ext cx="66080" cy="2331418"/>
            <a:chOff x="1954253" y="3610869"/>
            <a:chExt cx="142477" cy="2331418"/>
          </a:xfrm>
        </p:grpSpPr>
        <p:cxnSp>
          <p:nvCxnSpPr>
            <p:cNvPr id="75" name="Straight Connector 74"/>
            <p:cNvCxnSpPr/>
            <p:nvPr/>
          </p:nvCxnSpPr>
          <p:spPr>
            <a:xfrm>
              <a:off x="1954253" y="5942286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954253" y="5725506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954253" y="5516878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954253" y="5300098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954253" y="5091471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954253" y="4874691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954253" y="4678464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1954253" y="4461684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954253" y="4253056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1954253" y="4036276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1954253" y="3827649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954253" y="3610869"/>
              <a:ext cx="142477" cy="1"/>
            </a:xfrm>
            <a:prstGeom prst="line">
              <a:avLst/>
            </a:prstGeom>
            <a:ln w="25400">
              <a:solidFill>
                <a:schemeClr val="accent1">
                  <a:lumMod val="75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" name="Straight Connector 102"/>
          <p:cNvCxnSpPr/>
          <p:nvPr/>
        </p:nvCxnSpPr>
        <p:spPr>
          <a:xfrm>
            <a:off x="2003679" y="3409515"/>
            <a:ext cx="142477" cy="1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003679" y="3192735"/>
            <a:ext cx="142477" cy="1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59504" y="4307400"/>
            <a:ext cx="143510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 smtClean="0"/>
              <a:t>maas</a:t>
            </a:r>
            <a:r>
              <a:rPr lang="en-US" sz="1100" dirty="0" smtClean="0"/>
              <a:t> provides DHCP services for all OPNFV nodes and VMs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91825211"/>
      </p:ext>
    </p:extLst>
  </p:cSld>
  <p:clrMapOvr>
    <a:masterClrMapping/>
  </p:clrMapOvr>
</p:sld>
</file>

<file path=ppt/theme/theme1.xml><?xml version="1.0" encoding="utf-8"?>
<a:theme xmlns:a="http://schemas.openxmlformats.org/drawingml/2006/main" name="2012 CTO  NetOps Leadership Conference Presentation Template">
  <a:themeElements>
    <a:clrScheme name="ATT_2011">
      <a:dk1>
        <a:sysClr val="windowText" lastClr="000000"/>
      </a:dk1>
      <a:lt1>
        <a:sysClr val="window" lastClr="FFFFFF"/>
      </a:lt1>
      <a:dk2>
        <a:srgbClr val="6E6F71"/>
      </a:dk2>
      <a:lt2>
        <a:srgbClr val="808080"/>
      </a:lt2>
      <a:accent1>
        <a:srgbClr val="FF7200"/>
      </a:accent1>
      <a:accent2>
        <a:srgbClr val="FCB314"/>
      </a:accent2>
      <a:accent3>
        <a:srgbClr val="6EBB1F"/>
      </a:accent3>
      <a:accent4>
        <a:srgbClr val="C4D82D"/>
      </a:accent4>
      <a:accent5>
        <a:srgbClr val="067AB4"/>
      </a:accent5>
      <a:accent6>
        <a:srgbClr val="7CC6FF"/>
      </a:accent6>
      <a:hlink>
        <a:srgbClr val="FF7200"/>
      </a:hlink>
      <a:folHlink>
        <a:srgbClr val="B30A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4-12-17 Quarterly Standards Update - v2 - Sullivan.pptx" id="{2FDCEF03-C77F-4BB2-911B-DD812B126779}" vid="{EFA98D27-5820-4AF0-968F-AB13591776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92</Words>
  <Application>Microsoft Office PowerPoint</Application>
  <PresentationFormat>On-screen Show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2012 CTO  NetOps Leadership Conference Presentation Template</vt:lpstr>
      <vt:lpstr>Copper Sandbox “Academy”: OPNFV B/JOID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2015-10-28T07:02:58Z</dcterms:created>
  <dcterms:modified xsi:type="dcterms:W3CDTF">2015-12-04T21:27:24Z</dcterms:modified>
</cp:coreProperties>
</file>