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909A2-FA5B-469B-B268-8913338CE6C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F4056-79D8-4508-B259-AD0087073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8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596" y="515928"/>
            <a:ext cx="7989553" cy="738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327095"/>
            <a:ext cx="7989553" cy="46180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304800" y="6492875"/>
            <a:ext cx="336833" cy="365125"/>
          </a:xfrm>
        </p:spPr>
        <p:txBody>
          <a:bodyPr/>
          <a:lstStyle/>
          <a:p>
            <a:fld id="{E4E4BBB5-A433-4919-B0AD-7F08079EB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6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596" y="515927"/>
            <a:ext cx="7989553" cy="14293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263" y="1945285"/>
            <a:ext cx="7989553" cy="415758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480843"/>
            <a:ext cx="3368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bg2"/>
                </a:solidFill>
              </a:defRPr>
            </a:lvl1pPr>
          </a:lstStyle>
          <a:p>
            <a:fld id="{E4E4BBB5-A433-4919-B0AD-7F08079EB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2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itchFamily="34" charset="0"/>
        <a:buNone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458788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688975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Arrow 23"/>
          <p:cNvSpPr/>
          <p:nvPr/>
        </p:nvSpPr>
        <p:spPr>
          <a:xfrm rot="5400000">
            <a:off x="6247272" y="2339855"/>
            <a:ext cx="726832" cy="273294"/>
          </a:xfrm>
          <a:prstGeom prst="rightArrow">
            <a:avLst/>
          </a:prstGeom>
          <a:gradFill>
            <a:gsLst>
              <a:gs pos="0">
                <a:schemeClr val="tx2"/>
              </a:gs>
              <a:gs pos="94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847" tIns="45390" rIns="90847" bIns="45390" rtlCol="0" anchor="ctr"/>
          <a:lstStyle/>
          <a:p>
            <a:pPr algn="ctr"/>
            <a:endParaRPr lang="en-US" sz="1200" b="1" dirty="0"/>
          </a:p>
        </p:txBody>
      </p:sp>
      <p:sp>
        <p:nvSpPr>
          <p:cNvPr id="22" name="Right Arrow 21"/>
          <p:cNvSpPr/>
          <p:nvPr/>
        </p:nvSpPr>
        <p:spPr>
          <a:xfrm rot="9124631">
            <a:off x="3301969" y="4408104"/>
            <a:ext cx="2485865" cy="273298"/>
          </a:xfrm>
          <a:prstGeom prst="rightArrow">
            <a:avLst/>
          </a:prstGeom>
          <a:gradFill>
            <a:gsLst>
              <a:gs pos="0">
                <a:schemeClr val="tx2"/>
              </a:gs>
              <a:gs pos="94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847" tIns="45390" rIns="90847" bIns="45390" rtlCol="0" anchor="ctr"/>
          <a:lstStyle/>
          <a:p>
            <a:pPr algn="ctr"/>
            <a:endParaRPr lang="en-US" sz="1200" b="1" dirty="0"/>
          </a:p>
        </p:txBody>
      </p:sp>
      <p:sp>
        <p:nvSpPr>
          <p:cNvPr id="20" name="Right Arrow 19"/>
          <p:cNvSpPr/>
          <p:nvPr/>
        </p:nvSpPr>
        <p:spPr>
          <a:xfrm rot="1652647">
            <a:off x="2892854" y="4387954"/>
            <a:ext cx="2805533" cy="273298"/>
          </a:xfrm>
          <a:prstGeom prst="rightArrow">
            <a:avLst/>
          </a:prstGeom>
          <a:gradFill>
            <a:gsLst>
              <a:gs pos="0">
                <a:schemeClr val="tx2"/>
              </a:gs>
              <a:gs pos="94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847" tIns="45390" rIns="90847" bIns="45390" rtlCol="0" anchor="ctr"/>
          <a:lstStyle/>
          <a:p>
            <a:pPr algn="ctr"/>
            <a:endParaRPr lang="en-US" sz="1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Policy Architecture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4BBB5-A433-4919-B0AD-7F08079EB6CE}" type="slidenum">
              <a:rPr lang="en-US" smtClean="0"/>
              <a:t>1</a:t>
            </a:fld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1063840" y="5105400"/>
            <a:ext cx="2400300" cy="1295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SDN VIM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/>
              <a:t>Instantiate </a:t>
            </a:r>
            <a:r>
              <a:rPr lang="en-US" sz="1200" dirty="0" smtClean="0"/>
              <a:t>network resources </a:t>
            </a:r>
            <a:r>
              <a:rPr lang="en-US" sz="1200" dirty="0"/>
              <a:t>per template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/>
              <a:t>Localized policy enforcement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/>
              <a:t>Provide state data to closed loop policy management</a:t>
            </a:r>
          </a:p>
        </p:txBody>
      </p:sp>
      <p:sp>
        <p:nvSpPr>
          <p:cNvPr id="80" name="Right Arrow 79"/>
          <p:cNvSpPr/>
          <p:nvPr/>
        </p:nvSpPr>
        <p:spPr>
          <a:xfrm>
            <a:off x="3464140" y="1278545"/>
            <a:ext cx="1943100" cy="546595"/>
          </a:xfrm>
          <a:prstGeom prst="rightArrow">
            <a:avLst/>
          </a:prstGeom>
          <a:gradFill>
            <a:gsLst>
              <a:gs pos="0">
                <a:schemeClr val="tx2"/>
              </a:gs>
              <a:gs pos="94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847" tIns="45390" rIns="90847" bIns="45390" rtlCol="0" anchor="ctr"/>
          <a:lstStyle/>
          <a:p>
            <a:pPr algn="r"/>
            <a:r>
              <a:rPr lang="en-US" sz="1200" b="1" dirty="0" smtClean="0"/>
              <a:t>VNF Package Policy Data</a:t>
            </a:r>
            <a:endParaRPr lang="en-US" sz="1200" b="1" dirty="0"/>
          </a:p>
        </p:txBody>
      </p:sp>
      <p:sp>
        <p:nvSpPr>
          <p:cNvPr id="81" name="Rounded Rectangle 80"/>
          <p:cNvSpPr/>
          <p:nvPr/>
        </p:nvSpPr>
        <p:spPr>
          <a:xfrm>
            <a:off x="5559640" y="5105400"/>
            <a:ext cx="2365160" cy="1295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Compute/Storage VIM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/>
              <a:t>Instantiate </a:t>
            </a:r>
            <a:r>
              <a:rPr lang="en-US" sz="1200" dirty="0" smtClean="0"/>
              <a:t>VMs with compute &amp; storage resources per template</a:t>
            </a:r>
            <a:endParaRPr lang="en-US" sz="1200" dirty="0"/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Localized policy enforcement</a:t>
            </a:r>
            <a:endParaRPr lang="en-US" sz="1200" dirty="0"/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Provide state data to closed loop policy management</a:t>
            </a:r>
            <a:endParaRPr lang="en-US" sz="1200" dirty="0"/>
          </a:p>
        </p:txBody>
      </p:sp>
      <p:sp>
        <p:nvSpPr>
          <p:cNvPr id="72" name="Rounded Rectangle 71"/>
          <p:cNvSpPr/>
          <p:nvPr/>
        </p:nvSpPr>
        <p:spPr>
          <a:xfrm>
            <a:off x="987640" y="2839916"/>
            <a:ext cx="2505392" cy="11224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Policy Management / Distribution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Policy translation to VIM schemas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Closed </a:t>
            </a:r>
            <a:r>
              <a:rPr lang="en-US" sz="1200" dirty="0"/>
              <a:t>loop </a:t>
            </a:r>
            <a:r>
              <a:rPr lang="en-US" sz="1200" dirty="0" smtClean="0"/>
              <a:t>policy management</a:t>
            </a:r>
            <a:endParaRPr lang="en-US" sz="1200" dirty="0"/>
          </a:p>
        </p:txBody>
      </p:sp>
      <p:sp>
        <p:nvSpPr>
          <p:cNvPr id="82" name="Right Arrow 81"/>
          <p:cNvSpPr/>
          <p:nvPr/>
        </p:nvSpPr>
        <p:spPr>
          <a:xfrm rot="5400000">
            <a:off x="1840264" y="2347778"/>
            <a:ext cx="701647" cy="273294"/>
          </a:xfrm>
          <a:prstGeom prst="rightArrow">
            <a:avLst/>
          </a:prstGeom>
          <a:gradFill>
            <a:gsLst>
              <a:gs pos="0">
                <a:schemeClr val="tx2"/>
              </a:gs>
              <a:gs pos="94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847" tIns="45390" rIns="90847" bIns="45390" rtlCol="0" anchor="ctr"/>
          <a:lstStyle/>
          <a:p>
            <a:pPr algn="ctr"/>
            <a:endParaRPr lang="en-US" sz="1200" b="1" dirty="0"/>
          </a:p>
        </p:txBody>
      </p:sp>
      <p:sp>
        <p:nvSpPr>
          <p:cNvPr id="76" name="Rounded Rectangle 75"/>
          <p:cNvSpPr/>
          <p:nvPr/>
        </p:nvSpPr>
        <p:spPr>
          <a:xfrm>
            <a:off x="1063840" y="990601"/>
            <a:ext cx="2365160" cy="112248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Service Design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Policy creation tools for</a:t>
            </a:r>
          </a:p>
          <a:p>
            <a:pPr marL="274320" lvl="1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Expressing </a:t>
            </a:r>
            <a:r>
              <a:rPr lang="en-US" sz="1200" dirty="0" err="1" smtClean="0"/>
              <a:t>config</a:t>
            </a:r>
            <a:r>
              <a:rPr lang="en-US" sz="1200" dirty="0" smtClean="0"/>
              <a:t> intent</a:t>
            </a:r>
          </a:p>
          <a:p>
            <a:pPr marL="274320" lvl="1" indent="-113607">
              <a:buFont typeface="Arial" panose="020B0604020202020204" pitchFamily="34" charset="0"/>
              <a:buChar char="•"/>
            </a:pPr>
            <a:r>
              <a:rPr lang="en-US" sz="1200" dirty="0"/>
              <a:t>Managing </a:t>
            </a:r>
            <a:r>
              <a:rPr lang="en-US" sz="1200" dirty="0" err="1"/>
              <a:t>config</a:t>
            </a:r>
            <a:r>
              <a:rPr lang="en-US" sz="1200" dirty="0"/>
              <a:t> violations</a:t>
            </a:r>
          </a:p>
          <a:p>
            <a:pPr marL="274320" lvl="1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Service function chaining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5404280" y="990600"/>
            <a:ext cx="2365160" cy="11224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Service/VNF Inventory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VNF Ingestion</a:t>
            </a:r>
            <a:endParaRPr lang="en-US" sz="1200" dirty="0">
              <a:solidFill>
                <a:schemeClr val="tx1"/>
              </a:solidFill>
            </a:endParaRP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Service/VNF Catalog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8" name="Left Arrow 87"/>
          <p:cNvSpPr/>
          <p:nvPr/>
        </p:nvSpPr>
        <p:spPr>
          <a:xfrm>
            <a:off x="3426040" y="5479802"/>
            <a:ext cx="2109015" cy="546595"/>
          </a:xfrm>
          <a:prstGeom prst="leftArrow">
            <a:avLst/>
          </a:prstGeom>
          <a:gradFill>
            <a:gsLst>
              <a:gs pos="0">
                <a:schemeClr val="tx2"/>
              </a:gs>
              <a:gs pos="94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847" tIns="45390" rIns="90847" bIns="45390" rtlCol="0" anchor="ctr"/>
          <a:lstStyle/>
          <a:p>
            <a:pPr algn="ctr"/>
            <a:r>
              <a:rPr lang="en-US" sz="1200" b="1" dirty="0" smtClean="0"/>
              <a:t>OVSDB/</a:t>
            </a:r>
            <a:r>
              <a:rPr lang="en-US" sz="1200" b="1" dirty="0" err="1" smtClean="0"/>
              <a:t>OpenFlow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config</a:t>
            </a:r>
            <a:endParaRPr lang="en-US" sz="12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5254840" y="2835246"/>
            <a:ext cx="2590211" cy="11224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VNF Management / Orchestration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Service/VNF instantiation per intent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Delegate VNF policy to VIMs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1597240" y="2209800"/>
            <a:ext cx="1153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Static/generic policies</a:t>
            </a:r>
          </a:p>
        </p:txBody>
      </p:sp>
      <p:sp>
        <p:nvSpPr>
          <p:cNvPr id="19" name="Right Arrow 18"/>
          <p:cNvSpPr/>
          <p:nvPr/>
        </p:nvSpPr>
        <p:spPr>
          <a:xfrm rot="5400000">
            <a:off x="1653340" y="4426886"/>
            <a:ext cx="1083734" cy="273298"/>
          </a:xfrm>
          <a:prstGeom prst="rightArrow">
            <a:avLst/>
          </a:prstGeom>
          <a:gradFill>
            <a:gsLst>
              <a:gs pos="0">
                <a:schemeClr val="tx2"/>
              </a:gs>
              <a:gs pos="94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847" tIns="45390" rIns="90847" bIns="45390" rtlCol="0" anchor="ctr"/>
          <a:lstStyle/>
          <a:p>
            <a:pPr algn="ctr"/>
            <a:endParaRPr lang="en-US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1800645" y="4378868"/>
            <a:ext cx="7891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Localized policies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95195" y="4050268"/>
            <a:ext cx="7891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Localized policies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3040" y="2205335"/>
            <a:ext cx="1107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VNF/Service packages</a:t>
            </a:r>
          </a:p>
        </p:txBody>
      </p:sp>
      <p:sp>
        <p:nvSpPr>
          <p:cNvPr id="25" name="Right Arrow 24"/>
          <p:cNvSpPr/>
          <p:nvPr/>
        </p:nvSpPr>
        <p:spPr>
          <a:xfrm rot="5400000">
            <a:off x="6039402" y="4421297"/>
            <a:ext cx="1094916" cy="273294"/>
          </a:xfrm>
          <a:prstGeom prst="rightArrow">
            <a:avLst/>
          </a:prstGeom>
          <a:gradFill>
            <a:gsLst>
              <a:gs pos="0">
                <a:schemeClr val="tx2"/>
              </a:gs>
              <a:gs pos="94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847" tIns="45390" rIns="90847" bIns="45390" rtlCol="0" anchor="ctr"/>
          <a:lstStyle/>
          <a:p>
            <a:pPr algn="ctr"/>
            <a:endParaRPr lang="en-US" sz="1200" b="1" dirty="0"/>
          </a:p>
        </p:txBody>
      </p:sp>
      <p:sp>
        <p:nvSpPr>
          <p:cNvPr id="26" name="Rectangle 25"/>
          <p:cNvSpPr/>
          <p:nvPr/>
        </p:nvSpPr>
        <p:spPr>
          <a:xfrm>
            <a:off x="4569040" y="4034135"/>
            <a:ext cx="1127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VNF-specific </a:t>
            </a:r>
            <a:r>
              <a:rPr lang="en-US" sz="1200" b="1" dirty="0" err="1" smtClean="0"/>
              <a:t>config</a:t>
            </a:r>
            <a:r>
              <a:rPr lang="en-US" sz="1200" b="1" dirty="0" smtClean="0"/>
              <a:t> / policy</a:t>
            </a:r>
            <a:endParaRPr lang="en-US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032659" y="4268000"/>
            <a:ext cx="1127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VNF-specific </a:t>
            </a:r>
            <a:r>
              <a:rPr lang="en-US" sz="1200" b="1" dirty="0" err="1" smtClean="0"/>
              <a:t>config</a:t>
            </a:r>
            <a:r>
              <a:rPr lang="en-US" sz="1200" b="1" dirty="0" smtClean="0"/>
              <a:t> / policy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432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CTO  NetOps Leadership Conference Presentation Template">
  <a:themeElements>
    <a:clrScheme name="ATT_2011">
      <a:dk1>
        <a:sysClr val="windowText" lastClr="000000"/>
      </a:dk1>
      <a:lt1>
        <a:sysClr val="window" lastClr="FFFFFF"/>
      </a:lt1>
      <a:dk2>
        <a:srgbClr val="6E6F71"/>
      </a:dk2>
      <a:lt2>
        <a:srgbClr val="808080"/>
      </a:lt2>
      <a:accent1>
        <a:srgbClr val="FF7200"/>
      </a:accent1>
      <a:accent2>
        <a:srgbClr val="FCB314"/>
      </a:accent2>
      <a:accent3>
        <a:srgbClr val="6EBB1F"/>
      </a:accent3>
      <a:accent4>
        <a:srgbClr val="C4D82D"/>
      </a:accent4>
      <a:accent5>
        <a:srgbClr val="067AB4"/>
      </a:accent5>
      <a:accent6>
        <a:srgbClr val="7CC6FF"/>
      </a:accent6>
      <a:hlink>
        <a:srgbClr val="FF7200"/>
      </a:hlink>
      <a:folHlink>
        <a:srgbClr val="B30A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014-12-17 Quarterly Standards Update - v2 - Sullivan.pptx" id="{2FDCEF03-C77F-4BB2-911B-DD812B126779}" vid="{EFA98D27-5820-4AF0-968F-AB13591776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113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2012 CTO  NetOps Leadership Conference Presentation Template</vt:lpstr>
      <vt:lpstr>Configuration Policy Architecture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2015-04-09T20:39:14Z</dcterms:created>
  <dcterms:modified xsi:type="dcterms:W3CDTF">2015-04-09T20:39:26Z</dcterms:modified>
</cp:coreProperties>
</file>