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56" r:id="rId2"/>
    <p:sldId id="305" r:id="rId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ymond Paik"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A1D884"/>
    <a:srgbClr val="00B0B9"/>
    <a:srgbClr val="007864"/>
    <a:srgbClr val="373A3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02" autoAdjust="0"/>
    <p:restoredTop sz="99807" autoAdjust="0"/>
  </p:normalViewPr>
  <p:slideViewPr>
    <p:cSldViewPr snapToGrid="0" snapToObjects="1">
      <p:cViewPr varScale="1">
        <p:scale>
          <a:sx n="116" d="100"/>
          <a:sy n="116" d="100"/>
        </p:scale>
        <p:origin x="-77" y="-149"/>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F23583-33B4-7B4B-A705-2497C6087177}" type="datetimeFigureOut">
              <a:rPr lang="en-US" smtClean="0"/>
              <a:pPr/>
              <a:t>2/10/2015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3E6AC6-8F50-F148-9D25-A1DC786EE887}" type="slidenum">
              <a:rPr lang="en-US" smtClean="0"/>
              <a:pPr/>
              <a:t>‹#›</a:t>
            </a:fld>
            <a:endParaRPr lang="en-US"/>
          </a:p>
        </p:txBody>
      </p:sp>
    </p:spTree>
    <p:extLst>
      <p:ext uri="{BB962C8B-B14F-4D97-AF65-F5344CB8AC3E}">
        <p14:creationId xmlns:p14="http://schemas.microsoft.com/office/powerpoint/2010/main" xmlns="" val="5802973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F335D3-732B-5244-81CE-1ADB05E9F13F}" type="datetimeFigureOut">
              <a:rPr lang="en-US" smtClean="0"/>
              <a:pPr/>
              <a:t>2/10/2015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5D60E1-BADE-D244-8758-D72F54F153FD}" type="slidenum">
              <a:rPr lang="en-US" smtClean="0"/>
              <a:pPr/>
              <a:t>‹#›</a:t>
            </a:fld>
            <a:endParaRPr lang="en-US"/>
          </a:p>
        </p:txBody>
      </p:sp>
    </p:spTree>
    <p:extLst>
      <p:ext uri="{BB962C8B-B14F-4D97-AF65-F5344CB8AC3E}">
        <p14:creationId xmlns:p14="http://schemas.microsoft.com/office/powerpoint/2010/main" xmlns="" val="284697523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5D60E1-BADE-D244-8758-D72F54F153FD}"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1118690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2"/>
          </p:nvPr>
        </p:nvSpPr>
        <p:spPr>
          <a:xfrm>
            <a:off x="457200" y="4594624"/>
            <a:ext cx="17399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6528D6D3-BFA6-44CE-A265-1412F17144FF}" type="datetime1">
              <a:rPr lang="en-US" smtClean="0"/>
              <a:pPr/>
              <a:t>2/10/2015</a:t>
            </a:fld>
            <a:endParaRPr lang="en-US"/>
          </a:p>
        </p:txBody>
      </p:sp>
      <p:sp>
        <p:nvSpPr>
          <p:cNvPr id="8" name="Footer Placeholder 4"/>
          <p:cNvSpPr>
            <a:spLocks noGrp="1"/>
          </p:cNvSpPr>
          <p:nvPr>
            <p:ph type="ftr" sz="quarter" idx="3"/>
          </p:nvPr>
        </p:nvSpPr>
        <p:spPr>
          <a:xfrm>
            <a:off x="2197100" y="4594624"/>
            <a:ext cx="38227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a:p>
        </p:txBody>
      </p:sp>
      <p:sp>
        <p:nvSpPr>
          <p:cNvPr id="9" name="Slide Number Placeholder 5"/>
          <p:cNvSpPr>
            <a:spLocks noGrp="1"/>
          </p:cNvSpPr>
          <p:nvPr>
            <p:ph type="sldNum" sz="quarter" idx="4"/>
          </p:nvPr>
        </p:nvSpPr>
        <p:spPr>
          <a:xfrm>
            <a:off x="8261350" y="4594624"/>
            <a:ext cx="603250" cy="365125"/>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a:p>
        </p:txBody>
      </p:sp>
    </p:spTree>
    <p:extLst>
      <p:ext uri="{BB962C8B-B14F-4D97-AF65-F5344CB8AC3E}">
        <p14:creationId xmlns:p14="http://schemas.microsoft.com/office/powerpoint/2010/main" xmlns="" val="2833288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4594624"/>
            <a:ext cx="16510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B61F8862-D42F-4E61-BBD2-5686C69F7EFB}" type="datetime1">
              <a:rPr lang="en-US" smtClean="0"/>
              <a:pPr/>
              <a:t>2/10/2015</a:t>
            </a:fld>
            <a:endParaRPr lang="en-US"/>
          </a:p>
        </p:txBody>
      </p:sp>
      <p:sp>
        <p:nvSpPr>
          <p:cNvPr id="7" name="Slide Number Placeholder 5"/>
          <p:cNvSpPr>
            <a:spLocks noGrp="1"/>
          </p:cNvSpPr>
          <p:nvPr>
            <p:ph type="sldNum" sz="quarter" idx="4"/>
          </p:nvPr>
        </p:nvSpPr>
        <p:spPr>
          <a:xfrm>
            <a:off x="8261350" y="4594624"/>
            <a:ext cx="603250" cy="365125"/>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a:p>
        </p:txBody>
      </p:sp>
      <p:sp>
        <p:nvSpPr>
          <p:cNvPr id="10" name="Slide Number Placeholder 5"/>
          <p:cNvSpPr txBox="1">
            <a:spLocks/>
          </p:cNvSpPr>
          <p:nvPr userDrawn="1"/>
        </p:nvSpPr>
        <p:spPr>
          <a:xfrm>
            <a:off x="8261350" y="4594624"/>
            <a:ext cx="603250"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tint val="75000"/>
                  </a:schemeClr>
                </a:solidFill>
                <a:latin typeface="Helvetica Neue Light"/>
                <a:ea typeface="+mn-ea"/>
                <a:cs typeface="Helvetica Neu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A656EF6-BAFE-D947-B882-BDAE585DDDE4}" type="slidenum">
              <a:rPr lang="en-US" smtClean="0"/>
              <a:pPr/>
              <a:t>‹#›</a:t>
            </a:fld>
            <a:endParaRPr lang="en-US"/>
          </a:p>
        </p:txBody>
      </p:sp>
      <p:sp>
        <p:nvSpPr>
          <p:cNvPr id="11" name="Footer Placeholder 4"/>
          <p:cNvSpPr>
            <a:spLocks noGrp="1"/>
          </p:cNvSpPr>
          <p:nvPr>
            <p:ph type="ftr" sz="quarter" idx="3"/>
          </p:nvPr>
        </p:nvSpPr>
        <p:spPr>
          <a:xfrm>
            <a:off x="2197100" y="4594624"/>
            <a:ext cx="38227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a:p>
        </p:txBody>
      </p:sp>
    </p:spTree>
    <p:extLst>
      <p:ext uri="{BB962C8B-B14F-4D97-AF65-F5344CB8AC3E}">
        <p14:creationId xmlns:p14="http://schemas.microsoft.com/office/powerpoint/2010/main" xmlns="" val="18034270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5000">
              <a:schemeClr val="bg1">
                <a:tint val="80000"/>
                <a:satMod val="300000"/>
              </a:schemeClr>
            </a:gs>
            <a:gs pos="100000">
              <a:srgbClr val="373A36">
                <a:alpha val="5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T</a:t>
            </a:r>
            <a:r>
              <a:rPr lang="en-CA" dirty="0" smtClean="0"/>
              <a:t>HIS IS A TITLE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OPNFV_Pantone.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7215416" y="4621836"/>
            <a:ext cx="1206499" cy="261586"/>
          </a:xfrm>
          <a:prstGeom prst="rect">
            <a:avLst/>
          </a:prstGeom>
        </p:spPr>
      </p:pic>
      <p:sp>
        <p:nvSpPr>
          <p:cNvPr id="5" name="Rectangle 4"/>
          <p:cNvSpPr/>
          <p:nvPr/>
        </p:nvSpPr>
        <p:spPr>
          <a:xfrm>
            <a:off x="0" y="5054600"/>
            <a:ext cx="9169400" cy="114300"/>
          </a:xfrm>
          <a:prstGeom prst="rect">
            <a:avLst/>
          </a:prstGeom>
          <a:solidFill>
            <a:srgbClr val="00B0B9"/>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Date Placeholder 3"/>
          <p:cNvSpPr>
            <a:spLocks noGrp="1"/>
          </p:cNvSpPr>
          <p:nvPr>
            <p:ph type="dt" sz="half" idx="2"/>
          </p:nvPr>
        </p:nvSpPr>
        <p:spPr>
          <a:xfrm>
            <a:off x="457200" y="4594624"/>
            <a:ext cx="17145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Neue Light"/>
                <a:cs typeface="Helvetica Neue Light"/>
              </a:defRPr>
            </a:lvl1pPr>
          </a:lstStyle>
          <a:p>
            <a:fld id="{0BBAE4FC-E8DD-474B-A899-4390C36757B9}" type="datetime1">
              <a:rPr lang="en-US" smtClean="0"/>
              <a:pPr/>
              <a:t>2/10/2015</a:t>
            </a:fld>
            <a:endParaRPr lang="en-US"/>
          </a:p>
        </p:txBody>
      </p:sp>
      <p:sp>
        <p:nvSpPr>
          <p:cNvPr id="11" name="Footer Placeholder 4"/>
          <p:cNvSpPr>
            <a:spLocks noGrp="1"/>
          </p:cNvSpPr>
          <p:nvPr>
            <p:ph type="ftr" sz="quarter" idx="3"/>
          </p:nvPr>
        </p:nvSpPr>
        <p:spPr>
          <a:xfrm>
            <a:off x="2171700" y="4594624"/>
            <a:ext cx="38481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Neue Light"/>
                <a:cs typeface="Helvetica Neue Light"/>
              </a:defRPr>
            </a:lvl1pPr>
          </a:lstStyle>
          <a:p>
            <a:pPr algn="l"/>
            <a:endParaRPr lang="en-US"/>
          </a:p>
        </p:txBody>
      </p:sp>
      <p:sp>
        <p:nvSpPr>
          <p:cNvPr id="12" name="Slide Number Placeholder 5"/>
          <p:cNvSpPr>
            <a:spLocks noGrp="1"/>
          </p:cNvSpPr>
          <p:nvPr>
            <p:ph type="sldNum" sz="quarter" idx="4"/>
          </p:nvPr>
        </p:nvSpPr>
        <p:spPr>
          <a:xfrm>
            <a:off x="8261350" y="4594624"/>
            <a:ext cx="603250" cy="365125"/>
          </a:xfrm>
          <a:prstGeom prst="rect">
            <a:avLst/>
          </a:prstGeom>
        </p:spPr>
        <p:txBody>
          <a:bodyPr vert="horz" lIns="91440" tIns="45720" rIns="91440" bIns="45720" rtlCol="0" anchor="ctr"/>
          <a:lstStyle>
            <a:lvl1pPr algn="r">
              <a:defRPr sz="1200" b="0" i="0">
                <a:solidFill>
                  <a:schemeClr val="tx1">
                    <a:tint val="75000"/>
                  </a:schemeClr>
                </a:solidFill>
                <a:latin typeface="Helvetica Neue Light"/>
                <a:cs typeface="Helvetica Neue Light"/>
              </a:defRPr>
            </a:lvl1pPr>
          </a:lstStyle>
          <a:p>
            <a:fld id="{9A656EF6-BAFE-D947-B882-BDAE585DDDE4}" type="slidenum">
              <a:rPr lang="en-US" smtClean="0"/>
              <a:pPr/>
              <a:t>‹#›</a:t>
            </a:fld>
            <a:endParaRPr lang="en-US"/>
          </a:p>
        </p:txBody>
      </p:sp>
    </p:spTree>
    <p:extLst>
      <p:ext uri="{BB962C8B-B14F-4D97-AF65-F5344CB8AC3E}">
        <p14:creationId xmlns:p14="http://schemas.microsoft.com/office/powerpoint/2010/main" xmlns="" val="3676065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hf hdr="0" ftr="0"/>
  <p:txStyles>
    <p:titleStyle>
      <a:lvl1pPr algn="l" defTabSz="457200" rtl="0" eaLnBrk="1" latinLnBrk="0" hangingPunct="1">
        <a:spcBef>
          <a:spcPct val="0"/>
        </a:spcBef>
        <a:buNone/>
        <a:defRPr sz="2400" kern="1200">
          <a:solidFill>
            <a:srgbClr val="373A36"/>
          </a:solidFill>
          <a:latin typeface="Helvetica Neue"/>
          <a:ea typeface="+mj-ea"/>
          <a:cs typeface="Helvetica Neue"/>
        </a:defRPr>
      </a:lvl1pPr>
    </p:titleStyle>
    <p:bodyStyle>
      <a:lvl1pPr marL="342900" indent="-342900" algn="l" defTabSz="457200" rtl="0" eaLnBrk="1" latinLnBrk="0" hangingPunct="1">
        <a:spcBef>
          <a:spcPct val="20000"/>
        </a:spcBef>
        <a:spcAft>
          <a:spcPts val="1200"/>
        </a:spcAft>
        <a:buClr>
          <a:srgbClr val="00B0B9"/>
        </a:buClr>
        <a:buFont typeface="Arial"/>
        <a:buChar char="•"/>
        <a:defRPr sz="1800" b="0" i="0" kern="1200">
          <a:solidFill>
            <a:srgbClr val="373A36"/>
          </a:solidFill>
          <a:latin typeface="Helvetica Neue Light"/>
          <a:ea typeface="+mn-ea"/>
          <a:cs typeface="Helvetica Neue Light"/>
        </a:defRPr>
      </a:lvl1pPr>
      <a:lvl2pPr marL="742950" indent="-285750" algn="l" defTabSz="457200" rtl="0" eaLnBrk="1" latinLnBrk="0" hangingPunct="1">
        <a:spcBef>
          <a:spcPct val="20000"/>
        </a:spcBef>
        <a:buClr>
          <a:srgbClr val="00B0B9"/>
        </a:buClr>
        <a:buFont typeface="Arial"/>
        <a:buChar char="–"/>
        <a:defRPr sz="1600" b="0" i="0" kern="1200">
          <a:solidFill>
            <a:srgbClr val="373A36"/>
          </a:solidFill>
          <a:latin typeface="Helvetica Neue Light"/>
          <a:ea typeface="+mn-ea"/>
          <a:cs typeface="Helvetica Neue Light"/>
        </a:defRPr>
      </a:lvl2pPr>
      <a:lvl3pPr marL="1143000" indent="-228600" algn="l" defTabSz="457200" rtl="0" eaLnBrk="1" latinLnBrk="0" hangingPunct="1">
        <a:spcBef>
          <a:spcPct val="20000"/>
        </a:spcBef>
        <a:buClr>
          <a:srgbClr val="00B0B9"/>
        </a:buClr>
        <a:buFont typeface="Arial"/>
        <a:buChar char="•"/>
        <a:defRPr sz="1400" b="0" i="0" kern="1200">
          <a:solidFill>
            <a:srgbClr val="373A36"/>
          </a:solidFill>
          <a:latin typeface="Helvetica Neue Light"/>
          <a:ea typeface="+mn-ea"/>
          <a:cs typeface="Helvetica Neue Light"/>
        </a:defRPr>
      </a:lvl3pPr>
      <a:lvl4pPr marL="1600200" indent="-228600" algn="l" defTabSz="457200" rtl="0" eaLnBrk="1" latinLnBrk="0" hangingPunct="1">
        <a:spcBef>
          <a:spcPct val="20000"/>
        </a:spcBef>
        <a:buClr>
          <a:srgbClr val="00B0B9"/>
        </a:buClr>
        <a:buFont typeface="Arial"/>
        <a:buChar char="–"/>
        <a:defRPr sz="1200" b="0" i="0" kern="1200">
          <a:solidFill>
            <a:srgbClr val="373A36"/>
          </a:solidFill>
          <a:latin typeface="Helvetica Neue Light"/>
          <a:ea typeface="+mn-ea"/>
          <a:cs typeface="Helvetica Neue Light"/>
        </a:defRPr>
      </a:lvl4pPr>
      <a:lvl5pPr marL="2057400" indent="-228600" algn="l" defTabSz="457200" rtl="0" eaLnBrk="1" latinLnBrk="0" hangingPunct="1">
        <a:spcBef>
          <a:spcPct val="20000"/>
        </a:spcBef>
        <a:buClr>
          <a:srgbClr val="00B0B9"/>
        </a:buClr>
        <a:buFont typeface="Arial"/>
        <a:buChar char="»"/>
        <a:defRPr sz="1100" b="0" i="0" kern="1200">
          <a:solidFill>
            <a:srgbClr val="373A36"/>
          </a:solidFill>
          <a:latin typeface="Helvetica Neue Light"/>
          <a:ea typeface="+mn-ea"/>
          <a:cs typeface="Helvetica 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114803" y="824770"/>
            <a:ext cx="3243530" cy="1409471"/>
          </a:xfrm>
          <a:prstGeom prst="rect">
            <a:avLst/>
          </a:prstGeom>
        </p:spPr>
        <p:txBody>
          <a:bodyPr anchor="t"/>
          <a:lstStyle>
            <a:lvl1pPr algn="l" defTabSz="457200" rtl="0" eaLnBrk="1" latinLnBrk="0" hangingPunct="1">
              <a:spcBef>
                <a:spcPct val="0"/>
              </a:spcBef>
              <a:buNone/>
              <a:defRPr sz="3200" b="0" i="0" kern="1200" baseline="0">
                <a:solidFill>
                  <a:srgbClr val="373A36"/>
                </a:solidFill>
                <a:latin typeface="Helvetica Neue Light"/>
                <a:ea typeface="+mj-ea"/>
                <a:cs typeface="Helvetica Neue Light"/>
              </a:defRPr>
            </a:lvl1pPr>
          </a:lstStyle>
          <a:p>
            <a:r>
              <a:rPr lang="en-US" sz="2800" dirty="0" smtClean="0"/>
              <a:t>Doctor implementation proposal</a:t>
            </a:r>
            <a:endParaRPr lang="en-US" sz="2800" dirty="0"/>
          </a:p>
        </p:txBody>
      </p:sp>
      <p:pic>
        <p:nvPicPr>
          <p:cNvPr id="8" name="Picture 7" descr="OPNFV_Pantone.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81001" y="888271"/>
            <a:ext cx="3175000" cy="688385"/>
          </a:xfrm>
          <a:prstGeom prst="rect">
            <a:avLst/>
          </a:prstGeom>
        </p:spPr>
      </p:pic>
      <p:pic>
        <p:nvPicPr>
          <p:cNvPr id="10" name="Picture 9" descr="OPNFV_PPT_Background.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 y="2361417"/>
            <a:ext cx="9180287" cy="2782084"/>
          </a:xfrm>
          <a:prstGeom prst="rect">
            <a:avLst/>
          </a:prstGeom>
        </p:spPr>
      </p:pic>
      <p:pic>
        <p:nvPicPr>
          <p:cNvPr id="9" name="Picture 8" descr="LF_collab_logo_white_rgb.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6040119" y="4526820"/>
            <a:ext cx="2773680" cy="338328"/>
          </a:xfrm>
          <a:prstGeom prst="rect">
            <a:avLst/>
          </a:prstGeom>
        </p:spPr>
      </p:pic>
      <p:sp>
        <p:nvSpPr>
          <p:cNvPr id="3" name="Subtitle 2"/>
          <p:cNvSpPr>
            <a:spLocks noGrp="1"/>
          </p:cNvSpPr>
          <p:nvPr>
            <p:ph type="subTitle" idx="4294967295"/>
          </p:nvPr>
        </p:nvSpPr>
        <p:spPr>
          <a:xfrm>
            <a:off x="4141469" y="2659920"/>
            <a:ext cx="2654300" cy="1314450"/>
          </a:xfrm>
        </p:spPr>
        <p:txBody>
          <a:bodyPr>
            <a:normAutofit/>
          </a:bodyPr>
          <a:lstStyle/>
          <a:p>
            <a:pPr marL="0" indent="0">
              <a:buNone/>
            </a:pPr>
            <a:r>
              <a:rPr lang="en-US" sz="2000" dirty="0" smtClean="0">
                <a:solidFill>
                  <a:schemeClr val="bg1"/>
                </a:solidFill>
              </a:rPr>
              <a:t>02/10/2015</a:t>
            </a:r>
            <a:endParaRPr lang="en-US" sz="2000" dirty="0" smtClean="0">
              <a:solidFill>
                <a:schemeClr val="bg1"/>
              </a:solidFill>
            </a:endParaRPr>
          </a:p>
        </p:txBody>
      </p:sp>
    </p:spTree>
    <p:extLst>
      <p:ext uri="{BB962C8B-B14F-4D97-AF65-F5344CB8AC3E}">
        <p14:creationId xmlns:p14="http://schemas.microsoft.com/office/powerpoint/2010/main" xmlns="" val="171447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60" y="0"/>
            <a:ext cx="2379950" cy="583574"/>
          </a:xfrm>
        </p:spPr>
        <p:txBody>
          <a:bodyPr/>
          <a:lstStyle/>
          <a:p>
            <a:r>
              <a:rPr lang="en-US" dirty="0" smtClean="0"/>
              <a:t>Overall picture</a:t>
            </a:r>
            <a:endParaRPr lang="en-US" dirty="0"/>
          </a:p>
        </p:txBody>
      </p:sp>
      <p:sp>
        <p:nvSpPr>
          <p:cNvPr id="4" name="Date Placeholder 3"/>
          <p:cNvSpPr>
            <a:spLocks noGrp="1"/>
          </p:cNvSpPr>
          <p:nvPr>
            <p:ph type="dt" sz="half" idx="2"/>
          </p:nvPr>
        </p:nvSpPr>
        <p:spPr/>
        <p:txBody>
          <a:bodyPr/>
          <a:lstStyle/>
          <a:p>
            <a:r>
              <a:rPr lang="en-US" dirty="0" smtClean="0"/>
              <a:t>02/10/2015</a:t>
            </a:r>
            <a:endParaRPr lang="en-US" dirty="0"/>
          </a:p>
        </p:txBody>
      </p:sp>
      <p:sp>
        <p:nvSpPr>
          <p:cNvPr id="5" name="Slide Number Placeholder 4"/>
          <p:cNvSpPr>
            <a:spLocks noGrp="1"/>
          </p:cNvSpPr>
          <p:nvPr>
            <p:ph type="sldNum" sz="quarter" idx="4"/>
          </p:nvPr>
        </p:nvSpPr>
        <p:spPr>
          <a:xfrm>
            <a:off x="8065903" y="4631257"/>
            <a:ext cx="603250" cy="365125"/>
          </a:xfrm>
        </p:spPr>
        <p:txBody>
          <a:bodyPr/>
          <a:lstStyle/>
          <a:p>
            <a:fld id="{9A656EF6-BAFE-D947-B882-BDAE585DDDE4}" type="slidenum">
              <a:rPr lang="en-US" smtClean="0"/>
              <a:pPr/>
              <a:t>2</a:t>
            </a:fld>
            <a:endParaRPr lang="en-US"/>
          </a:p>
        </p:txBody>
      </p:sp>
      <p:sp>
        <p:nvSpPr>
          <p:cNvPr id="7" name="Rectangle 6"/>
          <p:cNvSpPr/>
          <p:nvPr/>
        </p:nvSpPr>
        <p:spPr>
          <a:xfrm>
            <a:off x="632033" y="3242298"/>
            <a:ext cx="1584220" cy="819714"/>
          </a:xfrm>
          <a:prstGeom prst="rect">
            <a:avLst/>
          </a:prstGeom>
          <a:solidFill>
            <a:srgbClr val="00B0B9"/>
          </a:solidFill>
          <a:ln w="3175">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90000" bIns="90000" rtlCol="0" anchor="t" anchorCtr="0"/>
          <a:lstStyle/>
          <a:p>
            <a:pPr fontAlgn="auto">
              <a:spcBef>
                <a:spcPts val="0"/>
              </a:spcBef>
              <a:spcAft>
                <a:spcPts val="0"/>
              </a:spcAft>
            </a:pPr>
            <a:r>
              <a:rPr lang="fi-FI" dirty="0" smtClean="0">
                <a:solidFill>
                  <a:schemeClr val="bg1"/>
                </a:solidFill>
              </a:rPr>
              <a:t>NFVI</a:t>
            </a:r>
          </a:p>
          <a:p>
            <a:pPr fontAlgn="auto">
              <a:spcBef>
                <a:spcPts val="0"/>
              </a:spcBef>
              <a:spcAft>
                <a:spcPts val="0"/>
              </a:spcAft>
            </a:pPr>
            <a:endParaRPr lang="en-US" dirty="0" smtClean="0">
              <a:solidFill>
                <a:schemeClr val="bg1"/>
              </a:solidFill>
            </a:endParaRPr>
          </a:p>
        </p:txBody>
      </p:sp>
      <p:sp>
        <p:nvSpPr>
          <p:cNvPr id="8" name="Rectangle 7"/>
          <p:cNvSpPr/>
          <p:nvPr/>
        </p:nvSpPr>
        <p:spPr>
          <a:xfrm>
            <a:off x="5198050" y="1966441"/>
            <a:ext cx="3685746" cy="2150408"/>
          </a:xfrm>
          <a:prstGeom prst="rect">
            <a:avLst/>
          </a:prstGeom>
          <a:solidFill>
            <a:srgbClr val="00B0B9"/>
          </a:solidFill>
          <a:ln w="3175">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90000" bIns="90000" rtlCol="0" anchor="t" anchorCtr="0"/>
          <a:lstStyle/>
          <a:p>
            <a:pPr fontAlgn="auto">
              <a:spcBef>
                <a:spcPts val="0"/>
              </a:spcBef>
              <a:spcAft>
                <a:spcPts val="0"/>
              </a:spcAft>
            </a:pPr>
            <a:r>
              <a:rPr lang="en-US" dirty="0" smtClean="0">
                <a:solidFill>
                  <a:schemeClr val="bg1"/>
                </a:solidFill>
              </a:rPr>
              <a:t>Openstack</a:t>
            </a:r>
          </a:p>
        </p:txBody>
      </p:sp>
      <p:sp>
        <p:nvSpPr>
          <p:cNvPr id="9" name="Rounded Rectangle 8"/>
          <p:cNvSpPr/>
          <p:nvPr/>
        </p:nvSpPr>
        <p:spPr>
          <a:xfrm>
            <a:off x="6968913" y="2333771"/>
            <a:ext cx="1728240" cy="1665512"/>
          </a:xfrm>
          <a:prstGeom prst="roundRect">
            <a:avLst/>
          </a:prstGeom>
          <a:solidFill>
            <a:srgbClr val="0070C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tIns="90000" bIns="90000" rtlCol="0" anchor="t" anchorCtr="0"/>
          <a:lstStyle/>
          <a:p>
            <a:pPr algn="ctr" fontAlgn="auto">
              <a:spcBef>
                <a:spcPts val="0"/>
              </a:spcBef>
              <a:spcAft>
                <a:spcPts val="0"/>
              </a:spcAft>
            </a:pPr>
            <a:r>
              <a:rPr lang="fi-FI" smtClean="0">
                <a:solidFill>
                  <a:schemeClr val="bg1"/>
                </a:solidFill>
              </a:rPr>
              <a:t>Nova</a:t>
            </a:r>
            <a:endParaRPr lang="en-US" smtClean="0">
              <a:solidFill>
                <a:schemeClr val="bg1"/>
              </a:solidFill>
            </a:endParaRPr>
          </a:p>
        </p:txBody>
      </p:sp>
      <p:sp>
        <p:nvSpPr>
          <p:cNvPr id="10" name="Rounded Rectangle 9"/>
          <p:cNvSpPr/>
          <p:nvPr/>
        </p:nvSpPr>
        <p:spPr>
          <a:xfrm>
            <a:off x="632033" y="605531"/>
            <a:ext cx="2396853" cy="486059"/>
          </a:xfrm>
          <a:prstGeom prst="roundRect">
            <a:avLst/>
          </a:prstGeom>
          <a:solidFill>
            <a:srgbClr val="0070C0"/>
          </a:solidFill>
          <a:ln>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90000" bIns="90000" rtlCol="0" anchor="t" anchorCtr="0"/>
          <a:lstStyle/>
          <a:p>
            <a:pPr algn="ctr" fontAlgn="auto">
              <a:spcBef>
                <a:spcPts val="0"/>
              </a:spcBef>
              <a:spcAft>
                <a:spcPts val="0"/>
              </a:spcAft>
            </a:pPr>
            <a:r>
              <a:rPr lang="en-US" dirty="0" smtClean="0">
                <a:solidFill>
                  <a:schemeClr val="bg1"/>
                </a:solidFill>
              </a:rPr>
              <a:t>Cloud admin</a:t>
            </a:r>
          </a:p>
        </p:txBody>
      </p:sp>
      <p:sp>
        <p:nvSpPr>
          <p:cNvPr id="11" name="Rounded Rectangle 10"/>
          <p:cNvSpPr/>
          <p:nvPr/>
        </p:nvSpPr>
        <p:spPr>
          <a:xfrm>
            <a:off x="3440423" y="749551"/>
            <a:ext cx="5400750" cy="465449"/>
          </a:xfrm>
          <a:prstGeom prst="roundRect">
            <a:avLst/>
          </a:prstGeom>
          <a:solidFill>
            <a:srgbClr val="0070C0"/>
          </a:solidFill>
          <a:ln>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90000" bIns="90000" rtlCol="0" anchor="t" anchorCtr="0"/>
          <a:lstStyle/>
          <a:p>
            <a:pPr algn="ctr" fontAlgn="auto">
              <a:spcBef>
                <a:spcPts val="0"/>
              </a:spcBef>
              <a:spcAft>
                <a:spcPts val="0"/>
              </a:spcAft>
            </a:pPr>
            <a:r>
              <a:rPr lang="en-US" dirty="0" smtClean="0">
                <a:solidFill>
                  <a:schemeClr val="bg1"/>
                </a:solidFill>
              </a:rPr>
              <a:t>VNFMs</a:t>
            </a:r>
          </a:p>
        </p:txBody>
      </p:sp>
      <p:sp>
        <p:nvSpPr>
          <p:cNvPr id="12" name="Rounded Rectangle 11"/>
          <p:cNvSpPr/>
          <p:nvPr/>
        </p:nvSpPr>
        <p:spPr>
          <a:xfrm>
            <a:off x="3656453" y="2333771"/>
            <a:ext cx="1848535" cy="1665512"/>
          </a:xfrm>
          <a:prstGeom prst="roundRect">
            <a:avLst/>
          </a:prstGeom>
          <a:solidFill>
            <a:srgbClr val="0070C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tIns="90000" bIns="90000" rtlCol="0" anchor="t" anchorCtr="0"/>
          <a:lstStyle/>
          <a:p>
            <a:pPr algn="ctr" fontAlgn="auto">
              <a:spcBef>
                <a:spcPts val="0"/>
              </a:spcBef>
              <a:spcAft>
                <a:spcPts val="0"/>
              </a:spcAft>
            </a:pPr>
            <a:r>
              <a:rPr lang="en-US" dirty="0" smtClean="0">
                <a:solidFill>
                  <a:schemeClr val="bg1"/>
                </a:solidFill>
              </a:rPr>
              <a:t>Doctor</a:t>
            </a:r>
          </a:p>
        </p:txBody>
      </p:sp>
      <p:cxnSp>
        <p:nvCxnSpPr>
          <p:cNvPr id="13" name="Straight Arrow Connector 12"/>
          <p:cNvCxnSpPr/>
          <p:nvPr/>
        </p:nvCxnSpPr>
        <p:spPr>
          <a:xfrm>
            <a:off x="2216253" y="3324732"/>
            <a:ext cx="1440200" cy="0"/>
          </a:xfrm>
          <a:prstGeom prst="straightConnector1">
            <a:avLst/>
          </a:prstGeom>
          <a:ln w="19050" cmpd="sng">
            <a:solidFill>
              <a:srgbClr val="00B0F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a:off x="2216253" y="3917991"/>
            <a:ext cx="1542667" cy="0"/>
          </a:xfrm>
          <a:prstGeom prst="straightConnector1">
            <a:avLst/>
          </a:prstGeom>
          <a:ln w="19050" cmpd="sng">
            <a:solidFill>
              <a:srgbClr val="00B0F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 name="Elbow Connector 14"/>
          <p:cNvCxnSpPr/>
          <p:nvPr/>
        </p:nvCxnSpPr>
        <p:spPr>
          <a:xfrm rot="16200000" flipH="1">
            <a:off x="2295916" y="1223504"/>
            <a:ext cx="1474444" cy="1246635"/>
          </a:xfrm>
          <a:prstGeom prst="bentConnector3">
            <a:avLst>
              <a:gd name="adj1" fmla="val 100001"/>
            </a:avLst>
          </a:prstGeom>
          <a:ln w="19050" cmpd="sng">
            <a:solidFill>
              <a:srgbClr val="00B0F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6" name="Elbow Connector 15"/>
          <p:cNvCxnSpPr/>
          <p:nvPr/>
        </p:nvCxnSpPr>
        <p:spPr>
          <a:xfrm rot="16200000" flipH="1">
            <a:off x="2077390" y="1186763"/>
            <a:ext cx="1656229" cy="1501899"/>
          </a:xfrm>
          <a:prstGeom prst="bentConnector3">
            <a:avLst>
              <a:gd name="adj1" fmla="val 100034"/>
            </a:avLst>
          </a:prstGeom>
          <a:ln w="19050" cmpd="sng">
            <a:solidFill>
              <a:srgbClr val="00B0F0"/>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17" name="Elbow Connector 16"/>
          <p:cNvCxnSpPr/>
          <p:nvPr/>
        </p:nvCxnSpPr>
        <p:spPr>
          <a:xfrm rot="16200000" flipV="1">
            <a:off x="1862401" y="1159200"/>
            <a:ext cx="1843653" cy="1744457"/>
          </a:xfrm>
          <a:prstGeom prst="bentConnector3">
            <a:avLst>
              <a:gd name="adj1" fmla="val -10"/>
            </a:avLst>
          </a:prstGeom>
          <a:ln w="19050" cmpd="sng">
            <a:solidFill>
              <a:srgbClr val="00B0F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5312683" y="2351782"/>
            <a:ext cx="1800250" cy="0"/>
          </a:xfrm>
          <a:prstGeom prst="straightConnector1">
            <a:avLst/>
          </a:prstGeom>
          <a:ln w="19050" cmpd="sng">
            <a:solidFill>
              <a:srgbClr val="A1D884"/>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8499764" y="1215000"/>
            <a:ext cx="0" cy="1118771"/>
          </a:xfrm>
          <a:prstGeom prst="straightConnector1">
            <a:avLst/>
          </a:prstGeom>
          <a:ln w="19050" cmpd="sng">
            <a:solidFill>
              <a:srgbClr val="A1D884"/>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6896903" y="1181611"/>
            <a:ext cx="1689841" cy="784830"/>
          </a:xfrm>
          <a:prstGeom prst="rect">
            <a:avLst/>
          </a:prstGeom>
          <a:noFill/>
        </p:spPr>
        <p:txBody>
          <a:bodyPr wrap="square" rtlCol="0">
            <a:spAutoFit/>
          </a:bodyPr>
          <a:lstStyle/>
          <a:p>
            <a:r>
              <a:rPr lang="en-US" sz="900" dirty="0" smtClean="0"/>
              <a:t>Create VM with filters for scheduled evacuation. Metadata should include VNFM callback details and "</a:t>
            </a:r>
            <a:r>
              <a:rPr lang="en-US" sz="900" dirty="0" err="1" smtClean="0"/>
              <a:t>auto_evacuation</a:t>
            </a:r>
            <a:r>
              <a:rPr lang="en-US" sz="900" dirty="0" smtClean="0"/>
              <a:t>":"true“.</a:t>
            </a:r>
          </a:p>
        </p:txBody>
      </p:sp>
      <p:sp>
        <p:nvSpPr>
          <p:cNvPr id="21" name="TextBox 20"/>
          <p:cNvSpPr txBox="1"/>
          <p:nvPr/>
        </p:nvSpPr>
        <p:spPr>
          <a:xfrm>
            <a:off x="5456703" y="2330010"/>
            <a:ext cx="1584220" cy="507831"/>
          </a:xfrm>
          <a:prstGeom prst="rect">
            <a:avLst/>
          </a:prstGeom>
          <a:noFill/>
        </p:spPr>
        <p:txBody>
          <a:bodyPr wrap="square" rtlCol="0">
            <a:spAutoFit/>
          </a:bodyPr>
          <a:lstStyle/>
          <a:p>
            <a:r>
              <a:rPr lang="en-US" sz="900" dirty="0" smtClean="0">
                <a:solidFill>
                  <a:schemeClr val="bg1"/>
                </a:solidFill>
              </a:rPr>
              <a:t>Read host related VM / VNFM details to fill notification to be sent to NB IF.</a:t>
            </a:r>
          </a:p>
        </p:txBody>
      </p:sp>
      <p:sp>
        <p:nvSpPr>
          <p:cNvPr id="23" name="TextBox 22"/>
          <p:cNvSpPr txBox="1"/>
          <p:nvPr/>
        </p:nvSpPr>
        <p:spPr>
          <a:xfrm>
            <a:off x="2720323" y="1181611"/>
            <a:ext cx="2088290" cy="646331"/>
          </a:xfrm>
          <a:prstGeom prst="rect">
            <a:avLst/>
          </a:prstGeom>
          <a:noFill/>
        </p:spPr>
        <p:txBody>
          <a:bodyPr wrap="square" rtlCol="0">
            <a:spAutoFit/>
          </a:bodyPr>
          <a:lstStyle/>
          <a:p>
            <a:r>
              <a:rPr lang="en-US" sz="900" dirty="0" smtClean="0"/>
              <a:t>Send fault/maintenance notification to REST URL formed by VNFM metadata given in VM instance and to NFVO that is known by VM </a:t>
            </a:r>
            <a:r>
              <a:rPr lang="en-US" sz="900" dirty="0" err="1" smtClean="0"/>
              <a:t>userid</a:t>
            </a:r>
            <a:r>
              <a:rPr lang="en-US" sz="900" dirty="0" smtClean="0"/>
              <a:t>.</a:t>
            </a:r>
          </a:p>
        </p:txBody>
      </p:sp>
      <p:sp>
        <p:nvSpPr>
          <p:cNvPr id="24" name="TextBox 23"/>
          <p:cNvSpPr txBox="1"/>
          <p:nvPr/>
        </p:nvSpPr>
        <p:spPr>
          <a:xfrm>
            <a:off x="4952632" y="1181611"/>
            <a:ext cx="2016281" cy="784830"/>
          </a:xfrm>
          <a:prstGeom prst="rect">
            <a:avLst/>
          </a:prstGeom>
          <a:noFill/>
        </p:spPr>
        <p:txBody>
          <a:bodyPr wrap="square" rtlCol="0">
            <a:spAutoFit/>
          </a:bodyPr>
          <a:lstStyle/>
          <a:p>
            <a:r>
              <a:rPr lang="en-US" sz="900" dirty="0" smtClean="0"/>
              <a:t>When VNF is ready for evacuation, send response (usually host is already gone, so not needed. Also if VM does not support feature).  Timeout should be set to make action if no answer.</a:t>
            </a:r>
          </a:p>
        </p:txBody>
      </p:sp>
      <p:sp>
        <p:nvSpPr>
          <p:cNvPr id="25" name="TextBox 24"/>
          <p:cNvSpPr txBox="1"/>
          <p:nvPr/>
        </p:nvSpPr>
        <p:spPr>
          <a:xfrm>
            <a:off x="3800473" y="2765831"/>
            <a:ext cx="1584220" cy="1061829"/>
          </a:xfrm>
          <a:prstGeom prst="rect">
            <a:avLst/>
          </a:prstGeom>
          <a:noFill/>
        </p:spPr>
        <p:txBody>
          <a:bodyPr wrap="square" rtlCol="0">
            <a:spAutoFit/>
          </a:bodyPr>
          <a:lstStyle/>
          <a:p>
            <a:r>
              <a:rPr lang="en-US" sz="900" dirty="0" smtClean="0">
                <a:solidFill>
                  <a:schemeClr val="bg1"/>
                </a:solidFill>
                <a:latin typeface="+mn-lt"/>
              </a:rPr>
              <a:t>Zabbix can be used for gathering  different host faults. In case of a fault plug-in can be called to do any action needed. Zabbix also has REST API. Host operations need admin rights.</a:t>
            </a:r>
          </a:p>
        </p:txBody>
      </p:sp>
      <p:sp>
        <p:nvSpPr>
          <p:cNvPr id="26" name="TextBox 25"/>
          <p:cNvSpPr txBox="1"/>
          <p:nvPr/>
        </p:nvSpPr>
        <p:spPr>
          <a:xfrm>
            <a:off x="2306265" y="2534995"/>
            <a:ext cx="1080150" cy="230832"/>
          </a:xfrm>
          <a:prstGeom prst="rect">
            <a:avLst/>
          </a:prstGeom>
          <a:noFill/>
        </p:spPr>
        <p:txBody>
          <a:bodyPr wrap="square" rtlCol="0">
            <a:spAutoFit/>
          </a:bodyPr>
          <a:lstStyle/>
          <a:p>
            <a:r>
              <a:rPr lang="en-US" sz="900" dirty="0" smtClean="0"/>
              <a:t>Configure Doctor.</a:t>
            </a:r>
          </a:p>
        </p:txBody>
      </p:sp>
      <p:sp>
        <p:nvSpPr>
          <p:cNvPr id="27" name="TextBox 26"/>
          <p:cNvSpPr txBox="1"/>
          <p:nvPr/>
        </p:nvSpPr>
        <p:spPr>
          <a:xfrm>
            <a:off x="1911996" y="2722423"/>
            <a:ext cx="2016280" cy="230832"/>
          </a:xfrm>
          <a:prstGeom prst="rect">
            <a:avLst/>
          </a:prstGeom>
          <a:noFill/>
        </p:spPr>
        <p:txBody>
          <a:bodyPr wrap="square" rtlCol="0">
            <a:spAutoFit/>
          </a:bodyPr>
          <a:lstStyle/>
          <a:p>
            <a:r>
              <a:rPr lang="en-US" sz="900" dirty="0" smtClean="0"/>
              <a:t>Maintenance operation / response.</a:t>
            </a:r>
          </a:p>
        </p:txBody>
      </p:sp>
      <p:sp>
        <p:nvSpPr>
          <p:cNvPr id="28" name="TextBox 27"/>
          <p:cNvSpPr txBox="1"/>
          <p:nvPr/>
        </p:nvSpPr>
        <p:spPr>
          <a:xfrm>
            <a:off x="1805940" y="2910840"/>
            <a:ext cx="1728240" cy="230832"/>
          </a:xfrm>
          <a:prstGeom prst="rect">
            <a:avLst/>
          </a:prstGeom>
          <a:noFill/>
        </p:spPr>
        <p:txBody>
          <a:bodyPr wrap="square" rtlCol="0">
            <a:spAutoFit/>
          </a:bodyPr>
          <a:lstStyle/>
          <a:p>
            <a:r>
              <a:rPr lang="en-US" sz="900" dirty="0" smtClean="0"/>
              <a:t>Zabbix alarms.</a:t>
            </a:r>
          </a:p>
        </p:txBody>
      </p:sp>
      <p:sp>
        <p:nvSpPr>
          <p:cNvPr id="29" name="TextBox 28"/>
          <p:cNvSpPr txBox="1"/>
          <p:nvPr/>
        </p:nvSpPr>
        <p:spPr>
          <a:xfrm>
            <a:off x="2180648" y="3917991"/>
            <a:ext cx="1726333" cy="507831"/>
          </a:xfrm>
          <a:prstGeom prst="rect">
            <a:avLst/>
          </a:prstGeom>
          <a:noFill/>
        </p:spPr>
        <p:txBody>
          <a:bodyPr wrap="square" rtlCol="0">
            <a:spAutoFit/>
          </a:bodyPr>
          <a:lstStyle/>
          <a:p>
            <a:r>
              <a:rPr lang="en-US" sz="900" dirty="0" smtClean="0"/>
              <a:t>Fence host with IPMI (</a:t>
            </a:r>
            <a:r>
              <a:rPr lang="en-US" sz="900" dirty="0" err="1" smtClean="0"/>
              <a:t>iLO</a:t>
            </a:r>
            <a:r>
              <a:rPr lang="en-US" sz="900" dirty="0" smtClean="0"/>
              <a:t>) shutdown if needed.  Pacemaker can be used if seen feasible. </a:t>
            </a:r>
          </a:p>
        </p:txBody>
      </p:sp>
      <p:cxnSp>
        <p:nvCxnSpPr>
          <p:cNvPr id="30" name="Straight Arrow Connector 29"/>
          <p:cNvCxnSpPr/>
          <p:nvPr/>
        </p:nvCxnSpPr>
        <p:spPr>
          <a:xfrm flipV="1">
            <a:off x="4736603" y="1181611"/>
            <a:ext cx="0" cy="1152160"/>
          </a:xfrm>
          <a:prstGeom prst="straightConnector1">
            <a:avLst/>
          </a:prstGeom>
          <a:ln w="19050" cmpd="sng">
            <a:solidFill>
              <a:srgbClr val="00B0F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4952633" y="1215000"/>
            <a:ext cx="0" cy="1136782"/>
          </a:xfrm>
          <a:prstGeom prst="straightConnector1">
            <a:avLst/>
          </a:prstGeom>
          <a:ln w="19050" cmpd="sng">
            <a:solidFill>
              <a:srgbClr val="00B0F0"/>
            </a:solidFill>
            <a:tailEnd type="arrow"/>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2180648" y="3324732"/>
            <a:ext cx="1578272" cy="338554"/>
          </a:xfrm>
          <a:prstGeom prst="rect">
            <a:avLst/>
          </a:prstGeom>
          <a:noFill/>
        </p:spPr>
        <p:txBody>
          <a:bodyPr wrap="square" rtlCol="0">
            <a:spAutoFit/>
          </a:bodyPr>
          <a:lstStyle/>
          <a:p>
            <a:r>
              <a:rPr lang="en-US" sz="900" dirty="0" smtClean="0"/>
              <a:t>Host fault. </a:t>
            </a:r>
            <a:r>
              <a:rPr lang="en-US" sz="700" dirty="0" smtClean="0"/>
              <a:t>https://wiki.opnfv.org/doctor/faults</a:t>
            </a:r>
            <a:endParaRPr lang="en-US" sz="900" dirty="0" smtClean="0"/>
          </a:p>
        </p:txBody>
      </p:sp>
      <p:sp>
        <p:nvSpPr>
          <p:cNvPr id="33" name="TextBox 32"/>
          <p:cNvSpPr txBox="1"/>
          <p:nvPr/>
        </p:nvSpPr>
        <p:spPr>
          <a:xfrm>
            <a:off x="7040923" y="2837841"/>
            <a:ext cx="1584220" cy="230832"/>
          </a:xfrm>
          <a:prstGeom prst="rect">
            <a:avLst/>
          </a:prstGeom>
          <a:noFill/>
        </p:spPr>
        <p:txBody>
          <a:bodyPr wrap="square" rtlCol="0">
            <a:spAutoFit/>
          </a:bodyPr>
          <a:lstStyle/>
          <a:p>
            <a:r>
              <a:rPr lang="en-US" sz="900" dirty="0" smtClean="0">
                <a:solidFill>
                  <a:schemeClr val="bg1"/>
                </a:solidFill>
                <a:latin typeface="+mn-lt"/>
              </a:rPr>
              <a:t>No changes to Nova needed.</a:t>
            </a:r>
          </a:p>
        </p:txBody>
      </p:sp>
      <p:cxnSp>
        <p:nvCxnSpPr>
          <p:cNvPr id="34" name="Straight Arrow Connector 33"/>
          <p:cNvCxnSpPr/>
          <p:nvPr/>
        </p:nvCxnSpPr>
        <p:spPr>
          <a:xfrm>
            <a:off x="5504988" y="2837839"/>
            <a:ext cx="1463925" cy="2"/>
          </a:xfrm>
          <a:prstGeom prst="straightConnector1">
            <a:avLst/>
          </a:prstGeom>
          <a:ln w="19050" cmpd="sng">
            <a:solidFill>
              <a:srgbClr val="A1D884"/>
            </a:solidFill>
            <a:tailEnd type="arrow"/>
          </a:ln>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4128655" y="4116849"/>
            <a:ext cx="4755142" cy="369332"/>
          </a:xfrm>
          <a:prstGeom prst="rect">
            <a:avLst/>
          </a:prstGeom>
          <a:noFill/>
        </p:spPr>
        <p:txBody>
          <a:bodyPr wrap="square" rtlCol="0">
            <a:spAutoFit/>
          </a:bodyPr>
          <a:lstStyle/>
          <a:p>
            <a:r>
              <a:rPr lang="en-US" sz="900" dirty="0" smtClean="0"/>
              <a:t>a) Scheduled evacuation </a:t>
            </a:r>
            <a:r>
              <a:rPr lang="en-US" sz="900" dirty="0" smtClean="0"/>
              <a:t>and Live migration would be considered to be actions to move VM from faulty host. If VM does not want to support this, </a:t>
            </a:r>
            <a:r>
              <a:rPr lang="en-US" sz="900" smtClean="0"/>
              <a:t>no action.</a:t>
            </a:r>
            <a:endParaRPr lang="en-US" sz="900" dirty="0" smtClean="0"/>
          </a:p>
        </p:txBody>
      </p:sp>
      <p:cxnSp>
        <p:nvCxnSpPr>
          <p:cNvPr id="36" name="Straight Arrow Connector 35"/>
          <p:cNvCxnSpPr/>
          <p:nvPr/>
        </p:nvCxnSpPr>
        <p:spPr>
          <a:xfrm>
            <a:off x="812693" y="4206031"/>
            <a:ext cx="216030" cy="0"/>
          </a:xfrm>
          <a:prstGeom prst="straightConnector1">
            <a:avLst/>
          </a:prstGeom>
          <a:ln w="19050" cmpd="sng">
            <a:solidFill>
              <a:srgbClr val="A1D884"/>
            </a:solidFill>
            <a:tailEnd type="none"/>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812693" y="4422061"/>
            <a:ext cx="216030" cy="0"/>
          </a:xfrm>
          <a:prstGeom prst="straightConnector1">
            <a:avLst/>
          </a:prstGeom>
          <a:ln w="19050" cmpd="sng">
            <a:solidFill>
              <a:srgbClr val="00B0F0"/>
            </a:solidFill>
            <a:tailEnd type="none"/>
          </a:ln>
          <a:effectLst/>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974080" y="4116849"/>
            <a:ext cx="1332185" cy="610424"/>
          </a:xfrm>
          <a:prstGeom prst="rect">
            <a:avLst/>
          </a:prstGeom>
          <a:noFill/>
        </p:spPr>
        <p:txBody>
          <a:bodyPr wrap="square" rtlCol="0">
            <a:spAutoFit/>
          </a:bodyPr>
          <a:lstStyle/>
          <a:p>
            <a:pPr>
              <a:spcAft>
                <a:spcPts val="400"/>
              </a:spcAft>
            </a:pPr>
            <a:r>
              <a:rPr lang="en-US" sz="900" dirty="0" smtClean="0">
                <a:latin typeface="+mj-lt"/>
              </a:rPr>
              <a:t>Existing interface.</a:t>
            </a:r>
          </a:p>
          <a:p>
            <a:pPr>
              <a:spcAft>
                <a:spcPts val="400"/>
              </a:spcAft>
            </a:pPr>
            <a:r>
              <a:rPr lang="en-US" sz="900" dirty="0" smtClean="0">
                <a:latin typeface="+mj-lt"/>
              </a:rPr>
              <a:t>New interface.</a:t>
            </a:r>
          </a:p>
          <a:p>
            <a:pPr>
              <a:spcAft>
                <a:spcPts val="400"/>
              </a:spcAft>
            </a:pPr>
            <a:r>
              <a:rPr lang="en-US" sz="900" dirty="0" smtClean="0">
                <a:latin typeface="+mj-lt"/>
              </a:rPr>
              <a:t>Fault management flow.</a:t>
            </a:r>
          </a:p>
        </p:txBody>
      </p:sp>
      <p:sp>
        <p:nvSpPr>
          <p:cNvPr id="39" name="Rounded Rectangle 38"/>
          <p:cNvSpPr/>
          <p:nvPr/>
        </p:nvSpPr>
        <p:spPr>
          <a:xfrm>
            <a:off x="3440423" y="173471"/>
            <a:ext cx="5400750" cy="414049"/>
          </a:xfrm>
          <a:prstGeom prst="roundRect">
            <a:avLst/>
          </a:prstGeom>
          <a:solidFill>
            <a:srgbClr val="0070C0"/>
          </a:solidFill>
          <a:ln>
            <a:solidFill>
              <a:schemeClr val="bg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90000" bIns="90000" rtlCol="0" anchor="t" anchorCtr="0"/>
          <a:lstStyle/>
          <a:p>
            <a:pPr algn="ctr" fontAlgn="auto">
              <a:spcBef>
                <a:spcPts val="0"/>
              </a:spcBef>
              <a:spcAft>
                <a:spcPts val="0"/>
              </a:spcAft>
            </a:pPr>
            <a:r>
              <a:rPr lang="en-US" dirty="0" smtClean="0">
                <a:solidFill>
                  <a:schemeClr val="bg1"/>
                </a:solidFill>
              </a:rPr>
              <a:t>NFVO</a:t>
            </a:r>
          </a:p>
        </p:txBody>
      </p:sp>
      <p:cxnSp>
        <p:nvCxnSpPr>
          <p:cNvPr id="40" name="Straight Arrow Connector 39"/>
          <p:cNvCxnSpPr/>
          <p:nvPr/>
        </p:nvCxnSpPr>
        <p:spPr>
          <a:xfrm flipV="1">
            <a:off x="4808613" y="605531"/>
            <a:ext cx="0" cy="1728240"/>
          </a:xfrm>
          <a:prstGeom prst="straightConnector1">
            <a:avLst/>
          </a:prstGeom>
          <a:ln w="19050" cmpd="sng">
            <a:solidFill>
              <a:srgbClr val="00B0F0"/>
            </a:solidFill>
            <a:tailEnd type="arrow"/>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5432979" y="3172047"/>
            <a:ext cx="1560496" cy="369332"/>
          </a:xfrm>
          <a:prstGeom prst="rect">
            <a:avLst/>
          </a:prstGeom>
          <a:noFill/>
        </p:spPr>
        <p:txBody>
          <a:bodyPr wrap="square" rtlCol="0">
            <a:spAutoFit/>
          </a:bodyPr>
          <a:lstStyle/>
          <a:p>
            <a:r>
              <a:rPr lang="en-US" sz="900" dirty="0" smtClean="0">
                <a:solidFill>
                  <a:schemeClr val="bg1"/>
                </a:solidFill>
              </a:rPr>
              <a:t>Maintenance might use evacuation to specific host.</a:t>
            </a:r>
          </a:p>
        </p:txBody>
      </p:sp>
      <p:cxnSp>
        <p:nvCxnSpPr>
          <p:cNvPr id="42" name="Straight Arrow Connector 41"/>
          <p:cNvCxnSpPr/>
          <p:nvPr/>
        </p:nvCxnSpPr>
        <p:spPr>
          <a:xfrm>
            <a:off x="5504988" y="3522485"/>
            <a:ext cx="1463925" cy="0"/>
          </a:xfrm>
          <a:prstGeom prst="straightConnector1">
            <a:avLst/>
          </a:prstGeom>
          <a:ln w="19050" cmpd="sng">
            <a:solidFill>
              <a:srgbClr val="A1D884"/>
            </a:solidFill>
            <a:tailEnd type="arrow"/>
          </a:ln>
          <a:effectLst/>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4304543" y="1887857"/>
            <a:ext cx="432060" cy="324594"/>
          </a:xfrm>
          <a:prstGeom prst="flowChartConnector">
            <a:avLst/>
          </a:prstGeom>
          <a:solidFill>
            <a:srgbClr val="92D050"/>
          </a:solidFill>
          <a:ln w="12700" cap="rnd">
            <a:solidFill>
              <a:srgbClr val="124192"/>
            </a:solidFill>
          </a:ln>
        </p:spPr>
        <p:txBody>
          <a:bodyPr wrap="square" rtlCol="0">
            <a:spAutoFit/>
          </a:bodyPr>
          <a:lstStyle/>
          <a:p>
            <a:pPr algn="ctr"/>
            <a:r>
              <a:rPr lang="fi-FI" sz="900" smtClean="0">
                <a:latin typeface="+mn-lt"/>
              </a:rPr>
              <a:t>3.</a:t>
            </a:r>
            <a:endParaRPr lang="en-US" sz="900" err="1" smtClean="0">
              <a:latin typeface="+mn-lt"/>
            </a:endParaRPr>
          </a:p>
        </p:txBody>
      </p:sp>
      <p:sp>
        <p:nvSpPr>
          <p:cNvPr id="45" name="TextBox 44"/>
          <p:cNvSpPr txBox="1"/>
          <p:nvPr/>
        </p:nvSpPr>
        <p:spPr>
          <a:xfrm>
            <a:off x="4880622" y="1887857"/>
            <a:ext cx="432060" cy="324594"/>
          </a:xfrm>
          <a:prstGeom prst="flowChartConnector">
            <a:avLst/>
          </a:prstGeom>
          <a:solidFill>
            <a:srgbClr val="92D050"/>
          </a:solidFill>
          <a:ln w="12700" cap="rnd">
            <a:solidFill>
              <a:srgbClr val="124192"/>
            </a:solidFill>
          </a:ln>
        </p:spPr>
        <p:txBody>
          <a:bodyPr wrap="square" rtlCol="0">
            <a:spAutoFit/>
          </a:bodyPr>
          <a:lstStyle/>
          <a:p>
            <a:pPr algn="ctr"/>
            <a:r>
              <a:rPr lang="fi-FI" sz="900" dirty="0" smtClean="0">
                <a:latin typeface="+mn-lt"/>
              </a:rPr>
              <a:t>4.</a:t>
            </a:r>
            <a:endParaRPr lang="en-US" sz="900" dirty="0" smtClean="0">
              <a:latin typeface="+mn-lt"/>
            </a:endParaRPr>
          </a:p>
        </p:txBody>
      </p:sp>
      <p:sp>
        <p:nvSpPr>
          <p:cNvPr id="46" name="TextBox 45"/>
          <p:cNvSpPr txBox="1"/>
          <p:nvPr/>
        </p:nvSpPr>
        <p:spPr>
          <a:xfrm>
            <a:off x="6392833" y="2050154"/>
            <a:ext cx="432060" cy="324594"/>
          </a:xfrm>
          <a:prstGeom prst="flowChartConnector">
            <a:avLst/>
          </a:prstGeom>
          <a:solidFill>
            <a:srgbClr val="92D050"/>
          </a:solidFill>
          <a:ln w="12700" cap="rnd">
            <a:solidFill>
              <a:srgbClr val="124192"/>
            </a:solidFill>
          </a:ln>
        </p:spPr>
        <p:txBody>
          <a:bodyPr wrap="square" rtlCol="0">
            <a:spAutoFit/>
          </a:bodyPr>
          <a:lstStyle/>
          <a:p>
            <a:pPr algn="ctr"/>
            <a:r>
              <a:rPr lang="fi-FI" sz="900" smtClean="0">
                <a:latin typeface="+mn-lt"/>
              </a:rPr>
              <a:t>2.</a:t>
            </a:r>
            <a:endParaRPr lang="en-US" sz="900" err="1" smtClean="0">
              <a:latin typeface="+mn-lt"/>
            </a:endParaRPr>
          </a:p>
        </p:txBody>
      </p:sp>
      <p:sp>
        <p:nvSpPr>
          <p:cNvPr id="54" name="Oval 53"/>
          <p:cNvSpPr/>
          <p:nvPr/>
        </p:nvSpPr>
        <p:spPr>
          <a:xfrm>
            <a:off x="812693" y="4503353"/>
            <a:ext cx="179390" cy="127904"/>
          </a:xfrm>
          <a:prstGeom prst="ellipse">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5456703" y="2837839"/>
            <a:ext cx="1536772" cy="369332"/>
          </a:xfrm>
          <a:prstGeom prst="rect">
            <a:avLst/>
          </a:prstGeom>
          <a:noFill/>
        </p:spPr>
        <p:txBody>
          <a:bodyPr wrap="square" rtlCol="0">
            <a:spAutoFit/>
          </a:bodyPr>
          <a:lstStyle/>
          <a:p>
            <a:r>
              <a:rPr lang="en-US" sz="900" dirty="0" smtClean="0">
                <a:solidFill>
                  <a:schemeClr val="bg1"/>
                </a:solidFill>
              </a:rPr>
              <a:t>Action to move VM to another host if feasible a</a:t>
            </a:r>
            <a:r>
              <a:rPr lang="en-US" sz="900" dirty="0" smtClean="0">
                <a:solidFill>
                  <a:schemeClr val="bg1"/>
                </a:solidFill>
              </a:rPr>
              <a:t>)</a:t>
            </a:r>
          </a:p>
        </p:txBody>
      </p:sp>
      <p:sp>
        <p:nvSpPr>
          <p:cNvPr id="47" name="TextBox 46"/>
          <p:cNvSpPr txBox="1"/>
          <p:nvPr/>
        </p:nvSpPr>
        <p:spPr>
          <a:xfrm>
            <a:off x="6392833" y="2675544"/>
            <a:ext cx="432060" cy="324594"/>
          </a:xfrm>
          <a:prstGeom prst="flowChartConnector">
            <a:avLst/>
          </a:prstGeom>
          <a:solidFill>
            <a:srgbClr val="92D050"/>
          </a:solidFill>
          <a:ln w="12700" cap="rnd">
            <a:solidFill>
              <a:srgbClr val="124192"/>
            </a:solidFill>
          </a:ln>
        </p:spPr>
        <p:txBody>
          <a:bodyPr wrap="square" rtlCol="0">
            <a:spAutoFit/>
          </a:bodyPr>
          <a:lstStyle/>
          <a:p>
            <a:pPr algn="ctr"/>
            <a:r>
              <a:rPr lang="fi-FI" sz="900" dirty="0" smtClean="0"/>
              <a:t>6</a:t>
            </a:r>
            <a:r>
              <a:rPr lang="fi-FI" sz="900" dirty="0" smtClean="0">
                <a:latin typeface="+mn-lt"/>
              </a:rPr>
              <a:t>.</a:t>
            </a:r>
            <a:endParaRPr lang="en-US" sz="900" dirty="0" smtClean="0">
              <a:latin typeface="+mn-lt"/>
            </a:endParaRPr>
          </a:p>
        </p:txBody>
      </p:sp>
      <p:sp>
        <p:nvSpPr>
          <p:cNvPr id="43" name="TextBox 42"/>
          <p:cNvSpPr txBox="1"/>
          <p:nvPr/>
        </p:nvSpPr>
        <p:spPr>
          <a:xfrm>
            <a:off x="2864343" y="3172047"/>
            <a:ext cx="432060" cy="324594"/>
          </a:xfrm>
          <a:prstGeom prst="flowChartConnector">
            <a:avLst/>
          </a:prstGeom>
          <a:solidFill>
            <a:srgbClr val="92D050"/>
          </a:solidFill>
          <a:ln w="12700" cap="rnd">
            <a:solidFill>
              <a:srgbClr val="124192"/>
            </a:solidFill>
          </a:ln>
        </p:spPr>
        <p:txBody>
          <a:bodyPr wrap="square" rtlCol="0">
            <a:spAutoFit/>
          </a:bodyPr>
          <a:lstStyle/>
          <a:p>
            <a:pPr algn="ctr"/>
            <a:r>
              <a:rPr lang="fi-FI" sz="900" dirty="0" smtClean="0">
                <a:latin typeface="+mn-lt"/>
              </a:rPr>
              <a:t>1.</a:t>
            </a:r>
            <a:endParaRPr lang="en-US" sz="900" dirty="0" smtClean="0">
              <a:latin typeface="+mn-lt"/>
            </a:endParaRPr>
          </a:p>
        </p:txBody>
      </p:sp>
      <p:sp>
        <p:nvSpPr>
          <p:cNvPr id="49" name="TextBox 48"/>
          <p:cNvSpPr txBox="1"/>
          <p:nvPr/>
        </p:nvSpPr>
        <p:spPr>
          <a:xfrm>
            <a:off x="2864343" y="3629951"/>
            <a:ext cx="432060" cy="324594"/>
          </a:xfrm>
          <a:prstGeom prst="flowChartConnector">
            <a:avLst/>
          </a:prstGeom>
          <a:solidFill>
            <a:srgbClr val="92D050"/>
          </a:solidFill>
          <a:ln w="12700" cap="rnd">
            <a:solidFill>
              <a:srgbClr val="124192"/>
            </a:solidFill>
          </a:ln>
        </p:spPr>
        <p:txBody>
          <a:bodyPr wrap="square" rtlCol="0">
            <a:spAutoFit/>
          </a:bodyPr>
          <a:lstStyle/>
          <a:p>
            <a:pPr algn="ctr"/>
            <a:r>
              <a:rPr lang="fi-FI" sz="900" dirty="0" smtClean="0"/>
              <a:t>5</a:t>
            </a:r>
            <a:r>
              <a:rPr lang="fi-FI" sz="900" dirty="0" smtClean="0">
                <a:latin typeface="+mn-lt"/>
              </a:rPr>
              <a:t>.</a:t>
            </a:r>
            <a:endParaRPr lang="en-US" sz="900" dirty="0" smtClean="0">
              <a:latin typeface="+mn-lt"/>
            </a:endParaRPr>
          </a:p>
        </p:txBody>
      </p:sp>
      <p:cxnSp>
        <p:nvCxnSpPr>
          <p:cNvPr id="51" name="Straight Arrow Connector 50"/>
          <p:cNvCxnSpPr/>
          <p:nvPr/>
        </p:nvCxnSpPr>
        <p:spPr>
          <a:xfrm>
            <a:off x="5504988" y="3197891"/>
            <a:ext cx="1463925" cy="0"/>
          </a:xfrm>
          <a:prstGeom prst="straightConnector1">
            <a:avLst/>
          </a:prstGeom>
          <a:ln w="19050" cmpd="sng">
            <a:solidFill>
              <a:srgbClr val="A1D884"/>
            </a:solidFill>
            <a:tailEnd type="arrow"/>
          </a:ln>
          <a:effectLst/>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5432980" y="3522485"/>
            <a:ext cx="1778311" cy="646331"/>
          </a:xfrm>
          <a:prstGeom prst="rect">
            <a:avLst/>
          </a:prstGeom>
          <a:noFill/>
        </p:spPr>
        <p:txBody>
          <a:bodyPr wrap="square" rtlCol="0">
            <a:spAutoFit/>
          </a:bodyPr>
          <a:lstStyle/>
          <a:p>
            <a:r>
              <a:rPr lang="en-US" sz="900" dirty="0" smtClean="0">
                <a:solidFill>
                  <a:schemeClr val="bg1"/>
                </a:solidFill>
              </a:rPr>
              <a:t>Fence host: move to disabled aggregate ,host-update –maintenance or shutdown. Reboot if not fenced.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pnfv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opnfv_template</Template>
  <TotalTime>11439</TotalTime>
  <Words>288</Words>
  <Application>Microsoft Office PowerPoint</Application>
  <PresentationFormat>On-screen Show (16:9)</PresentationFormat>
  <Paragraphs>37</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opnfv_template</vt:lpstr>
      <vt:lpstr>Slide 1</vt:lpstr>
      <vt:lpstr>Overall picture</vt:lpstr>
    </vt:vector>
  </TitlesOfParts>
  <Company>Nokia Siemens Networks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OPNFV template</dc:subject>
  <dc:creator>tojuvone</dc:creator>
  <cp:lastModifiedBy>tojuvone</cp:lastModifiedBy>
  <cp:revision>253</cp:revision>
  <cp:lastPrinted>2014-09-19T13:49:14Z</cp:lastPrinted>
  <dcterms:created xsi:type="dcterms:W3CDTF">2015-01-23T05:18:59Z</dcterms:created>
  <dcterms:modified xsi:type="dcterms:W3CDTF">2015-02-10T07:05:27Z</dcterms:modified>
</cp:coreProperties>
</file>