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4" r:id="rId4"/>
    <p:sldId id="269" r:id="rId5"/>
    <p:sldId id="271" r:id="rId6"/>
    <p:sldId id="273" r:id="rId7"/>
    <p:sldId id="275" r:id="rId8"/>
    <p:sldId id="278" r:id="rId9"/>
    <p:sldId id="276" r:id="rId10"/>
    <p:sldId id="277" r:id="rId11"/>
    <p:sldId id="283"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2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スライド">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18690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3"/>
          <p:cNvSpPr>
            <a:spLocks noGrp="1"/>
          </p:cNvSpPr>
          <p:nvPr>
            <p:ph type="dt" sz="half" idx="2"/>
          </p:nvPr>
        </p:nvSpPr>
        <p:spPr>
          <a:xfrm>
            <a:off x="457200" y="6126166"/>
            <a:ext cx="1739900" cy="486833"/>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E90ED720-0104-4369-84BC-D37694168613}" type="datetimeFigureOut">
              <a:rPr kumimoji="1" lang="ja-JP" altLang="en-US" smtClean="0"/>
              <a:t>2015/2/6</a:t>
            </a:fld>
            <a:endParaRPr kumimoji="1" lang="ja-JP" altLang="en-US"/>
          </a:p>
        </p:txBody>
      </p:sp>
      <p:sp>
        <p:nvSpPr>
          <p:cNvPr id="8" name="Footer Placeholder 4"/>
          <p:cNvSpPr>
            <a:spLocks noGrp="1"/>
          </p:cNvSpPr>
          <p:nvPr>
            <p:ph type="ftr" sz="quarter" idx="3"/>
          </p:nvPr>
        </p:nvSpPr>
        <p:spPr>
          <a:xfrm>
            <a:off x="2197100" y="6126166"/>
            <a:ext cx="3822700" cy="486833"/>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endParaRPr kumimoji="1" lang="ja-JP" altLang="en-US"/>
          </a:p>
        </p:txBody>
      </p:sp>
      <p:sp>
        <p:nvSpPr>
          <p:cNvPr id="9" name="Slide Number Placeholder 5"/>
          <p:cNvSpPr>
            <a:spLocks noGrp="1"/>
          </p:cNvSpPr>
          <p:nvPr>
            <p:ph type="sldNum" sz="quarter" idx="4"/>
          </p:nvPr>
        </p:nvSpPr>
        <p:spPr>
          <a:xfrm>
            <a:off x="8261350" y="6126166"/>
            <a:ext cx="603250" cy="486833"/>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3328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3"/>
          <p:cNvSpPr>
            <a:spLocks noGrp="1"/>
          </p:cNvSpPr>
          <p:nvPr>
            <p:ph type="dt" sz="half" idx="10"/>
          </p:nvPr>
        </p:nvSpPr>
        <p:spPr>
          <a:xfrm>
            <a:off x="457200" y="6126166"/>
            <a:ext cx="1651000" cy="486833"/>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E90ED720-0104-4369-84BC-D37694168613}" type="datetimeFigureOut">
              <a:rPr kumimoji="1" lang="ja-JP" altLang="en-US" smtClean="0"/>
              <a:t>2015/2/6</a:t>
            </a:fld>
            <a:endParaRPr kumimoji="1" lang="ja-JP" altLang="en-US"/>
          </a:p>
        </p:txBody>
      </p:sp>
      <p:sp>
        <p:nvSpPr>
          <p:cNvPr id="7" name="Slide Number Placeholder 5"/>
          <p:cNvSpPr>
            <a:spLocks noGrp="1"/>
          </p:cNvSpPr>
          <p:nvPr>
            <p:ph type="sldNum" sz="quarter" idx="4"/>
          </p:nvPr>
        </p:nvSpPr>
        <p:spPr>
          <a:xfrm>
            <a:off x="8261350" y="6126166"/>
            <a:ext cx="603250" cy="486833"/>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D2D8002D-B5B0-4BAC-B1F6-782DDCCE6D9C}" type="slidenum">
              <a:rPr kumimoji="1" lang="ja-JP" altLang="en-US" smtClean="0"/>
              <a:t>‹#›</a:t>
            </a:fld>
            <a:endParaRPr kumimoji="1" lang="ja-JP" altLang="en-US"/>
          </a:p>
        </p:txBody>
      </p:sp>
      <p:sp>
        <p:nvSpPr>
          <p:cNvPr id="10" name="Slide Number Placeholder 5"/>
          <p:cNvSpPr txBox="1">
            <a:spLocks/>
          </p:cNvSpPr>
          <p:nvPr/>
        </p:nvSpPr>
        <p:spPr>
          <a:xfrm>
            <a:off x="8261350" y="6126166"/>
            <a:ext cx="603250" cy="486833"/>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tint val="75000"/>
                  </a:schemeClr>
                </a:solidFill>
                <a:latin typeface="Helvetica Neue Light"/>
                <a:ea typeface="+mn-ea"/>
                <a:cs typeface="Helvetica Neu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656EF6-BAFE-D947-B882-BDAE585DDDE4}" type="slidenum">
              <a:rPr lang="en-US" smtClean="0"/>
              <a:pPr/>
              <a:t>‹#›</a:t>
            </a:fld>
            <a:endParaRPr lang="en-US"/>
          </a:p>
        </p:txBody>
      </p:sp>
      <p:sp>
        <p:nvSpPr>
          <p:cNvPr id="11" name="Footer Placeholder 4"/>
          <p:cNvSpPr>
            <a:spLocks noGrp="1"/>
          </p:cNvSpPr>
          <p:nvPr>
            <p:ph type="ftr" sz="quarter" idx="3"/>
          </p:nvPr>
        </p:nvSpPr>
        <p:spPr>
          <a:xfrm>
            <a:off x="2197100" y="6126166"/>
            <a:ext cx="3822700" cy="486833"/>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endParaRPr kumimoji="1" lang="ja-JP" altLang="en-US"/>
          </a:p>
        </p:txBody>
      </p:sp>
    </p:spTree>
    <p:extLst>
      <p:ext uri="{BB962C8B-B14F-4D97-AF65-F5344CB8AC3E}">
        <p14:creationId xmlns:p14="http://schemas.microsoft.com/office/powerpoint/2010/main" val="180342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bg1">
                <a:tint val="80000"/>
                <a:satMod val="300000"/>
              </a:schemeClr>
            </a:gs>
            <a:gs pos="100000">
              <a:srgbClr val="373A36">
                <a:alpha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pic>
        <p:nvPicPr>
          <p:cNvPr id="8" name="Picture 7" descr="OPNFV_Pantone.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15417" y="6162448"/>
            <a:ext cx="1206499" cy="348781"/>
          </a:xfrm>
          <a:prstGeom prst="rect">
            <a:avLst/>
          </a:prstGeom>
        </p:spPr>
      </p:pic>
      <p:sp>
        <p:nvSpPr>
          <p:cNvPr id="5" name="Rectangle 4"/>
          <p:cNvSpPr/>
          <p:nvPr/>
        </p:nvSpPr>
        <p:spPr>
          <a:xfrm>
            <a:off x="0" y="6739467"/>
            <a:ext cx="9169400" cy="1524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Date Placeholder 3"/>
          <p:cNvSpPr>
            <a:spLocks noGrp="1"/>
          </p:cNvSpPr>
          <p:nvPr>
            <p:ph type="dt" sz="half" idx="2"/>
          </p:nvPr>
        </p:nvSpPr>
        <p:spPr>
          <a:xfrm>
            <a:off x="457200" y="6126166"/>
            <a:ext cx="1714500" cy="486833"/>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E90ED720-0104-4369-84BC-D37694168613}" type="datetimeFigureOut">
              <a:rPr kumimoji="1" lang="ja-JP" altLang="en-US" smtClean="0"/>
              <a:t>2015/2/6</a:t>
            </a:fld>
            <a:endParaRPr kumimoji="1" lang="ja-JP" altLang="en-US"/>
          </a:p>
        </p:txBody>
      </p:sp>
      <p:sp>
        <p:nvSpPr>
          <p:cNvPr id="11" name="Footer Placeholder 4"/>
          <p:cNvSpPr>
            <a:spLocks noGrp="1"/>
          </p:cNvSpPr>
          <p:nvPr>
            <p:ph type="ftr" sz="quarter" idx="3"/>
          </p:nvPr>
        </p:nvSpPr>
        <p:spPr>
          <a:xfrm>
            <a:off x="2171700" y="6126166"/>
            <a:ext cx="3848100" cy="486833"/>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endParaRPr kumimoji="1" lang="ja-JP" altLang="en-US"/>
          </a:p>
        </p:txBody>
      </p:sp>
      <p:sp>
        <p:nvSpPr>
          <p:cNvPr id="12" name="Slide Number Placeholder 5"/>
          <p:cNvSpPr>
            <a:spLocks noGrp="1"/>
          </p:cNvSpPr>
          <p:nvPr>
            <p:ph type="sldNum" sz="quarter" idx="4"/>
          </p:nvPr>
        </p:nvSpPr>
        <p:spPr>
          <a:xfrm>
            <a:off x="8261350" y="6126166"/>
            <a:ext cx="603250" cy="486833"/>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7606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457200" rtl="0" eaLnBrk="1" latinLnBrk="0" hangingPunct="1">
        <a:spcBef>
          <a:spcPct val="0"/>
        </a:spcBef>
        <a:buNone/>
        <a:defRPr kumimoji="1"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kumimoji="1" sz="1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kumimoji="1" sz="16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kumimoji="1" sz="14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kumimoji="1" sz="12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kumimoji="1" sz="11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etherpad.openstack.org/p/kilo-summit-ops-monitoring" TargetMode="External"/><Relationship Id="rId2" Type="http://schemas.openxmlformats.org/officeDocument/2006/relationships/hyperlink" Target="https://wiki.openstack.org/wiki/Summit/Kilo/Etherpads#O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dirty="0" smtClean="0"/>
              <a:t>Doctor Implementation Plan</a:t>
            </a:r>
            <a:br>
              <a:rPr kumimoji="1" lang="en-US" altLang="ja-JP" dirty="0" smtClean="0"/>
            </a:br>
            <a:r>
              <a:rPr lang="en-US" altLang="ja-JP" dirty="0" smtClean="0"/>
              <a:t>(Discussion)</a:t>
            </a:r>
            <a:endParaRPr kumimoji="1" lang="ja-JP" altLang="en-US" dirty="0"/>
          </a:p>
        </p:txBody>
      </p:sp>
      <p:sp>
        <p:nvSpPr>
          <p:cNvPr id="3" name="サブタイトル 2"/>
          <p:cNvSpPr>
            <a:spLocks noGrp="1"/>
          </p:cNvSpPr>
          <p:nvPr>
            <p:ph type="subTitle" idx="1"/>
          </p:nvPr>
        </p:nvSpPr>
        <p:spPr/>
        <p:txBody>
          <a:bodyPr/>
          <a:lstStyle/>
          <a:p>
            <a:r>
              <a:rPr lang="en-US" altLang="ja-JP" dirty="0" smtClean="0"/>
              <a:t>Feb. 6</a:t>
            </a:r>
            <a:r>
              <a:rPr kumimoji="1" lang="en-US" altLang="ja-JP" dirty="0" smtClean="0"/>
              <a:t>, 2015</a:t>
            </a:r>
          </a:p>
          <a:p>
            <a:r>
              <a:rPr lang="en-US" altLang="ja-JP" dirty="0" smtClean="0"/>
              <a:t>Ryota </a:t>
            </a:r>
            <a:r>
              <a:rPr lang="en-US" altLang="ja-JP" dirty="0"/>
              <a:t>Mibu, </a:t>
            </a:r>
            <a:r>
              <a:rPr lang="en-US" altLang="ja-JP" dirty="0" err="1" smtClean="0"/>
              <a:t>Tomi</a:t>
            </a:r>
            <a:r>
              <a:rPr lang="en-US" altLang="ja-JP" dirty="0"/>
              <a:t> </a:t>
            </a:r>
            <a:r>
              <a:rPr lang="en-US" altLang="ja-JP" dirty="0" err="1"/>
              <a:t>Juvonen</a:t>
            </a:r>
            <a:r>
              <a:rPr lang="en-US" altLang="ja-JP" dirty="0"/>
              <a:t>, </a:t>
            </a:r>
            <a:r>
              <a:rPr lang="en-US" altLang="ja-JP" dirty="0" smtClean="0"/>
              <a:t>Gerald </a:t>
            </a:r>
            <a:r>
              <a:rPr lang="en-US" altLang="ja-JP" dirty="0" err="1"/>
              <a:t>Kunzmann</a:t>
            </a:r>
            <a:r>
              <a:rPr lang="en-US" altLang="ja-JP" dirty="0"/>
              <a:t>, </a:t>
            </a:r>
            <a:r>
              <a:rPr lang="en-US" altLang="ja-JP" dirty="0" smtClean="0"/>
              <a:t>Carlos </a:t>
            </a:r>
            <a:r>
              <a:rPr lang="en-US" altLang="ja-JP" dirty="0" err="1" smtClean="0"/>
              <a:t>Goncalves</a:t>
            </a:r>
            <a:endParaRPr kumimoji="1" lang="en-US" altLang="ja-JP" dirty="0" smtClean="0"/>
          </a:p>
        </p:txBody>
      </p:sp>
    </p:spTree>
    <p:extLst>
      <p:ext uri="{BB962C8B-B14F-4D97-AF65-F5344CB8AC3E}">
        <p14:creationId xmlns:p14="http://schemas.microsoft.com/office/powerpoint/2010/main" val="210077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Implementation Plan A2</a:t>
            </a:r>
            <a:endParaRPr kumimoji="1" lang="ja-JP" altLang="en-US" dirty="0"/>
          </a:p>
        </p:txBody>
      </p:sp>
      <p:sp>
        <p:nvSpPr>
          <p:cNvPr id="4" name="角丸四角形 3"/>
          <p:cNvSpPr/>
          <p:nvPr/>
        </p:nvSpPr>
        <p:spPr>
          <a:xfrm>
            <a:off x="7236296" y="414031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t>Notifier</a:t>
            </a:r>
            <a:endParaRPr kumimoji="1" lang="ja-JP" altLang="en-US" dirty="0"/>
          </a:p>
        </p:txBody>
      </p:sp>
      <p:sp>
        <p:nvSpPr>
          <p:cNvPr id="7" name="角丸四角形 6"/>
          <p:cNvSpPr/>
          <p:nvPr/>
        </p:nvSpPr>
        <p:spPr>
          <a:xfrm>
            <a:off x="4139952" y="1620037"/>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User-side</a:t>
            </a:r>
          </a:p>
          <a:p>
            <a:pPr algn="ctr"/>
            <a:r>
              <a:rPr kumimoji="1" lang="en-US" altLang="ja-JP" dirty="0" smtClean="0"/>
              <a:t>Manager</a:t>
            </a:r>
            <a:endParaRPr kumimoji="1" lang="ja-JP" altLang="en-US" dirty="0"/>
          </a:p>
        </p:txBody>
      </p:sp>
      <p:sp>
        <p:nvSpPr>
          <p:cNvPr id="9" name="正方形/長方形 8"/>
          <p:cNvSpPr/>
          <p:nvPr/>
        </p:nvSpPr>
        <p:spPr>
          <a:xfrm>
            <a:off x="467544" y="4140317"/>
            <a:ext cx="3043150" cy="1690920"/>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t>NFVI</a:t>
            </a:r>
            <a:endParaRPr kumimoji="1" lang="ja-JP" altLang="en-US" dirty="0"/>
          </a:p>
        </p:txBody>
      </p:sp>
      <p:cxnSp>
        <p:nvCxnSpPr>
          <p:cNvPr id="13" name="曲線コネクタ 12"/>
          <p:cNvCxnSpPr/>
          <p:nvPr/>
        </p:nvCxnSpPr>
        <p:spPr>
          <a:xfrm>
            <a:off x="5604242" y="4212325"/>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曲線コネクタ 15"/>
          <p:cNvCxnSpPr/>
          <p:nvPr/>
        </p:nvCxnSpPr>
        <p:spPr>
          <a:xfrm flipH="1" flipV="1">
            <a:off x="5508104" y="2340117"/>
            <a:ext cx="2088232" cy="17989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52653" y="5111157"/>
            <a:ext cx="1440160" cy="72008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Monitor</a:t>
            </a:r>
          </a:p>
        </p:txBody>
      </p:sp>
      <p:cxnSp>
        <p:nvCxnSpPr>
          <p:cNvPr id="32" name="曲線コネクタ 21"/>
          <p:cNvCxnSpPr>
            <a:endCxn id="30" idx="1"/>
          </p:cNvCxnSpPr>
          <p:nvPr/>
        </p:nvCxnSpPr>
        <p:spPr>
          <a:xfrm>
            <a:off x="3510694" y="5471197"/>
            <a:ext cx="64195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7" idx="1"/>
            <a:endCxn id="56" idx="3"/>
          </p:cNvCxnSpPr>
          <p:nvPr/>
        </p:nvCxnSpPr>
        <p:spPr>
          <a:xfrm flipH="1">
            <a:off x="3510694" y="1980077"/>
            <a:ext cx="629258" cy="438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p:nvPr/>
        </p:nvCxnSpPr>
        <p:spPr>
          <a:xfrm flipH="1" flipV="1">
            <a:off x="6660232" y="4985143"/>
            <a:ext cx="576064" cy="235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曲線コネクタ 53"/>
          <p:cNvCxnSpPr>
            <a:stCxn id="7" idx="2"/>
            <a:endCxn id="6" idx="0"/>
          </p:cNvCxnSpPr>
          <p:nvPr/>
        </p:nvCxnSpPr>
        <p:spPr>
          <a:xfrm>
            <a:off x="4860032" y="2340117"/>
            <a:ext cx="0" cy="179893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21"/>
          <p:cNvCxnSpPr>
            <a:stCxn id="6" idx="1"/>
          </p:cNvCxnSpPr>
          <p:nvPr/>
        </p:nvCxnSpPr>
        <p:spPr>
          <a:xfrm flipH="1">
            <a:off x="3510694" y="4499089"/>
            <a:ext cx="629258" cy="126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stCxn id="7" idx="3"/>
            <a:endCxn id="4" idx="0"/>
          </p:cNvCxnSpPr>
          <p:nvPr/>
        </p:nvCxnSpPr>
        <p:spPr>
          <a:xfrm>
            <a:off x="5580112" y="1980077"/>
            <a:ext cx="2376264" cy="2160240"/>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円柱 76"/>
          <p:cNvSpPr/>
          <p:nvPr/>
        </p:nvSpPr>
        <p:spPr>
          <a:xfrm>
            <a:off x="8100392" y="3634993"/>
            <a:ext cx="936104"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Alarm</a:t>
            </a:r>
          </a:p>
          <a:p>
            <a:pPr algn="ctr"/>
            <a:r>
              <a:rPr lang="en-US" altLang="ja-JP" dirty="0" err="1" smtClean="0"/>
              <a:t>conf</a:t>
            </a:r>
            <a:endParaRPr kumimoji="1" lang="ja-JP" altLang="en-US" dirty="0"/>
          </a:p>
        </p:txBody>
      </p:sp>
      <p:sp>
        <p:nvSpPr>
          <p:cNvPr id="83" name="テキスト ボックス 82"/>
          <p:cNvSpPr txBox="1"/>
          <p:nvPr/>
        </p:nvSpPr>
        <p:spPr>
          <a:xfrm>
            <a:off x="5760132" y="1744308"/>
            <a:ext cx="2484276" cy="307777"/>
          </a:xfrm>
          <a:prstGeom prst="rect">
            <a:avLst/>
          </a:prstGeom>
          <a:noFill/>
          <a:ln>
            <a:noFill/>
          </a:ln>
        </p:spPr>
        <p:txBody>
          <a:bodyPr wrap="square" rtlCol="0">
            <a:spAutoFit/>
          </a:bodyPr>
          <a:lstStyle/>
          <a:p>
            <a:r>
              <a:rPr kumimoji="1" lang="en-US" altLang="ja-JP" sz="1400" dirty="0" smtClean="0"/>
              <a:t>0. Set Alarm on VM</a:t>
            </a:r>
            <a:endParaRPr kumimoji="1" lang="ja-JP" altLang="en-US" sz="1400" dirty="0"/>
          </a:p>
        </p:txBody>
      </p:sp>
      <p:sp>
        <p:nvSpPr>
          <p:cNvPr id="89" name="テキスト ボックス 88"/>
          <p:cNvSpPr txBox="1"/>
          <p:nvPr/>
        </p:nvSpPr>
        <p:spPr>
          <a:xfrm>
            <a:off x="5868144" y="5057257"/>
            <a:ext cx="1728192" cy="523220"/>
          </a:xfrm>
          <a:prstGeom prst="rect">
            <a:avLst/>
          </a:prstGeom>
          <a:noFill/>
          <a:ln>
            <a:noFill/>
          </a:ln>
        </p:spPr>
        <p:txBody>
          <a:bodyPr wrap="square" rtlCol="0">
            <a:spAutoFit/>
          </a:bodyPr>
          <a:lstStyle/>
          <a:p>
            <a:r>
              <a:rPr lang="en-US" altLang="ja-JP" sz="1400" dirty="0" smtClean="0"/>
              <a:t>3</a:t>
            </a:r>
            <a:r>
              <a:rPr kumimoji="1" lang="en-US" altLang="ja-JP" sz="1400" dirty="0" smtClean="0"/>
              <a:t>. Update State</a:t>
            </a:r>
          </a:p>
          <a:p>
            <a:r>
              <a:rPr lang="en-US" altLang="ja-JP" sz="1400" dirty="0"/>
              <a:t>2</a:t>
            </a:r>
            <a:r>
              <a:rPr lang="en-US" altLang="ja-JP" sz="1400" dirty="0" smtClean="0"/>
              <a:t>. </a:t>
            </a:r>
            <a:r>
              <a:rPr kumimoji="1" lang="en-US" altLang="ja-JP" sz="1400" dirty="0" smtClean="0"/>
              <a:t>Find Affected</a:t>
            </a:r>
          </a:p>
        </p:txBody>
      </p:sp>
      <p:sp>
        <p:nvSpPr>
          <p:cNvPr id="90" name="テキスト ボックス 89"/>
          <p:cNvSpPr txBox="1"/>
          <p:nvPr/>
        </p:nvSpPr>
        <p:spPr>
          <a:xfrm>
            <a:off x="6516216" y="2824428"/>
            <a:ext cx="972108" cy="523220"/>
          </a:xfrm>
          <a:prstGeom prst="rect">
            <a:avLst/>
          </a:prstGeom>
          <a:noFill/>
          <a:ln>
            <a:noFill/>
          </a:ln>
        </p:spPr>
        <p:txBody>
          <a:bodyPr wrap="square" rtlCol="0">
            <a:spAutoFit/>
          </a:bodyPr>
          <a:lstStyle/>
          <a:p>
            <a:r>
              <a:rPr kumimoji="1" lang="en-US" altLang="ja-JP" sz="1400" dirty="0" smtClean="0"/>
              <a:t>5. Notify VM error</a:t>
            </a:r>
            <a:endParaRPr kumimoji="1" lang="ja-JP" altLang="en-US" sz="1400" dirty="0"/>
          </a:p>
        </p:txBody>
      </p:sp>
      <p:sp>
        <p:nvSpPr>
          <p:cNvPr id="56" name="正方形/長方形 55"/>
          <p:cNvSpPr/>
          <p:nvPr/>
        </p:nvSpPr>
        <p:spPr>
          <a:xfrm>
            <a:off x="438984" y="1484784"/>
            <a:ext cx="3071710" cy="999349"/>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t>VNFs</a:t>
            </a:r>
            <a:endParaRPr kumimoji="1" lang="ja-JP" altLang="en-US" dirty="0"/>
          </a:p>
        </p:txBody>
      </p:sp>
      <p:sp>
        <p:nvSpPr>
          <p:cNvPr id="6" name="角丸四角形 5"/>
          <p:cNvSpPr/>
          <p:nvPr/>
        </p:nvSpPr>
        <p:spPr>
          <a:xfrm>
            <a:off x="4139952" y="41390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Nova</a:t>
            </a:r>
            <a:endParaRPr kumimoji="1" lang="ja-JP" altLang="en-US" dirty="0"/>
          </a:p>
        </p:txBody>
      </p:sp>
      <p:sp>
        <p:nvSpPr>
          <p:cNvPr id="31" name="円柱 30"/>
          <p:cNvSpPr/>
          <p:nvPr/>
        </p:nvSpPr>
        <p:spPr>
          <a:xfrm>
            <a:off x="5508104" y="4355073"/>
            <a:ext cx="1152128"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Resource Map</a:t>
            </a:r>
            <a:endParaRPr kumimoji="1" lang="ja-JP" altLang="en-US" dirty="0"/>
          </a:p>
        </p:txBody>
      </p:sp>
      <p:sp>
        <p:nvSpPr>
          <p:cNvPr id="69" name="テキスト ボックス 68"/>
          <p:cNvSpPr txBox="1"/>
          <p:nvPr/>
        </p:nvSpPr>
        <p:spPr>
          <a:xfrm>
            <a:off x="5508104" y="5776756"/>
            <a:ext cx="1728192" cy="307777"/>
          </a:xfrm>
          <a:prstGeom prst="rect">
            <a:avLst/>
          </a:prstGeom>
          <a:noFill/>
          <a:ln>
            <a:noFill/>
          </a:ln>
        </p:spPr>
        <p:txBody>
          <a:bodyPr wrap="square" rtlCol="0">
            <a:spAutoFit/>
          </a:bodyPr>
          <a:lstStyle/>
          <a:p>
            <a:r>
              <a:rPr kumimoji="1" lang="en-US" altLang="ja-JP" sz="1400" dirty="0" smtClean="0"/>
              <a:t>1. Receive Failure</a:t>
            </a:r>
            <a:endParaRPr kumimoji="1" lang="ja-JP" altLang="en-US" sz="1400" dirty="0"/>
          </a:p>
        </p:txBody>
      </p:sp>
      <p:sp>
        <p:nvSpPr>
          <p:cNvPr id="26" name="角丸四角形 25"/>
          <p:cNvSpPr/>
          <p:nvPr/>
        </p:nvSpPr>
        <p:spPr>
          <a:xfrm>
            <a:off x="7236296" y="511115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Inspector</a:t>
            </a:r>
            <a:endParaRPr kumimoji="1" lang="ja-JP" altLang="en-US" dirty="0"/>
          </a:p>
        </p:txBody>
      </p:sp>
      <p:sp>
        <p:nvSpPr>
          <p:cNvPr id="27" name="テキスト ボックス 26"/>
          <p:cNvSpPr txBox="1"/>
          <p:nvPr/>
        </p:nvSpPr>
        <p:spPr>
          <a:xfrm>
            <a:off x="5652120" y="3904548"/>
            <a:ext cx="1188132" cy="307777"/>
          </a:xfrm>
          <a:prstGeom prst="rect">
            <a:avLst/>
          </a:prstGeom>
          <a:noFill/>
          <a:ln>
            <a:noFill/>
          </a:ln>
        </p:spPr>
        <p:txBody>
          <a:bodyPr wrap="square" rtlCol="0">
            <a:spAutoFit/>
          </a:bodyPr>
          <a:lstStyle/>
          <a:p>
            <a:r>
              <a:rPr kumimoji="1" lang="en-US" altLang="ja-JP" sz="1400" strike="sngStrike" dirty="0" smtClean="0"/>
              <a:t>4. Notify all</a:t>
            </a:r>
            <a:endParaRPr kumimoji="1" lang="ja-JP" altLang="en-US" sz="1400" strike="sngStrike" dirty="0"/>
          </a:p>
        </p:txBody>
      </p:sp>
      <p:cxnSp>
        <p:nvCxnSpPr>
          <p:cNvPr id="28" name="曲線コネクタ 27"/>
          <p:cNvCxnSpPr/>
          <p:nvPr/>
        </p:nvCxnSpPr>
        <p:spPr>
          <a:xfrm>
            <a:off x="5604242" y="5724493"/>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923928" y="2976828"/>
            <a:ext cx="1188132" cy="307777"/>
          </a:xfrm>
          <a:prstGeom prst="rect">
            <a:avLst/>
          </a:prstGeom>
          <a:noFill/>
          <a:ln>
            <a:noFill/>
          </a:ln>
        </p:spPr>
        <p:txBody>
          <a:bodyPr wrap="square" rtlCol="0">
            <a:spAutoFit/>
          </a:bodyPr>
          <a:lstStyle/>
          <a:p>
            <a:r>
              <a:rPr lang="en-US" altLang="ja-JP" sz="1400" dirty="0" smtClean="0"/>
              <a:t>6-2</a:t>
            </a:r>
            <a:r>
              <a:rPr kumimoji="1" lang="en-US" altLang="ja-JP" sz="1400" dirty="0" smtClean="0"/>
              <a:t>. Action</a:t>
            </a:r>
            <a:endParaRPr kumimoji="1" lang="ja-JP" altLang="en-US" sz="1400" dirty="0"/>
          </a:p>
        </p:txBody>
      </p:sp>
      <p:cxnSp>
        <p:nvCxnSpPr>
          <p:cNvPr id="29" name="曲線コネクタ 12"/>
          <p:cNvCxnSpPr>
            <a:stCxn id="26" idx="0"/>
            <a:endCxn id="4" idx="2"/>
          </p:cNvCxnSpPr>
          <p:nvPr/>
        </p:nvCxnSpPr>
        <p:spPr>
          <a:xfrm flipV="1">
            <a:off x="7956376" y="4860397"/>
            <a:ext cx="0" cy="250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56376" y="4860397"/>
            <a:ext cx="1188132" cy="307777"/>
          </a:xfrm>
          <a:prstGeom prst="rect">
            <a:avLst/>
          </a:prstGeom>
          <a:noFill/>
          <a:ln>
            <a:noFill/>
          </a:ln>
        </p:spPr>
        <p:txBody>
          <a:bodyPr wrap="square" rtlCol="0">
            <a:spAutoFit/>
          </a:bodyPr>
          <a:lstStyle/>
          <a:p>
            <a:r>
              <a:rPr kumimoji="1" lang="en-US" altLang="ja-JP" sz="1400" dirty="0" smtClean="0"/>
              <a:t>4. (alt) Notify</a:t>
            </a:r>
            <a:endParaRPr kumimoji="1" lang="ja-JP" altLang="en-US" sz="1400" dirty="0"/>
          </a:p>
        </p:txBody>
      </p:sp>
      <p:sp>
        <p:nvSpPr>
          <p:cNvPr id="34" name="テキスト ボックス 33"/>
          <p:cNvSpPr txBox="1"/>
          <p:nvPr/>
        </p:nvSpPr>
        <p:spPr>
          <a:xfrm>
            <a:off x="3419872" y="2248364"/>
            <a:ext cx="1188132" cy="307777"/>
          </a:xfrm>
          <a:prstGeom prst="rect">
            <a:avLst/>
          </a:prstGeom>
          <a:noFill/>
          <a:ln>
            <a:noFill/>
          </a:ln>
        </p:spPr>
        <p:txBody>
          <a:bodyPr wrap="square" rtlCol="0">
            <a:spAutoFit/>
          </a:bodyPr>
          <a:lstStyle/>
          <a:p>
            <a:r>
              <a:rPr lang="en-US" altLang="ja-JP" sz="1400" dirty="0" smtClean="0"/>
              <a:t>6-1</a:t>
            </a:r>
            <a:r>
              <a:rPr kumimoji="1" lang="en-US" altLang="ja-JP" sz="1400" dirty="0" smtClean="0"/>
              <a:t>. Action</a:t>
            </a:r>
            <a:endParaRPr kumimoji="1" lang="ja-JP" altLang="en-US" sz="1400" dirty="0"/>
          </a:p>
        </p:txBody>
      </p:sp>
      <p:sp>
        <p:nvSpPr>
          <p:cNvPr id="35" name="角丸四角形 34"/>
          <p:cNvSpPr/>
          <p:nvPr/>
        </p:nvSpPr>
        <p:spPr>
          <a:xfrm>
            <a:off x="7224242" y="3276221"/>
            <a:ext cx="1452214" cy="36004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API service</a:t>
            </a:r>
            <a:endParaRPr kumimoji="1" lang="ja-JP" altLang="en-US" dirty="0"/>
          </a:p>
        </p:txBody>
      </p:sp>
      <p:sp>
        <p:nvSpPr>
          <p:cNvPr id="36" name="フローチャート: 処理 35"/>
          <p:cNvSpPr/>
          <p:nvPr/>
        </p:nvSpPr>
        <p:spPr>
          <a:xfrm>
            <a:off x="7452320" y="5652485"/>
            <a:ext cx="1547664" cy="36004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Failure Policy</a:t>
            </a:r>
            <a:endParaRPr kumimoji="1" lang="ja-JP" altLang="en-US" dirty="0"/>
          </a:p>
        </p:txBody>
      </p:sp>
      <p:sp>
        <p:nvSpPr>
          <p:cNvPr id="5" name="L 字 4"/>
          <p:cNvSpPr/>
          <p:nvPr/>
        </p:nvSpPr>
        <p:spPr>
          <a:xfrm flipH="1">
            <a:off x="4067944" y="3636261"/>
            <a:ext cx="4968552" cy="2222375"/>
          </a:xfrm>
          <a:prstGeom prst="corner">
            <a:avLst>
              <a:gd name="adj1" fmla="val 34570"/>
              <a:gd name="adj2" fmla="val 81888"/>
            </a:avLst>
          </a:prstGeom>
          <a:solidFill>
            <a:srgbClr val="F7964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r>
              <a:rPr kumimoji="1" lang="en-US" altLang="ja-JP" dirty="0" err="1" smtClean="0">
                <a:solidFill>
                  <a:schemeClr val="tx1"/>
                </a:solidFill>
              </a:rPr>
              <a:t>Zabbix</a:t>
            </a:r>
            <a:r>
              <a:rPr kumimoji="1" lang="en-US" altLang="ja-JP" dirty="0" smtClean="0">
                <a:solidFill>
                  <a:schemeClr val="tx1"/>
                </a:solidFill>
              </a:rPr>
              <a:t> Configuration</a:t>
            </a:r>
            <a:endParaRPr kumimoji="1" lang="ja-JP" altLang="en-US" dirty="0">
              <a:solidFill>
                <a:schemeClr val="tx1"/>
              </a:solidFill>
            </a:endParaRPr>
          </a:p>
        </p:txBody>
      </p:sp>
    </p:spTree>
    <p:extLst>
      <p:ext uri="{BB962C8B-B14F-4D97-AF65-F5344CB8AC3E}">
        <p14:creationId xmlns:p14="http://schemas.microsoft.com/office/powerpoint/2010/main" val="75976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OpenStack</a:t>
            </a:r>
            <a:r>
              <a:rPr kumimoji="1" lang="en-US" altLang="ja-JP" dirty="0" smtClean="0"/>
              <a:t> Summit Vancouver</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Session?</a:t>
            </a:r>
          </a:p>
          <a:p>
            <a:pPr lvl="1"/>
            <a:r>
              <a:rPr lang="en-US" altLang="ja-JP" dirty="0" smtClean="0"/>
              <a:t>Design Session (Maybe session planning will be had in April)</a:t>
            </a:r>
          </a:p>
          <a:p>
            <a:pPr lvl="1"/>
            <a:r>
              <a:rPr kumimoji="1" lang="en-US" altLang="ja-JP" dirty="0" smtClean="0"/>
              <a:t>General Session (CFS deadline Feb 9</a:t>
            </a:r>
            <a:r>
              <a:rPr kumimoji="1" lang="en-US" altLang="ja-JP" baseline="30000" dirty="0" smtClean="0"/>
              <a:t>th</a:t>
            </a:r>
            <a:r>
              <a:rPr kumimoji="1" lang="en-US" altLang="ja-JP" dirty="0" smtClean="0"/>
              <a:t>)</a:t>
            </a:r>
          </a:p>
          <a:p>
            <a:r>
              <a:rPr kumimoji="1" lang="en-US" altLang="ja-JP" dirty="0" smtClean="0"/>
              <a:t>Contents?</a:t>
            </a:r>
          </a:p>
          <a:p>
            <a:pPr lvl="1"/>
            <a:r>
              <a:rPr lang="en-US" altLang="ja-JP" dirty="0" smtClean="0"/>
              <a:t>Describe Concept</a:t>
            </a:r>
          </a:p>
          <a:p>
            <a:pPr lvl="1"/>
            <a:r>
              <a:rPr kumimoji="1" lang="en-US" altLang="ja-JP" dirty="0" smtClean="0"/>
              <a:t>As Doctor project</a:t>
            </a:r>
          </a:p>
          <a:p>
            <a:pPr lvl="1"/>
            <a:r>
              <a:rPr lang="en-US" altLang="ja-JP" dirty="0" smtClean="0"/>
              <a:t>How </a:t>
            </a:r>
            <a:r>
              <a:rPr lang="en-US" altLang="ja-JP" dirty="0" err="1" smtClean="0"/>
              <a:t>OpenStack</a:t>
            </a:r>
            <a:r>
              <a:rPr lang="en-US" altLang="ja-JP" dirty="0" smtClean="0"/>
              <a:t> help (e.g. How to reaction or fencing)</a:t>
            </a:r>
            <a:endParaRPr kumimoji="1" lang="en-US" altLang="ja-JP" dirty="0" smtClean="0"/>
          </a:p>
          <a:p>
            <a:r>
              <a:rPr kumimoji="1" lang="en-US" altLang="ja-JP" dirty="0" smtClean="0"/>
              <a:t>Deliverables?</a:t>
            </a:r>
          </a:p>
          <a:p>
            <a:pPr lvl="1"/>
            <a:r>
              <a:rPr lang="en-US" altLang="ja-JP" dirty="0" smtClean="0"/>
              <a:t>Doc</a:t>
            </a:r>
          </a:p>
          <a:p>
            <a:r>
              <a:rPr lang="en-US" altLang="ja-JP" dirty="0" smtClean="0"/>
              <a:t>Links</a:t>
            </a:r>
          </a:p>
          <a:p>
            <a:pPr lvl="1"/>
            <a:r>
              <a:rPr lang="en-US" altLang="ja-JP" dirty="0" smtClean="0">
                <a:hlinkClick r:id="rId2"/>
              </a:rPr>
              <a:t>https</a:t>
            </a:r>
            <a:r>
              <a:rPr lang="en-US" altLang="ja-JP" dirty="0">
                <a:hlinkClick r:id="rId2"/>
              </a:rPr>
              <a:t>://</a:t>
            </a:r>
            <a:r>
              <a:rPr lang="en-US" altLang="ja-JP" dirty="0" smtClean="0">
                <a:hlinkClick r:id="rId2"/>
              </a:rPr>
              <a:t>wiki.openstack.org/wiki/Summit/Kilo/Etherpads#Ops</a:t>
            </a:r>
            <a:endParaRPr lang="en-US" altLang="ja-JP" dirty="0"/>
          </a:p>
          <a:p>
            <a:pPr lvl="1"/>
            <a:r>
              <a:rPr lang="en-US" altLang="ja-JP" dirty="0" smtClean="0">
                <a:hlinkClick r:id="rId3"/>
              </a:rPr>
              <a:t>https</a:t>
            </a:r>
            <a:r>
              <a:rPr lang="en-US" altLang="ja-JP" dirty="0">
                <a:hlinkClick r:id="rId3"/>
              </a:rPr>
              <a:t>://</a:t>
            </a:r>
            <a:r>
              <a:rPr lang="en-US" altLang="ja-JP" dirty="0" smtClean="0">
                <a:hlinkClick r:id="rId3"/>
              </a:rPr>
              <a:t>etherpad.openstack.org/p/kilo-summit-ops-monitoring</a:t>
            </a:r>
            <a:endParaRPr lang="en-US" altLang="ja-JP" dirty="0" smtClean="0"/>
          </a:p>
          <a:p>
            <a:pPr lvl="1"/>
            <a:endParaRPr lang="en-US" altLang="ja-JP" dirty="0"/>
          </a:p>
          <a:p>
            <a:pPr>
              <a:buFont typeface="Wingdings"/>
              <a:buChar char="è"/>
            </a:pPr>
            <a:r>
              <a:rPr kumimoji="1" lang="en-US" altLang="ja-JP" dirty="0" smtClean="0">
                <a:sym typeface="Wingdings" panose="05000000000000000000" pitchFamily="2" charset="2"/>
              </a:rPr>
              <a:t>Let’s talk at the next meeting (Feb 10).</a:t>
            </a:r>
          </a:p>
        </p:txBody>
      </p:sp>
    </p:spTree>
    <p:extLst>
      <p:ext uri="{BB962C8B-B14F-4D97-AF65-F5344CB8AC3E}">
        <p14:creationId xmlns:p14="http://schemas.microsoft.com/office/powerpoint/2010/main" val="24083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Contents</a:t>
            </a:r>
            <a:endParaRPr kumimoji="1" lang="ja-JP" altLang="en-US" dirty="0"/>
          </a:p>
        </p:txBody>
      </p:sp>
      <p:sp>
        <p:nvSpPr>
          <p:cNvPr id="2" name="コンテンツ プレースホルダー 1"/>
          <p:cNvSpPr>
            <a:spLocks noGrp="1"/>
          </p:cNvSpPr>
          <p:nvPr>
            <p:ph idx="1"/>
          </p:nvPr>
        </p:nvSpPr>
        <p:spPr/>
        <p:txBody>
          <a:bodyPr/>
          <a:lstStyle/>
          <a:p>
            <a:r>
              <a:rPr lang="en-US" altLang="ja-JP" dirty="0" smtClean="0"/>
              <a:t>Functional Block </a:t>
            </a:r>
            <a:r>
              <a:rPr lang="en-US" altLang="ja-JP" dirty="0"/>
              <a:t>(Architecture)</a:t>
            </a:r>
            <a:endParaRPr lang="en-US" altLang="ja-JP" dirty="0" smtClean="0"/>
          </a:p>
          <a:p>
            <a:pPr lvl="1"/>
            <a:r>
              <a:rPr lang="en-US" altLang="ja-JP" dirty="0" smtClean="0"/>
              <a:t>Type A: VIM does not run any recovery by itself</a:t>
            </a:r>
          </a:p>
          <a:p>
            <a:pPr lvl="1"/>
            <a:r>
              <a:rPr lang="en-US" altLang="ja-JP" dirty="0" smtClean="0"/>
              <a:t>Type B: some actions done by VIM automatically</a:t>
            </a:r>
          </a:p>
          <a:p>
            <a:pPr marL="457200" lvl="1" indent="0">
              <a:buNone/>
            </a:pPr>
            <a:r>
              <a:rPr lang="en-US" altLang="ja-JP" dirty="0" smtClean="0"/>
              <a:t># describe sequences in user and admin perspective</a:t>
            </a:r>
          </a:p>
          <a:p>
            <a:pPr lvl="1"/>
            <a:endParaRPr lang="en-US" altLang="ja-JP" dirty="0" smtClean="0"/>
          </a:p>
          <a:p>
            <a:r>
              <a:rPr lang="en-US" altLang="ja-JP" dirty="0" smtClean="0"/>
              <a:t>Implementation Plan</a:t>
            </a:r>
          </a:p>
          <a:p>
            <a:endParaRPr lang="en-US" altLang="ja-JP" dirty="0"/>
          </a:p>
          <a:p>
            <a:pPr marL="0" indent="0">
              <a:buNone/>
            </a:pPr>
            <a:r>
              <a:rPr lang="en-US" altLang="ja-JP" dirty="0" smtClean="0"/>
              <a:t>NOTE: Agreement were described followed by ”</a:t>
            </a:r>
            <a:r>
              <a:rPr lang="en-US" altLang="ja-JP" dirty="0" smtClean="0">
                <a:solidFill>
                  <a:schemeClr val="accent1"/>
                </a:solidFill>
                <a:sym typeface="Wingdings" panose="05000000000000000000" pitchFamily="2" charset="2"/>
              </a:rPr>
              <a:t></a:t>
            </a:r>
            <a:r>
              <a:rPr lang="en-US" altLang="ja-JP" dirty="0"/>
              <a:t>”</a:t>
            </a:r>
            <a:r>
              <a:rPr lang="en-US" altLang="ja-JP" dirty="0" smtClean="0">
                <a:sym typeface="Wingdings" panose="05000000000000000000" pitchFamily="2" charset="2"/>
              </a:rPr>
              <a:t>.</a:t>
            </a:r>
            <a:endParaRPr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27252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Functional Block (Architecture</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Discussion </a:t>
            </a:r>
            <a:r>
              <a:rPr lang="en-US" altLang="ja-JP" dirty="0" smtClean="0"/>
              <a:t>Points</a:t>
            </a:r>
          </a:p>
          <a:p>
            <a:pPr lvl="1"/>
            <a:r>
              <a:rPr kumimoji="1" lang="en-US" altLang="ja-JP" dirty="0" smtClean="0"/>
              <a:t>Should we consider auto recovery function in VIM? Leave it as option and future development?</a:t>
            </a:r>
          </a:p>
          <a:p>
            <a:pPr lvl="2">
              <a:buFont typeface="Wingdings"/>
              <a:buChar char="è"/>
            </a:pPr>
            <a:r>
              <a:rPr lang="en-US" altLang="ja-JP" dirty="0" smtClean="0">
                <a:sym typeface="Wingdings" panose="05000000000000000000" pitchFamily="2" charset="2"/>
              </a:rPr>
              <a:t>Write this option in requirement document, but not implement in our first step.</a:t>
            </a:r>
          </a:p>
          <a:p>
            <a:pPr lvl="2">
              <a:buFont typeface="Wingdings"/>
              <a:buChar char="è"/>
            </a:pPr>
            <a:r>
              <a:rPr kumimoji="1" lang="en-US" altLang="ja-JP" dirty="0" smtClean="0">
                <a:sym typeface="Wingdings" panose="05000000000000000000" pitchFamily="2" charset="2"/>
              </a:rPr>
              <a:t>We need actions by some manager outside of VIM. (Actions that requires admin right should be clarify in the document.)</a:t>
            </a:r>
            <a:endParaRPr kumimoji="1" lang="en-US" altLang="ja-JP" dirty="0" smtClean="0"/>
          </a:p>
          <a:p>
            <a:pPr lvl="1"/>
            <a:r>
              <a:rPr lang="en-US" altLang="ja-JP" dirty="0" smtClean="0"/>
              <a:t>Can we avoid duplication of data source particularly the resource map and state DB?</a:t>
            </a:r>
          </a:p>
          <a:p>
            <a:pPr lvl="2">
              <a:buFont typeface="Wingdings"/>
              <a:buChar char="è"/>
            </a:pPr>
            <a:r>
              <a:rPr lang="en-US" altLang="ja-JP" dirty="0" smtClean="0">
                <a:sym typeface="Wingdings" panose="05000000000000000000" pitchFamily="2" charset="2"/>
              </a:rPr>
              <a:t>Yes. (State means state of resource handled in infra, not indicate internal state of VM.)</a:t>
            </a:r>
            <a:endParaRPr lang="en-US" altLang="ja-JP" dirty="0" smtClean="0"/>
          </a:p>
          <a:p>
            <a:pPr lvl="1"/>
            <a:r>
              <a:rPr lang="en-US" altLang="ja-JP" dirty="0" smtClean="0"/>
              <a:t>Can we done all failure selection and aggregation by Inspector</a:t>
            </a:r>
            <a:r>
              <a:rPr lang="en-US" altLang="ja-JP" dirty="0" smtClean="0"/>
              <a:t>?</a:t>
            </a:r>
          </a:p>
          <a:p>
            <a:pPr lvl="2">
              <a:buFont typeface="Wingdings"/>
              <a:buChar char="è"/>
            </a:pPr>
            <a:r>
              <a:rPr lang="en-US" altLang="ja-JP" dirty="0" smtClean="0"/>
              <a:t>We can done it by using </a:t>
            </a:r>
            <a:r>
              <a:rPr lang="en-US" altLang="ja-JP" dirty="0" err="1" smtClean="0"/>
              <a:t>Zabbix</a:t>
            </a:r>
            <a:r>
              <a:rPr lang="en-US" altLang="ja-JP" dirty="0" smtClean="0"/>
              <a:t>, but we have to consider replacement </a:t>
            </a:r>
            <a:r>
              <a:rPr lang="en-US" altLang="ja-JP" dirty="0" err="1" smtClean="0"/>
              <a:t>Zabbix</a:t>
            </a:r>
            <a:r>
              <a:rPr lang="en-US" altLang="ja-JP" dirty="0" smtClean="0"/>
              <a:t> by other tools to achieve </a:t>
            </a:r>
            <a:r>
              <a:rPr lang="en-US" altLang="ja-JP" dirty="0"/>
              <a:t>framework </a:t>
            </a:r>
            <a:r>
              <a:rPr lang="en-US" altLang="ja-JP" dirty="0" smtClean="0"/>
              <a:t>which has modularity that means each module is pluggable and replaceable. This idea is important in OPNFV as well as OpenStack.</a:t>
            </a:r>
            <a:endParaRPr lang="en-US" altLang="ja-JP" dirty="0" smtClean="0"/>
          </a:p>
          <a:p>
            <a:pPr lvl="2">
              <a:buFont typeface="Wingdings"/>
              <a:buChar char="è"/>
            </a:pPr>
            <a:r>
              <a:rPr lang="en-US" altLang="ja-JP" dirty="0" smtClean="0"/>
              <a:t>TODO(Ryota</a:t>
            </a:r>
            <a:r>
              <a:rPr lang="en-US" altLang="ja-JP" dirty="0" smtClean="0"/>
              <a:t>): Study </a:t>
            </a:r>
            <a:r>
              <a:rPr lang="en-US" altLang="ja-JP" dirty="0" err="1" smtClean="0"/>
              <a:t>Zabbix</a:t>
            </a:r>
            <a:r>
              <a:rPr lang="en-US" altLang="ja-JP" dirty="0" smtClean="0"/>
              <a:t> aggregation framework, and rethink functional block including Monitor, Inspector and Predictor. Also check “KIE”. </a:t>
            </a:r>
          </a:p>
          <a:p>
            <a:pPr lvl="2">
              <a:buFont typeface="Wingdings"/>
              <a:buChar char="è"/>
            </a:pPr>
            <a:r>
              <a:rPr lang="en-US" altLang="ja-JP" dirty="0" smtClean="0">
                <a:sym typeface="Wingdings" panose="05000000000000000000" pitchFamily="2" charset="2"/>
              </a:rPr>
              <a:t>We will check other related projects. Other projects (HA for VNF, Failure Prediction) seems to be working on similar issue. (Failure Prediction team focus on finding warning rather than notify error immediately.)</a:t>
            </a:r>
          </a:p>
        </p:txBody>
      </p:sp>
    </p:spTree>
    <p:extLst>
      <p:ext uri="{BB962C8B-B14F-4D97-AF65-F5344CB8AC3E}">
        <p14:creationId xmlns:p14="http://schemas.microsoft.com/office/powerpoint/2010/main" val="157274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Block: Type A (User)</a:t>
            </a:r>
            <a:endParaRPr kumimoji="1" lang="ja-JP" altLang="en-US" dirty="0"/>
          </a:p>
        </p:txBody>
      </p:sp>
      <p:sp>
        <p:nvSpPr>
          <p:cNvPr id="4" name="角丸四角形 3"/>
          <p:cNvSpPr/>
          <p:nvPr/>
        </p:nvSpPr>
        <p:spPr>
          <a:xfrm>
            <a:off x="7236296" y="414031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t>Notifier</a:t>
            </a:r>
            <a:endParaRPr kumimoji="1" lang="ja-JP" altLang="en-US" dirty="0"/>
          </a:p>
        </p:txBody>
      </p:sp>
      <p:sp>
        <p:nvSpPr>
          <p:cNvPr id="7" name="角丸四角形 6"/>
          <p:cNvSpPr/>
          <p:nvPr/>
        </p:nvSpPr>
        <p:spPr>
          <a:xfrm>
            <a:off x="4139952" y="1620037"/>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User-side</a:t>
            </a:r>
          </a:p>
          <a:p>
            <a:pPr algn="ctr"/>
            <a:r>
              <a:rPr kumimoji="1" lang="en-US" altLang="ja-JP" dirty="0" smtClean="0"/>
              <a:t>Manager</a:t>
            </a:r>
            <a:endParaRPr kumimoji="1" lang="ja-JP" altLang="en-US" dirty="0"/>
          </a:p>
        </p:txBody>
      </p:sp>
      <p:sp>
        <p:nvSpPr>
          <p:cNvPr id="9" name="正方形/長方形 8"/>
          <p:cNvSpPr/>
          <p:nvPr/>
        </p:nvSpPr>
        <p:spPr>
          <a:xfrm>
            <a:off x="467544" y="4140317"/>
            <a:ext cx="3043150" cy="1690920"/>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t>NFVI</a:t>
            </a:r>
            <a:endParaRPr kumimoji="1" lang="ja-JP" altLang="en-US" dirty="0"/>
          </a:p>
        </p:txBody>
      </p:sp>
      <p:cxnSp>
        <p:nvCxnSpPr>
          <p:cNvPr id="13" name="曲線コネクタ 12"/>
          <p:cNvCxnSpPr/>
          <p:nvPr/>
        </p:nvCxnSpPr>
        <p:spPr>
          <a:xfrm>
            <a:off x="5604242" y="4212325"/>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曲線コネクタ 15"/>
          <p:cNvCxnSpPr/>
          <p:nvPr/>
        </p:nvCxnSpPr>
        <p:spPr>
          <a:xfrm flipH="1" flipV="1">
            <a:off x="5508104" y="2340117"/>
            <a:ext cx="2088232" cy="17989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52653" y="5111157"/>
            <a:ext cx="1440160" cy="72008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Monitor</a:t>
            </a:r>
          </a:p>
        </p:txBody>
      </p:sp>
      <p:cxnSp>
        <p:nvCxnSpPr>
          <p:cNvPr id="32" name="曲線コネクタ 21"/>
          <p:cNvCxnSpPr>
            <a:endCxn id="30" idx="1"/>
          </p:cNvCxnSpPr>
          <p:nvPr/>
        </p:nvCxnSpPr>
        <p:spPr>
          <a:xfrm>
            <a:off x="3510694" y="5471197"/>
            <a:ext cx="64195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7" idx="1"/>
            <a:endCxn id="56" idx="3"/>
          </p:cNvCxnSpPr>
          <p:nvPr/>
        </p:nvCxnSpPr>
        <p:spPr>
          <a:xfrm flipH="1">
            <a:off x="3510694" y="1980077"/>
            <a:ext cx="629258" cy="438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p:nvPr/>
        </p:nvCxnSpPr>
        <p:spPr>
          <a:xfrm flipH="1" flipV="1">
            <a:off x="6660232" y="4985143"/>
            <a:ext cx="576064" cy="235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曲線コネクタ 53"/>
          <p:cNvCxnSpPr>
            <a:stCxn id="7" idx="2"/>
          </p:cNvCxnSpPr>
          <p:nvPr/>
        </p:nvCxnSpPr>
        <p:spPr>
          <a:xfrm>
            <a:off x="4860032" y="2340117"/>
            <a:ext cx="0" cy="1656184"/>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21"/>
          <p:cNvCxnSpPr>
            <a:stCxn id="6" idx="1"/>
          </p:cNvCxnSpPr>
          <p:nvPr/>
        </p:nvCxnSpPr>
        <p:spPr>
          <a:xfrm flipH="1">
            <a:off x="3510694" y="4499089"/>
            <a:ext cx="629258" cy="126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stCxn id="7" idx="3"/>
            <a:endCxn id="4" idx="0"/>
          </p:cNvCxnSpPr>
          <p:nvPr/>
        </p:nvCxnSpPr>
        <p:spPr>
          <a:xfrm>
            <a:off x="5580112" y="1980077"/>
            <a:ext cx="2376264" cy="2160240"/>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円柱 76"/>
          <p:cNvSpPr/>
          <p:nvPr/>
        </p:nvSpPr>
        <p:spPr>
          <a:xfrm>
            <a:off x="8100392" y="3634993"/>
            <a:ext cx="936104"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Alarm</a:t>
            </a:r>
          </a:p>
          <a:p>
            <a:pPr algn="ctr"/>
            <a:r>
              <a:rPr lang="en-US" altLang="ja-JP" dirty="0" err="1" smtClean="0"/>
              <a:t>conf</a:t>
            </a:r>
            <a:endParaRPr kumimoji="1" lang="ja-JP" altLang="en-US" dirty="0"/>
          </a:p>
        </p:txBody>
      </p:sp>
      <p:sp>
        <p:nvSpPr>
          <p:cNvPr id="83" name="テキスト ボックス 82"/>
          <p:cNvSpPr txBox="1"/>
          <p:nvPr/>
        </p:nvSpPr>
        <p:spPr>
          <a:xfrm>
            <a:off x="5760132" y="1744308"/>
            <a:ext cx="2484276" cy="307777"/>
          </a:xfrm>
          <a:prstGeom prst="rect">
            <a:avLst/>
          </a:prstGeom>
          <a:noFill/>
          <a:ln>
            <a:noFill/>
          </a:ln>
        </p:spPr>
        <p:txBody>
          <a:bodyPr wrap="square" rtlCol="0">
            <a:spAutoFit/>
          </a:bodyPr>
          <a:lstStyle/>
          <a:p>
            <a:r>
              <a:rPr kumimoji="1" lang="en-US" altLang="ja-JP" sz="1400" dirty="0" smtClean="0"/>
              <a:t>0. Set Alarm on VM</a:t>
            </a:r>
            <a:endParaRPr kumimoji="1" lang="ja-JP" altLang="en-US" sz="1400" dirty="0"/>
          </a:p>
        </p:txBody>
      </p:sp>
      <p:sp>
        <p:nvSpPr>
          <p:cNvPr id="89" name="テキスト ボックス 88"/>
          <p:cNvSpPr txBox="1"/>
          <p:nvPr/>
        </p:nvSpPr>
        <p:spPr>
          <a:xfrm>
            <a:off x="5868144" y="5057257"/>
            <a:ext cx="1728192" cy="523220"/>
          </a:xfrm>
          <a:prstGeom prst="rect">
            <a:avLst/>
          </a:prstGeom>
          <a:noFill/>
          <a:ln>
            <a:noFill/>
          </a:ln>
        </p:spPr>
        <p:txBody>
          <a:bodyPr wrap="square" rtlCol="0">
            <a:spAutoFit/>
          </a:bodyPr>
          <a:lstStyle/>
          <a:p>
            <a:r>
              <a:rPr lang="en-US" altLang="ja-JP" sz="1400" dirty="0" smtClean="0"/>
              <a:t>3</a:t>
            </a:r>
            <a:r>
              <a:rPr kumimoji="1" lang="en-US" altLang="ja-JP" sz="1400" dirty="0" smtClean="0"/>
              <a:t>. Update State</a:t>
            </a:r>
          </a:p>
          <a:p>
            <a:r>
              <a:rPr lang="en-US" altLang="ja-JP" sz="1400" dirty="0"/>
              <a:t>2</a:t>
            </a:r>
            <a:r>
              <a:rPr lang="en-US" altLang="ja-JP" sz="1400" dirty="0" smtClean="0"/>
              <a:t>. </a:t>
            </a:r>
            <a:r>
              <a:rPr kumimoji="1" lang="en-US" altLang="ja-JP" sz="1400" dirty="0" smtClean="0"/>
              <a:t>Find Affected</a:t>
            </a:r>
          </a:p>
        </p:txBody>
      </p:sp>
      <p:sp>
        <p:nvSpPr>
          <p:cNvPr id="90" name="テキスト ボックス 89"/>
          <p:cNvSpPr txBox="1"/>
          <p:nvPr/>
        </p:nvSpPr>
        <p:spPr>
          <a:xfrm>
            <a:off x="6516216" y="2824428"/>
            <a:ext cx="972108" cy="523220"/>
          </a:xfrm>
          <a:prstGeom prst="rect">
            <a:avLst/>
          </a:prstGeom>
          <a:noFill/>
          <a:ln>
            <a:noFill/>
          </a:ln>
        </p:spPr>
        <p:txBody>
          <a:bodyPr wrap="square" rtlCol="0">
            <a:spAutoFit/>
          </a:bodyPr>
          <a:lstStyle/>
          <a:p>
            <a:r>
              <a:rPr kumimoji="1" lang="en-US" altLang="ja-JP" sz="1400" dirty="0" smtClean="0"/>
              <a:t>5. Notify VM error</a:t>
            </a:r>
            <a:endParaRPr kumimoji="1" lang="ja-JP" altLang="en-US" sz="1400" dirty="0"/>
          </a:p>
        </p:txBody>
      </p:sp>
      <p:sp>
        <p:nvSpPr>
          <p:cNvPr id="56" name="正方形/長方形 55"/>
          <p:cNvSpPr/>
          <p:nvPr/>
        </p:nvSpPr>
        <p:spPr>
          <a:xfrm>
            <a:off x="438984" y="1484784"/>
            <a:ext cx="3071710" cy="999349"/>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t>VNFs</a:t>
            </a:r>
            <a:endParaRPr kumimoji="1" lang="ja-JP" altLang="en-US" dirty="0"/>
          </a:p>
        </p:txBody>
      </p:sp>
      <p:sp>
        <p:nvSpPr>
          <p:cNvPr id="64" name="角丸四角形 63"/>
          <p:cNvSpPr/>
          <p:nvPr/>
        </p:nvSpPr>
        <p:spPr>
          <a:xfrm>
            <a:off x="4292352" y="42914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 name="角丸四角形 5"/>
          <p:cNvSpPr/>
          <p:nvPr/>
        </p:nvSpPr>
        <p:spPr>
          <a:xfrm>
            <a:off x="4139952" y="41390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5" name="角丸四角形 64"/>
          <p:cNvSpPr/>
          <p:nvPr/>
        </p:nvSpPr>
        <p:spPr>
          <a:xfrm>
            <a:off x="3995936" y="3996301"/>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31" name="円柱 30"/>
          <p:cNvSpPr/>
          <p:nvPr/>
        </p:nvSpPr>
        <p:spPr>
          <a:xfrm>
            <a:off x="5508104" y="4355073"/>
            <a:ext cx="1152128"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Resource Map</a:t>
            </a:r>
            <a:endParaRPr kumimoji="1" lang="ja-JP" altLang="en-US" dirty="0"/>
          </a:p>
        </p:txBody>
      </p:sp>
      <p:sp>
        <p:nvSpPr>
          <p:cNvPr id="69" name="テキスト ボックス 68"/>
          <p:cNvSpPr txBox="1"/>
          <p:nvPr/>
        </p:nvSpPr>
        <p:spPr>
          <a:xfrm>
            <a:off x="5508104" y="5776756"/>
            <a:ext cx="1728192" cy="307777"/>
          </a:xfrm>
          <a:prstGeom prst="rect">
            <a:avLst/>
          </a:prstGeom>
          <a:noFill/>
          <a:ln>
            <a:noFill/>
          </a:ln>
        </p:spPr>
        <p:txBody>
          <a:bodyPr wrap="square" rtlCol="0">
            <a:spAutoFit/>
          </a:bodyPr>
          <a:lstStyle/>
          <a:p>
            <a:r>
              <a:rPr kumimoji="1" lang="en-US" altLang="ja-JP" sz="1400" dirty="0" smtClean="0"/>
              <a:t>1. Receive Failure</a:t>
            </a:r>
            <a:endParaRPr kumimoji="1" lang="ja-JP" altLang="en-US" sz="1400" dirty="0"/>
          </a:p>
        </p:txBody>
      </p:sp>
      <p:sp>
        <p:nvSpPr>
          <p:cNvPr id="26" name="角丸四角形 25"/>
          <p:cNvSpPr/>
          <p:nvPr/>
        </p:nvSpPr>
        <p:spPr>
          <a:xfrm>
            <a:off x="7236296" y="511115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Inspector</a:t>
            </a:r>
            <a:endParaRPr kumimoji="1" lang="ja-JP" altLang="en-US" dirty="0"/>
          </a:p>
        </p:txBody>
      </p:sp>
      <p:sp>
        <p:nvSpPr>
          <p:cNvPr id="27" name="テキスト ボックス 26"/>
          <p:cNvSpPr txBox="1"/>
          <p:nvPr/>
        </p:nvSpPr>
        <p:spPr>
          <a:xfrm>
            <a:off x="5652120" y="3904548"/>
            <a:ext cx="1188132" cy="307777"/>
          </a:xfrm>
          <a:prstGeom prst="rect">
            <a:avLst/>
          </a:prstGeom>
          <a:noFill/>
          <a:ln>
            <a:noFill/>
          </a:ln>
        </p:spPr>
        <p:txBody>
          <a:bodyPr wrap="square" rtlCol="0">
            <a:spAutoFit/>
          </a:bodyPr>
          <a:lstStyle/>
          <a:p>
            <a:r>
              <a:rPr kumimoji="1" lang="en-US" altLang="ja-JP" sz="1400" dirty="0" smtClean="0"/>
              <a:t>4. Notify all</a:t>
            </a:r>
            <a:endParaRPr kumimoji="1" lang="ja-JP" altLang="en-US" sz="1400" dirty="0"/>
          </a:p>
        </p:txBody>
      </p:sp>
      <p:cxnSp>
        <p:nvCxnSpPr>
          <p:cNvPr id="28" name="曲線コネクタ 27"/>
          <p:cNvCxnSpPr/>
          <p:nvPr/>
        </p:nvCxnSpPr>
        <p:spPr>
          <a:xfrm>
            <a:off x="5604242" y="5724493"/>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923928" y="2976828"/>
            <a:ext cx="1188132" cy="307777"/>
          </a:xfrm>
          <a:prstGeom prst="rect">
            <a:avLst/>
          </a:prstGeom>
          <a:noFill/>
          <a:ln>
            <a:noFill/>
          </a:ln>
        </p:spPr>
        <p:txBody>
          <a:bodyPr wrap="square" rtlCol="0">
            <a:spAutoFit/>
          </a:bodyPr>
          <a:lstStyle/>
          <a:p>
            <a:r>
              <a:rPr lang="en-US" altLang="ja-JP" sz="1400" dirty="0" smtClean="0"/>
              <a:t>6-2</a:t>
            </a:r>
            <a:r>
              <a:rPr kumimoji="1" lang="en-US" altLang="ja-JP" sz="1400" dirty="0" smtClean="0"/>
              <a:t>. Action</a:t>
            </a:r>
            <a:endParaRPr kumimoji="1" lang="ja-JP" altLang="en-US" sz="1400" dirty="0"/>
          </a:p>
        </p:txBody>
      </p:sp>
      <p:cxnSp>
        <p:nvCxnSpPr>
          <p:cNvPr id="29" name="曲線コネクタ 12"/>
          <p:cNvCxnSpPr>
            <a:stCxn id="26" idx="0"/>
            <a:endCxn id="4" idx="2"/>
          </p:cNvCxnSpPr>
          <p:nvPr/>
        </p:nvCxnSpPr>
        <p:spPr>
          <a:xfrm flipV="1">
            <a:off x="7956376" y="4860397"/>
            <a:ext cx="0" cy="250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56376" y="4860397"/>
            <a:ext cx="1188132" cy="307777"/>
          </a:xfrm>
          <a:prstGeom prst="rect">
            <a:avLst/>
          </a:prstGeom>
          <a:noFill/>
          <a:ln>
            <a:noFill/>
          </a:ln>
        </p:spPr>
        <p:txBody>
          <a:bodyPr wrap="square" rtlCol="0">
            <a:spAutoFit/>
          </a:bodyPr>
          <a:lstStyle/>
          <a:p>
            <a:r>
              <a:rPr kumimoji="1" lang="en-US" altLang="ja-JP" sz="1400" dirty="0" smtClean="0"/>
              <a:t>4. (alt) Notify</a:t>
            </a:r>
            <a:endParaRPr kumimoji="1" lang="ja-JP" altLang="en-US" sz="1400" dirty="0"/>
          </a:p>
        </p:txBody>
      </p:sp>
      <p:sp>
        <p:nvSpPr>
          <p:cNvPr id="34" name="テキスト ボックス 33"/>
          <p:cNvSpPr txBox="1"/>
          <p:nvPr/>
        </p:nvSpPr>
        <p:spPr>
          <a:xfrm>
            <a:off x="3419872" y="2248364"/>
            <a:ext cx="1188132" cy="307777"/>
          </a:xfrm>
          <a:prstGeom prst="rect">
            <a:avLst/>
          </a:prstGeom>
          <a:noFill/>
          <a:ln>
            <a:noFill/>
          </a:ln>
        </p:spPr>
        <p:txBody>
          <a:bodyPr wrap="square" rtlCol="0">
            <a:spAutoFit/>
          </a:bodyPr>
          <a:lstStyle/>
          <a:p>
            <a:r>
              <a:rPr lang="en-US" altLang="ja-JP" sz="1400" dirty="0" smtClean="0"/>
              <a:t>6-1</a:t>
            </a:r>
            <a:r>
              <a:rPr kumimoji="1" lang="en-US" altLang="ja-JP" sz="1400" dirty="0" smtClean="0"/>
              <a:t>. Action</a:t>
            </a:r>
            <a:endParaRPr kumimoji="1" lang="ja-JP" altLang="en-US" sz="1400" dirty="0"/>
          </a:p>
        </p:txBody>
      </p:sp>
      <p:sp>
        <p:nvSpPr>
          <p:cNvPr id="8" name="フローチャート: 処理 7"/>
          <p:cNvSpPr/>
          <p:nvPr/>
        </p:nvSpPr>
        <p:spPr>
          <a:xfrm>
            <a:off x="7452320" y="5652485"/>
            <a:ext cx="1547664" cy="36004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Failure Policy</a:t>
            </a:r>
            <a:endParaRPr kumimoji="1" lang="ja-JP" altLang="en-US" dirty="0"/>
          </a:p>
        </p:txBody>
      </p:sp>
    </p:spTree>
    <p:extLst>
      <p:ext uri="{BB962C8B-B14F-4D97-AF65-F5344CB8AC3E}">
        <p14:creationId xmlns:p14="http://schemas.microsoft.com/office/powerpoint/2010/main" val="95221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Block: Type A (Admin)</a:t>
            </a:r>
            <a:endParaRPr kumimoji="1" lang="ja-JP" altLang="en-US" dirty="0"/>
          </a:p>
        </p:txBody>
      </p:sp>
      <p:sp>
        <p:nvSpPr>
          <p:cNvPr id="4" name="角丸四角形 3"/>
          <p:cNvSpPr/>
          <p:nvPr/>
        </p:nvSpPr>
        <p:spPr>
          <a:xfrm>
            <a:off x="7236296" y="414031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t>Notifier</a:t>
            </a:r>
            <a:endParaRPr kumimoji="1" lang="ja-JP" altLang="en-US" dirty="0"/>
          </a:p>
        </p:txBody>
      </p:sp>
      <p:sp>
        <p:nvSpPr>
          <p:cNvPr id="7" name="角丸四角形 6"/>
          <p:cNvSpPr/>
          <p:nvPr/>
        </p:nvSpPr>
        <p:spPr>
          <a:xfrm>
            <a:off x="4139952" y="1620037"/>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User-side</a:t>
            </a:r>
          </a:p>
          <a:p>
            <a:pPr algn="ctr"/>
            <a:r>
              <a:rPr kumimoji="1" lang="en-US" altLang="ja-JP" dirty="0" smtClean="0"/>
              <a:t>Manager</a:t>
            </a:r>
            <a:endParaRPr kumimoji="1" lang="ja-JP" altLang="en-US" dirty="0"/>
          </a:p>
        </p:txBody>
      </p:sp>
      <p:sp>
        <p:nvSpPr>
          <p:cNvPr id="9" name="正方形/長方形 8"/>
          <p:cNvSpPr/>
          <p:nvPr/>
        </p:nvSpPr>
        <p:spPr>
          <a:xfrm>
            <a:off x="467544" y="4140317"/>
            <a:ext cx="3043150" cy="1690920"/>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t>NFVI</a:t>
            </a:r>
            <a:endParaRPr kumimoji="1" lang="ja-JP" altLang="en-US" dirty="0"/>
          </a:p>
        </p:txBody>
      </p:sp>
      <p:cxnSp>
        <p:nvCxnSpPr>
          <p:cNvPr id="13" name="曲線コネクタ 12"/>
          <p:cNvCxnSpPr/>
          <p:nvPr/>
        </p:nvCxnSpPr>
        <p:spPr>
          <a:xfrm>
            <a:off x="5604242" y="4212325"/>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曲線コネクタ 15"/>
          <p:cNvCxnSpPr/>
          <p:nvPr/>
        </p:nvCxnSpPr>
        <p:spPr>
          <a:xfrm flipV="1">
            <a:off x="7740352" y="2412125"/>
            <a:ext cx="0" cy="17281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52653" y="5111157"/>
            <a:ext cx="1440160" cy="72008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Monitor</a:t>
            </a:r>
          </a:p>
        </p:txBody>
      </p:sp>
      <p:cxnSp>
        <p:nvCxnSpPr>
          <p:cNvPr id="32" name="曲線コネクタ 21"/>
          <p:cNvCxnSpPr>
            <a:endCxn id="30" idx="1"/>
          </p:cNvCxnSpPr>
          <p:nvPr/>
        </p:nvCxnSpPr>
        <p:spPr>
          <a:xfrm>
            <a:off x="3510694" y="5471197"/>
            <a:ext cx="64195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p:nvPr/>
        </p:nvCxnSpPr>
        <p:spPr>
          <a:xfrm flipH="1" flipV="1">
            <a:off x="6660232" y="4985143"/>
            <a:ext cx="576064" cy="235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21"/>
          <p:cNvCxnSpPr>
            <a:stCxn id="6" idx="1"/>
          </p:cNvCxnSpPr>
          <p:nvPr/>
        </p:nvCxnSpPr>
        <p:spPr>
          <a:xfrm flipH="1">
            <a:off x="3510694" y="4499089"/>
            <a:ext cx="629258" cy="126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stCxn id="35" idx="1"/>
            <a:endCxn id="9" idx="0"/>
          </p:cNvCxnSpPr>
          <p:nvPr/>
        </p:nvCxnSpPr>
        <p:spPr>
          <a:xfrm rot="10800000" flipV="1">
            <a:off x="3204296" y="2196317"/>
            <a:ext cx="4032000" cy="1944000"/>
          </a:xfrm>
          <a:prstGeom prst="curvedConnector2">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7" name="円柱 76"/>
          <p:cNvSpPr/>
          <p:nvPr/>
        </p:nvSpPr>
        <p:spPr>
          <a:xfrm>
            <a:off x="8100392" y="3634993"/>
            <a:ext cx="936104"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Alarm</a:t>
            </a:r>
          </a:p>
          <a:p>
            <a:pPr algn="ctr"/>
            <a:r>
              <a:rPr lang="en-US" altLang="ja-JP" dirty="0" err="1" smtClean="0"/>
              <a:t>conf</a:t>
            </a:r>
            <a:endParaRPr kumimoji="1" lang="ja-JP" altLang="en-US" dirty="0"/>
          </a:p>
        </p:txBody>
      </p:sp>
      <p:sp>
        <p:nvSpPr>
          <p:cNvPr id="83" name="テキスト ボックス 82"/>
          <p:cNvSpPr txBox="1"/>
          <p:nvPr/>
        </p:nvSpPr>
        <p:spPr>
          <a:xfrm>
            <a:off x="7956376" y="2564941"/>
            <a:ext cx="1872208" cy="523220"/>
          </a:xfrm>
          <a:prstGeom prst="rect">
            <a:avLst/>
          </a:prstGeom>
          <a:noFill/>
          <a:ln>
            <a:noFill/>
          </a:ln>
        </p:spPr>
        <p:txBody>
          <a:bodyPr wrap="square" rtlCol="0">
            <a:spAutoFit/>
          </a:bodyPr>
          <a:lstStyle/>
          <a:p>
            <a:r>
              <a:rPr kumimoji="1" lang="en-US" altLang="ja-JP" sz="1400" dirty="0" smtClean="0"/>
              <a:t>0. Set Alarm </a:t>
            </a:r>
            <a:br>
              <a:rPr kumimoji="1" lang="en-US" altLang="ja-JP" sz="1400" dirty="0" smtClean="0"/>
            </a:br>
            <a:r>
              <a:rPr kumimoji="1" lang="en-US" altLang="ja-JP" sz="1400" dirty="0" smtClean="0"/>
              <a:t>on Host</a:t>
            </a:r>
            <a:endParaRPr kumimoji="1" lang="ja-JP" altLang="en-US" sz="1400" dirty="0"/>
          </a:p>
        </p:txBody>
      </p:sp>
      <p:sp>
        <p:nvSpPr>
          <p:cNvPr id="89" name="テキスト ボックス 88"/>
          <p:cNvSpPr txBox="1"/>
          <p:nvPr/>
        </p:nvSpPr>
        <p:spPr>
          <a:xfrm>
            <a:off x="5868144" y="5057257"/>
            <a:ext cx="1728192" cy="523220"/>
          </a:xfrm>
          <a:prstGeom prst="rect">
            <a:avLst/>
          </a:prstGeom>
          <a:noFill/>
          <a:ln>
            <a:noFill/>
          </a:ln>
        </p:spPr>
        <p:txBody>
          <a:bodyPr wrap="square" rtlCol="0">
            <a:spAutoFit/>
          </a:bodyPr>
          <a:lstStyle/>
          <a:p>
            <a:r>
              <a:rPr lang="en-US" altLang="ja-JP" sz="1400" dirty="0" smtClean="0"/>
              <a:t>3</a:t>
            </a:r>
            <a:r>
              <a:rPr kumimoji="1" lang="en-US" altLang="ja-JP" sz="1400" dirty="0" smtClean="0"/>
              <a:t>. Update State</a:t>
            </a:r>
          </a:p>
          <a:p>
            <a:r>
              <a:rPr lang="en-US" altLang="ja-JP" sz="1400" dirty="0"/>
              <a:t>2</a:t>
            </a:r>
            <a:r>
              <a:rPr lang="en-US" altLang="ja-JP" sz="1400" dirty="0" smtClean="0"/>
              <a:t>. </a:t>
            </a:r>
            <a:r>
              <a:rPr kumimoji="1" lang="en-US" altLang="ja-JP" sz="1400" dirty="0" smtClean="0"/>
              <a:t>Find Affected</a:t>
            </a:r>
          </a:p>
        </p:txBody>
      </p:sp>
      <p:sp>
        <p:nvSpPr>
          <p:cNvPr id="56" name="正方形/長方形 55"/>
          <p:cNvSpPr/>
          <p:nvPr/>
        </p:nvSpPr>
        <p:spPr>
          <a:xfrm>
            <a:off x="438984" y="1484784"/>
            <a:ext cx="3071710" cy="999349"/>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t>VNFs</a:t>
            </a:r>
            <a:endParaRPr kumimoji="1" lang="ja-JP" altLang="en-US" dirty="0"/>
          </a:p>
        </p:txBody>
      </p:sp>
      <p:sp>
        <p:nvSpPr>
          <p:cNvPr id="64" name="角丸四角形 63"/>
          <p:cNvSpPr/>
          <p:nvPr/>
        </p:nvSpPr>
        <p:spPr>
          <a:xfrm>
            <a:off x="4292352" y="42914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 name="角丸四角形 5"/>
          <p:cNvSpPr/>
          <p:nvPr/>
        </p:nvSpPr>
        <p:spPr>
          <a:xfrm>
            <a:off x="4139952" y="41390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5" name="角丸四角形 64"/>
          <p:cNvSpPr/>
          <p:nvPr/>
        </p:nvSpPr>
        <p:spPr>
          <a:xfrm>
            <a:off x="3995936" y="3996301"/>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31" name="円柱 30"/>
          <p:cNvSpPr/>
          <p:nvPr/>
        </p:nvSpPr>
        <p:spPr>
          <a:xfrm>
            <a:off x="5508104" y="4355073"/>
            <a:ext cx="1152128"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Resource Map</a:t>
            </a:r>
            <a:endParaRPr kumimoji="1" lang="ja-JP" altLang="en-US" dirty="0"/>
          </a:p>
        </p:txBody>
      </p:sp>
      <p:sp>
        <p:nvSpPr>
          <p:cNvPr id="69" name="テキスト ボックス 68"/>
          <p:cNvSpPr txBox="1"/>
          <p:nvPr/>
        </p:nvSpPr>
        <p:spPr>
          <a:xfrm>
            <a:off x="5508104" y="5805264"/>
            <a:ext cx="1728192" cy="307777"/>
          </a:xfrm>
          <a:prstGeom prst="rect">
            <a:avLst/>
          </a:prstGeom>
          <a:noFill/>
          <a:ln>
            <a:noFill/>
          </a:ln>
        </p:spPr>
        <p:txBody>
          <a:bodyPr wrap="square" rtlCol="0">
            <a:spAutoFit/>
          </a:bodyPr>
          <a:lstStyle/>
          <a:p>
            <a:r>
              <a:rPr kumimoji="1" lang="en-US" altLang="ja-JP" sz="1400" dirty="0" smtClean="0"/>
              <a:t>1. Receive Failure</a:t>
            </a:r>
            <a:endParaRPr kumimoji="1" lang="ja-JP" altLang="en-US" sz="1400" dirty="0"/>
          </a:p>
        </p:txBody>
      </p:sp>
      <p:sp>
        <p:nvSpPr>
          <p:cNvPr id="26" name="角丸四角形 25"/>
          <p:cNvSpPr/>
          <p:nvPr/>
        </p:nvSpPr>
        <p:spPr>
          <a:xfrm>
            <a:off x="7236296" y="511115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Inspector</a:t>
            </a:r>
            <a:endParaRPr kumimoji="1" lang="ja-JP" altLang="en-US" dirty="0"/>
          </a:p>
        </p:txBody>
      </p:sp>
      <p:sp>
        <p:nvSpPr>
          <p:cNvPr id="27" name="テキスト ボックス 26"/>
          <p:cNvSpPr txBox="1"/>
          <p:nvPr/>
        </p:nvSpPr>
        <p:spPr>
          <a:xfrm>
            <a:off x="5652120" y="3904548"/>
            <a:ext cx="1188132" cy="307777"/>
          </a:xfrm>
          <a:prstGeom prst="rect">
            <a:avLst/>
          </a:prstGeom>
          <a:noFill/>
          <a:ln>
            <a:noFill/>
          </a:ln>
        </p:spPr>
        <p:txBody>
          <a:bodyPr wrap="square" rtlCol="0">
            <a:spAutoFit/>
          </a:bodyPr>
          <a:lstStyle/>
          <a:p>
            <a:r>
              <a:rPr kumimoji="1" lang="en-US" altLang="ja-JP" sz="1400" dirty="0" smtClean="0"/>
              <a:t>4. Notify all</a:t>
            </a:r>
            <a:endParaRPr kumimoji="1" lang="ja-JP" altLang="en-US" sz="1400" dirty="0"/>
          </a:p>
        </p:txBody>
      </p:sp>
      <p:cxnSp>
        <p:nvCxnSpPr>
          <p:cNvPr id="28" name="曲線コネクタ 27"/>
          <p:cNvCxnSpPr/>
          <p:nvPr/>
        </p:nvCxnSpPr>
        <p:spPr>
          <a:xfrm>
            <a:off x="5604242" y="5724493"/>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曲線コネクタ 12"/>
          <p:cNvCxnSpPr>
            <a:stCxn id="26" idx="0"/>
            <a:endCxn id="4" idx="2"/>
          </p:cNvCxnSpPr>
          <p:nvPr/>
        </p:nvCxnSpPr>
        <p:spPr>
          <a:xfrm flipV="1">
            <a:off x="7956376" y="4860397"/>
            <a:ext cx="0" cy="250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56376" y="4860397"/>
            <a:ext cx="1188132" cy="307777"/>
          </a:xfrm>
          <a:prstGeom prst="rect">
            <a:avLst/>
          </a:prstGeom>
          <a:noFill/>
          <a:ln>
            <a:noFill/>
          </a:ln>
        </p:spPr>
        <p:txBody>
          <a:bodyPr wrap="square" rtlCol="0">
            <a:spAutoFit/>
          </a:bodyPr>
          <a:lstStyle/>
          <a:p>
            <a:r>
              <a:rPr kumimoji="1" lang="en-US" altLang="ja-JP" sz="1400" dirty="0" smtClean="0"/>
              <a:t>4. (alt) Notify</a:t>
            </a:r>
            <a:endParaRPr kumimoji="1" lang="ja-JP" altLang="en-US" sz="1400" dirty="0"/>
          </a:p>
        </p:txBody>
      </p:sp>
      <p:sp>
        <p:nvSpPr>
          <p:cNvPr id="35" name="角丸四角形 34"/>
          <p:cNvSpPr/>
          <p:nvPr/>
        </p:nvSpPr>
        <p:spPr>
          <a:xfrm>
            <a:off x="7236296" y="1692045"/>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Admin-side Manager</a:t>
            </a:r>
          </a:p>
        </p:txBody>
      </p:sp>
      <p:sp>
        <p:nvSpPr>
          <p:cNvPr id="39" name="テキスト ボックス 38"/>
          <p:cNvSpPr txBox="1"/>
          <p:nvPr/>
        </p:nvSpPr>
        <p:spPr>
          <a:xfrm>
            <a:off x="6948264" y="2897017"/>
            <a:ext cx="972108" cy="523220"/>
          </a:xfrm>
          <a:prstGeom prst="rect">
            <a:avLst/>
          </a:prstGeom>
          <a:noFill/>
          <a:ln>
            <a:noFill/>
          </a:ln>
        </p:spPr>
        <p:txBody>
          <a:bodyPr wrap="square" rtlCol="0">
            <a:spAutoFit/>
          </a:bodyPr>
          <a:lstStyle/>
          <a:p>
            <a:r>
              <a:rPr kumimoji="1" lang="en-US" altLang="ja-JP" sz="1400" dirty="0" smtClean="0"/>
              <a:t>5. Notify PM error</a:t>
            </a:r>
            <a:endParaRPr kumimoji="1" lang="ja-JP" altLang="en-US" sz="1400" dirty="0"/>
          </a:p>
        </p:txBody>
      </p:sp>
      <p:cxnSp>
        <p:nvCxnSpPr>
          <p:cNvPr id="41" name="曲線コネクタ 40"/>
          <p:cNvCxnSpPr/>
          <p:nvPr/>
        </p:nvCxnSpPr>
        <p:spPr>
          <a:xfrm flipH="1">
            <a:off x="5292080" y="2340117"/>
            <a:ext cx="1944216" cy="16200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4463988" y="3112460"/>
            <a:ext cx="1620180" cy="307777"/>
          </a:xfrm>
          <a:prstGeom prst="rect">
            <a:avLst/>
          </a:prstGeom>
          <a:noFill/>
          <a:ln>
            <a:noFill/>
          </a:ln>
        </p:spPr>
        <p:txBody>
          <a:bodyPr wrap="square" rtlCol="0">
            <a:spAutoFit/>
          </a:bodyPr>
          <a:lstStyle/>
          <a:p>
            <a:r>
              <a:rPr kumimoji="1" lang="en-US" altLang="ja-JP" sz="1400" dirty="0" smtClean="0"/>
              <a:t>6. Deactivate Host</a:t>
            </a:r>
            <a:endParaRPr kumimoji="1" lang="ja-JP" altLang="en-US" sz="1400" dirty="0"/>
          </a:p>
        </p:txBody>
      </p:sp>
      <p:sp>
        <p:nvSpPr>
          <p:cNvPr id="46" name="テキスト ボックス 45"/>
          <p:cNvSpPr txBox="1"/>
          <p:nvPr/>
        </p:nvSpPr>
        <p:spPr>
          <a:xfrm>
            <a:off x="2195736" y="3112460"/>
            <a:ext cx="1620180" cy="307777"/>
          </a:xfrm>
          <a:prstGeom prst="rect">
            <a:avLst/>
          </a:prstGeom>
          <a:noFill/>
          <a:ln>
            <a:noFill/>
          </a:ln>
        </p:spPr>
        <p:txBody>
          <a:bodyPr wrap="square" rtlCol="0">
            <a:spAutoFit/>
          </a:bodyPr>
          <a:lstStyle/>
          <a:p>
            <a:r>
              <a:rPr kumimoji="1" lang="en-US" altLang="ja-JP" sz="1400" dirty="0" smtClean="0"/>
              <a:t>6. Shutdown Host</a:t>
            </a:r>
            <a:endParaRPr kumimoji="1" lang="ja-JP" altLang="en-US" sz="1400" dirty="0"/>
          </a:p>
        </p:txBody>
      </p:sp>
      <p:cxnSp>
        <p:nvCxnSpPr>
          <p:cNvPr id="48" name="曲線コネクタ 15"/>
          <p:cNvCxnSpPr>
            <a:stCxn id="35" idx="2"/>
            <a:endCxn id="4" idx="0"/>
          </p:cNvCxnSpPr>
          <p:nvPr/>
        </p:nvCxnSpPr>
        <p:spPr>
          <a:xfrm>
            <a:off x="7956376" y="2412125"/>
            <a:ext cx="0" cy="17281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フローチャート: 処理 51"/>
          <p:cNvSpPr/>
          <p:nvPr/>
        </p:nvSpPr>
        <p:spPr>
          <a:xfrm>
            <a:off x="7452320" y="5652485"/>
            <a:ext cx="1547664" cy="36004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Failure Policy</a:t>
            </a:r>
            <a:endParaRPr kumimoji="1" lang="ja-JP" altLang="en-US" dirty="0"/>
          </a:p>
        </p:txBody>
      </p:sp>
    </p:spTree>
    <p:extLst>
      <p:ext uri="{BB962C8B-B14F-4D97-AF65-F5344CB8AC3E}">
        <p14:creationId xmlns:p14="http://schemas.microsoft.com/office/powerpoint/2010/main" val="1945340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Block: Type B (User)</a:t>
            </a:r>
            <a:endParaRPr kumimoji="1" lang="ja-JP" altLang="en-US" dirty="0"/>
          </a:p>
        </p:txBody>
      </p:sp>
      <p:sp>
        <p:nvSpPr>
          <p:cNvPr id="4" name="角丸四角形 3"/>
          <p:cNvSpPr/>
          <p:nvPr/>
        </p:nvSpPr>
        <p:spPr>
          <a:xfrm>
            <a:off x="7236296" y="414031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t>Notifier</a:t>
            </a:r>
            <a:endParaRPr kumimoji="1" lang="ja-JP" altLang="en-US" dirty="0"/>
          </a:p>
        </p:txBody>
      </p:sp>
      <p:sp>
        <p:nvSpPr>
          <p:cNvPr id="7" name="角丸四角形 6"/>
          <p:cNvSpPr/>
          <p:nvPr/>
        </p:nvSpPr>
        <p:spPr>
          <a:xfrm>
            <a:off x="4139952" y="1620037"/>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User-side</a:t>
            </a:r>
          </a:p>
          <a:p>
            <a:pPr algn="ctr"/>
            <a:r>
              <a:rPr kumimoji="1" lang="en-US" altLang="ja-JP" dirty="0" smtClean="0"/>
              <a:t>Manager</a:t>
            </a:r>
            <a:endParaRPr kumimoji="1" lang="ja-JP" altLang="en-US" dirty="0"/>
          </a:p>
        </p:txBody>
      </p:sp>
      <p:sp>
        <p:nvSpPr>
          <p:cNvPr id="9" name="正方形/長方形 8"/>
          <p:cNvSpPr/>
          <p:nvPr/>
        </p:nvSpPr>
        <p:spPr>
          <a:xfrm>
            <a:off x="467544" y="4140317"/>
            <a:ext cx="3043150" cy="1690920"/>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t>NFVI</a:t>
            </a:r>
            <a:endParaRPr kumimoji="1" lang="ja-JP" altLang="en-US" dirty="0"/>
          </a:p>
        </p:txBody>
      </p:sp>
      <p:cxnSp>
        <p:nvCxnSpPr>
          <p:cNvPr id="13" name="曲線コネクタ 12"/>
          <p:cNvCxnSpPr/>
          <p:nvPr/>
        </p:nvCxnSpPr>
        <p:spPr>
          <a:xfrm>
            <a:off x="5604242" y="4212325"/>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曲線コネクタ 15"/>
          <p:cNvCxnSpPr/>
          <p:nvPr/>
        </p:nvCxnSpPr>
        <p:spPr>
          <a:xfrm flipH="1" flipV="1">
            <a:off x="5508104" y="2340117"/>
            <a:ext cx="2088232" cy="17989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52653" y="5111157"/>
            <a:ext cx="1440160" cy="72008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Monitor</a:t>
            </a:r>
          </a:p>
        </p:txBody>
      </p:sp>
      <p:cxnSp>
        <p:nvCxnSpPr>
          <p:cNvPr id="32" name="曲線コネクタ 21"/>
          <p:cNvCxnSpPr>
            <a:endCxn id="30" idx="1"/>
          </p:cNvCxnSpPr>
          <p:nvPr/>
        </p:nvCxnSpPr>
        <p:spPr>
          <a:xfrm>
            <a:off x="3510694" y="5471197"/>
            <a:ext cx="64195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7" idx="1"/>
            <a:endCxn id="56" idx="3"/>
          </p:cNvCxnSpPr>
          <p:nvPr/>
        </p:nvCxnSpPr>
        <p:spPr>
          <a:xfrm flipH="1">
            <a:off x="3510694" y="1980077"/>
            <a:ext cx="629258" cy="438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p:nvPr/>
        </p:nvCxnSpPr>
        <p:spPr>
          <a:xfrm flipH="1" flipV="1">
            <a:off x="6660232" y="4985143"/>
            <a:ext cx="576064" cy="235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曲線コネクタ 53"/>
          <p:cNvCxnSpPr>
            <a:stCxn id="35" idx="1"/>
            <a:endCxn id="65" idx="0"/>
          </p:cNvCxnSpPr>
          <p:nvPr/>
        </p:nvCxnSpPr>
        <p:spPr>
          <a:xfrm rot="10800000" flipV="1">
            <a:off x="4716016" y="3672265"/>
            <a:ext cx="864096" cy="324036"/>
          </a:xfrm>
          <a:prstGeom prst="curvedConnector2">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21"/>
          <p:cNvCxnSpPr>
            <a:stCxn id="6" idx="1"/>
          </p:cNvCxnSpPr>
          <p:nvPr/>
        </p:nvCxnSpPr>
        <p:spPr>
          <a:xfrm flipH="1">
            <a:off x="3510694" y="4499089"/>
            <a:ext cx="629258" cy="126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stCxn id="7" idx="3"/>
            <a:endCxn id="4" idx="0"/>
          </p:cNvCxnSpPr>
          <p:nvPr/>
        </p:nvCxnSpPr>
        <p:spPr>
          <a:xfrm>
            <a:off x="5580112" y="1980077"/>
            <a:ext cx="2376264" cy="2160240"/>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円柱 76"/>
          <p:cNvSpPr/>
          <p:nvPr/>
        </p:nvSpPr>
        <p:spPr>
          <a:xfrm>
            <a:off x="8100392" y="3634993"/>
            <a:ext cx="936104"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Alarm</a:t>
            </a:r>
          </a:p>
          <a:p>
            <a:pPr algn="ctr"/>
            <a:r>
              <a:rPr lang="en-US" altLang="ja-JP" dirty="0" err="1" smtClean="0"/>
              <a:t>conf</a:t>
            </a:r>
            <a:endParaRPr kumimoji="1" lang="ja-JP" altLang="en-US" dirty="0"/>
          </a:p>
        </p:txBody>
      </p:sp>
      <p:sp>
        <p:nvSpPr>
          <p:cNvPr id="83" name="テキスト ボックス 82"/>
          <p:cNvSpPr txBox="1"/>
          <p:nvPr/>
        </p:nvSpPr>
        <p:spPr>
          <a:xfrm>
            <a:off x="5760132" y="1744308"/>
            <a:ext cx="3204356" cy="307777"/>
          </a:xfrm>
          <a:prstGeom prst="rect">
            <a:avLst/>
          </a:prstGeom>
          <a:noFill/>
          <a:ln>
            <a:noFill/>
          </a:ln>
        </p:spPr>
        <p:txBody>
          <a:bodyPr wrap="square" rtlCol="0">
            <a:spAutoFit/>
          </a:bodyPr>
          <a:lstStyle/>
          <a:p>
            <a:r>
              <a:rPr kumimoji="1" lang="en-US" altLang="ja-JP" sz="1400" dirty="0" smtClean="0"/>
              <a:t>0. Set Alarm on VM (+ recovery </a:t>
            </a:r>
            <a:r>
              <a:rPr lang="en-US" altLang="ja-JP" sz="1400" dirty="0" smtClean="0"/>
              <a:t>action</a:t>
            </a:r>
            <a:r>
              <a:rPr kumimoji="1" lang="en-US" altLang="ja-JP" sz="1400" dirty="0" smtClean="0"/>
              <a:t>)</a:t>
            </a:r>
            <a:endParaRPr kumimoji="1" lang="ja-JP" altLang="en-US" sz="1400" dirty="0"/>
          </a:p>
        </p:txBody>
      </p:sp>
      <p:sp>
        <p:nvSpPr>
          <p:cNvPr id="89" name="テキスト ボックス 88"/>
          <p:cNvSpPr txBox="1"/>
          <p:nvPr/>
        </p:nvSpPr>
        <p:spPr>
          <a:xfrm>
            <a:off x="5868144" y="5057257"/>
            <a:ext cx="1728192" cy="523220"/>
          </a:xfrm>
          <a:prstGeom prst="rect">
            <a:avLst/>
          </a:prstGeom>
          <a:noFill/>
          <a:ln>
            <a:noFill/>
          </a:ln>
        </p:spPr>
        <p:txBody>
          <a:bodyPr wrap="square" rtlCol="0">
            <a:spAutoFit/>
          </a:bodyPr>
          <a:lstStyle/>
          <a:p>
            <a:r>
              <a:rPr lang="en-US" altLang="ja-JP" sz="1400" dirty="0" smtClean="0"/>
              <a:t>3</a:t>
            </a:r>
            <a:r>
              <a:rPr kumimoji="1" lang="en-US" altLang="ja-JP" sz="1400" dirty="0" smtClean="0"/>
              <a:t>. Update State</a:t>
            </a:r>
          </a:p>
          <a:p>
            <a:r>
              <a:rPr lang="en-US" altLang="ja-JP" sz="1400" dirty="0"/>
              <a:t>2</a:t>
            </a:r>
            <a:r>
              <a:rPr lang="en-US" altLang="ja-JP" sz="1400" dirty="0" smtClean="0"/>
              <a:t>. </a:t>
            </a:r>
            <a:r>
              <a:rPr kumimoji="1" lang="en-US" altLang="ja-JP" sz="1400" dirty="0" smtClean="0"/>
              <a:t>Find Affected</a:t>
            </a:r>
          </a:p>
        </p:txBody>
      </p:sp>
      <p:sp>
        <p:nvSpPr>
          <p:cNvPr id="56" name="正方形/長方形 55"/>
          <p:cNvSpPr/>
          <p:nvPr/>
        </p:nvSpPr>
        <p:spPr>
          <a:xfrm>
            <a:off x="438984" y="1484784"/>
            <a:ext cx="3071710" cy="999349"/>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t>VNFs</a:t>
            </a:r>
            <a:endParaRPr kumimoji="1" lang="ja-JP" altLang="en-US" dirty="0"/>
          </a:p>
        </p:txBody>
      </p:sp>
      <p:sp>
        <p:nvSpPr>
          <p:cNvPr id="64" name="角丸四角形 63"/>
          <p:cNvSpPr/>
          <p:nvPr/>
        </p:nvSpPr>
        <p:spPr>
          <a:xfrm>
            <a:off x="4292352" y="42914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 name="角丸四角形 5"/>
          <p:cNvSpPr/>
          <p:nvPr/>
        </p:nvSpPr>
        <p:spPr>
          <a:xfrm>
            <a:off x="4139952" y="41390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5" name="角丸四角形 64"/>
          <p:cNvSpPr/>
          <p:nvPr/>
        </p:nvSpPr>
        <p:spPr>
          <a:xfrm>
            <a:off x="3995936" y="3996301"/>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31" name="円柱 30"/>
          <p:cNvSpPr/>
          <p:nvPr/>
        </p:nvSpPr>
        <p:spPr>
          <a:xfrm>
            <a:off x="5508104" y="4355073"/>
            <a:ext cx="1152128"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Resource Map</a:t>
            </a:r>
            <a:endParaRPr kumimoji="1" lang="ja-JP" altLang="en-US" dirty="0"/>
          </a:p>
        </p:txBody>
      </p:sp>
      <p:sp>
        <p:nvSpPr>
          <p:cNvPr id="69" name="テキスト ボックス 68"/>
          <p:cNvSpPr txBox="1"/>
          <p:nvPr/>
        </p:nvSpPr>
        <p:spPr>
          <a:xfrm>
            <a:off x="5508104" y="5776756"/>
            <a:ext cx="1728192" cy="307777"/>
          </a:xfrm>
          <a:prstGeom prst="rect">
            <a:avLst/>
          </a:prstGeom>
          <a:noFill/>
          <a:ln>
            <a:noFill/>
          </a:ln>
        </p:spPr>
        <p:txBody>
          <a:bodyPr wrap="square" rtlCol="0">
            <a:spAutoFit/>
          </a:bodyPr>
          <a:lstStyle/>
          <a:p>
            <a:r>
              <a:rPr kumimoji="1" lang="en-US" altLang="ja-JP" sz="1400" dirty="0" smtClean="0"/>
              <a:t>1. Receive Failure</a:t>
            </a:r>
            <a:endParaRPr kumimoji="1" lang="ja-JP" altLang="en-US" sz="1400" dirty="0"/>
          </a:p>
        </p:txBody>
      </p:sp>
      <p:sp>
        <p:nvSpPr>
          <p:cNvPr id="26" name="角丸四角形 25"/>
          <p:cNvSpPr/>
          <p:nvPr/>
        </p:nvSpPr>
        <p:spPr>
          <a:xfrm>
            <a:off x="7236296" y="511115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Inspector</a:t>
            </a:r>
            <a:endParaRPr kumimoji="1" lang="ja-JP" altLang="en-US" dirty="0"/>
          </a:p>
        </p:txBody>
      </p:sp>
      <p:sp>
        <p:nvSpPr>
          <p:cNvPr id="27" name="テキスト ボックス 26"/>
          <p:cNvSpPr txBox="1"/>
          <p:nvPr/>
        </p:nvSpPr>
        <p:spPr>
          <a:xfrm>
            <a:off x="5652120" y="3904548"/>
            <a:ext cx="1188132" cy="307777"/>
          </a:xfrm>
          <a:prstGeom prst="rect">
            <a:avLst/>
          </a:prstGeom>
          <a:noFill/>
          <a:ln>
            <a:noFill/>
          </a:ln>
        </p:spPr>
        <p:txBody>
          <a:bodyPr wrap="square" rtlCol="0">
            <a:spAutoFit/>
          </a:bodyPr>
          <a:lstStyle/>
          <a:p>
            <a:r>
              <a:rPr kumimoji="1" lang="en-US" altLang="ja-JP" sz="1400" dirty="0" smtClean="0"/>
              <a:t>4. Notify all</a:t>
            </a:r>
            <a:endParaRPr kumimoji="1" lang="ja-JP" altLang="en-US" sz="1400" dirty="0"/>
          </a:p>
        </p:txBody>
      </p:sp>
      <p:cxnSp>
        <p:nvCxnSpPr>
          <p:cNvPr id="28" name="曲線コネクタ 27"/>
          <p:cNvCxnSpPr/>
          <p:nvPr/>
        </p:nvCxnSpPr>
        <p:spPr>
          <a:xfrm>
            <a:off x="5604242" y="5724493"/>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4319972" y="3492245"/>
            <a:ext cx="1188132" cy="307777"/>
          </a:xfrm>
          <a:prstGeom prst="rect">
            <a:avLst/>
          </a:prstGeom>
          <a:noFill/>
          <a:ln>
            <a:noFill/>
          </a:ln>
        </p:spPr>
        <p:txBody>
          <a:bodyPr wrap="square" rtlCol="0">
            <a:spAutoFit/>
          </a:bodyPr>
          <a:lstStyle/>
          <a:p>
            <a:r>
              <a:rPr lang="en-US" altLang="ja-JP" sz="1400" dirty="0" smtClean="0"/>
              <a:t>6-2</a:t>
            </a:r>
            <a:r>
              <a:rPr kumimoji="1" lang="en-US" altLang="ja-JP" sz="1400" dirty="0" smtClean="0"/>
              <a:t>. Action</a:t>
            </a:r>
            <a:endParaRPr kumimoji="1" lang="ja-JP" altLang="en-US" sz="1400" dirty="0"/>
          </a:p>
        </p:txBody>
      </p:sp>
      <p:cxnSp>
        <p:nvCxnSpPr>
          <p:cNvPr id="29" name="曲線コネクタ 12"/>
          <p:cNvCxnSpPr>
            <a:stCxn id="26" idx="0"/>
            <a:endCxn id="4" idx="2"/>
          </p:cNvCxnSpPr>
          <p:nvPr/>
        </p:nvCxnSpPr>
        <p:spPr>
          <a:xfrm flipV="1">
            <a:off x="7956376" y="4860397"/>
            <a:ext cx="0" cy="250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56376" y="4860397"/>
            <a:ext cx="1188132" cy="307777"/>
          </a:xfrm>
          <a:prstGeom prst="rect">
            <a:avLst/>
          </a:prstGeom>
          <a:noFill/>
          <a:ln>
            <a:noFill/>
          </a:ln>
        </p:spPr>
        <p:txBody>
          <a:bodyPr wrap="square" rtlCol="0">
            <a:spAutoFit/>
          </a:bodyPr>
          <a:lstStyle/>
          <a:p>
            <a:r>
              <a:rPr kumimoji="1" lang="en-US" altLang="ja-JP" sz="1400" dirty="0" smtClean="0"/>
              <a:t>4. (alt) Notify</a:t>
            </a:r>
            <a:endParaRPr kumimoji="1" lang="ja-JP" altLang="en-US" sz="1400" dirty="0"/>
          </a:p>
        </p:txBody>
      </p:sp>
      <p:sp>
        <p:nvSpPr>
          <p:cNvPr id="34" name="テキスト ボックス 33"/>
          <p:cNvSpPr txBox="1"/>
          <p:nvPr/>
        </p:nvSpPr>
        <p:spPr>
          <a:xfrm>
            <a:off x="3419872" y="2248364"/>
            <a:ext cx="1188132" cy="307777"/>
          </a:xfrm>
          <a:prstGeom prst="rect">
            <a:avLst/>
          </a:prstGeom>
          <a:noFill/>
          <a:ln>
            <a:noFill/>
          </a:ln>
        </p:spPr>
        <p:txBody>
          <a:bodyPr wrap="square" rtlCol="0">
            <a:spAutoFit/>
          </a:bodyPr>
          <a:lstStyle/>
          <a:p>
            <a:r>
              <a:rPr lang="en-US" altLang="ja-JP" sz="1400" dirty="0" smtClean="0"/>
              <a:t>6-1</a:t>
            </a:r>
            <a:r>
              <a:rPr kumimoji="1" lang="en-US" altLang="ja-JP" sz="1400" dirty="0" smtClean="0"/>
              <a:t>. Action</a:t>
            </a:r>
            <a:endParaRPr kumimoji="1" lang="ja-JP" altLang="en-US" sz="1400" dirty="0"/>
          </a:p>
        </p:txBody>
      </p:sp>
      <p:sp>
        <p:nvSpPr>
          <p:cNvPr id="36" name="テキスト ボックス 35"/>
          <p:cNvSpPr txBox="1"/>
          <p:nvPr/>
        </p:nvSpPr>
        <p:spPr>
          <a:xfrm>
            <a:off x="6516216" y="2824428"/>
            <a:ext cx="972108" cy="523220"/>
          </a:xfrm>
          <a:prstGeom prst="rect">
            <a:avLst/>
          </a:prstGeom>
          <a:noFill/>
          <a:ln>
            <a:noFill/>
          </a:ln>
        </p:spPr>
        <p:txBody>
          <a:bodyPr wrap="square" rtlCol="0">
            <a:spAutoFit/>
          </a:bodyPr>
          <a:lstStyle/>
          <a:p>
            <a:r>
              <a:rPr kumimoji="1" lang="en-US" altLang="ja-JP" sz="1400" dirty="0" smtClean="0"/>
              <a:t>5. Notify VM error</a:t>
            </a:r>
            <a:endParaRPr kumimoji="1" lang="ja-JP" altLang="en-US" sz="1400" dirty="0"/>
          </a:p>
        </p:txBody>
      </p:sp>
      <p:cxnSp>
        <p:nvCxnSpPr>
          <p:cNvPr id="37" name="曲線コネクタ 15"/>
          <p:cNvCxnSpPr/>
          <p:nvPr/>
        </p:nvCxnSpPr>
        <p:spPr>
          <a:xfrm>
            <a:off x="5436096" y="2402252"/>
            <a:ext cx="2052228" cy="1738065"/>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5580112" y="3492245"/>
            <a:ext cx="1440160" cy="36004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Mender</a:t>
            </a:r>
            <a:endParaRPr kumimoji="1" lang="ja-JP" altLang="en-US" dirty="0"/>
          </a:p>
        </p:txBody>
      </p:sp>
      <p:sp>
        <p:nvSpPr>
          <p:cNvPr id="43" name="フローチャート: 処理 42"/>
          <p:cNvSpPr/>
          <p:nvPr/>
        </p:nvSpPr>
        <p:spPr>
          <a:xfrm>
            <a:off x="7452320" y="5652485"/>
            <a:ext cx="1547664" cy="36004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Failure Policy</a:t>
            </a:r>
            <a:endParaRPr kumimoji="1" lang="ja-JP" altLang="en-US" dirty="0"/>
          </a:p>
        </p:txBody>
      </p:sp>
    </p:spTree>
    <p:extLst>
      <p:ext uri="{BB962C8B-B14F-4D97-AF65-F5344CB8AC3E}">
        <p14:creationId xmlns:p14="http://schemas.microsoft.com/office/powerpoint/2010/main" val="397521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Block: Type B (Admin)</a:t>
            </a:r>
            <a:endParaRPr kumimoji="1" lang="ja-JP" altLang="en-US" dirty="0"/>
          </a:p>
        </p:txBody>
      </p:sp>
      <p:sp>
        <p:nvSpPr>
          <p:cNvPr id="4" name="角丸四角形 3"/>
          <p:cNvSpPr/>
          <p:nvPr/>
        </p:nvSpPr>
        <p:spPr>
          <a:xfrm>
            <a:off x="7236296" y="414031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t>Notifier</a:t>
            </a:r>
            <a:endParaRPr kumimoji="1" lang="ja-JP" altLang="en-US" dirty="0"/>
          </a:p>
        </p:txBody>
      </p:sp>
      <p:sp>
        <p:nvSpPr>
          <p:cNvPr id="7" name="角丸四角形 6"/>
          <p:cNvSpPr/>
          <p:nvPr/>
        </p:nvSpPr>
        <p:spPr>
          <a:xfrm>
            <a:off x="4139952" y="1620037"/>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User-side</a:t>
            </a:r>
          </a:p>
          <a:p>
            <a:pPr algn="ctr"/>
            <a:r>
              <a:rPr kumimoji="1" lang="en-US" altLang="ja-JP" dirty="0" smtClean="0"/>
              <a:t>Manager</a:t>
            </a:r>
            <a:endParaRPr kumimoji="1" lang="ja-JP" altLang="en-US" dirty="0"/>
          </a:p>
        </p:txBody>
      </p:sp>
      <p:sp>
        <p:nvSpPr>
          <p:cNvPr id="9" name="正方形/長方形 8"/>
          <p:cNvSpPr/>
          <p:nvPr/>
        </p:nvSpPr>
        <p:spPr>
          <a:xfrm>
            <a:off x="467544" y="4140317"/>
            <a:ext cx="3043150" cy="1690920"/>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t>NFVI</a:t>
            </a:r>
            <a:endParaRPr kumimoji="1" lang="ja-JP" altLang="en-US" dirty="0"/>
          </a:p>
        </p:txBody>
      </p:sp>
      <p:cxnSp>
        <p:nvCxnSpPr>
          <p:cNvPr id="13" name="曲線コネクタ 12"/>
          <p:cNvCxnSpPr/>
          <p:nvPr/>
        </p:nvCxnSpPr>
        <p:spPr>
          <a:xfrm>
            <a:off x="5604242" y="4212325"/>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曲線コネクタ 15"/>
          <p:cNvCxnSpPr/>
          <p:nvPr/>
        </p:nvCxnSpPr>
        <p:spPr>
          <a:xfrm flipV="1">
            <a:off x="7740352" y="2412125"/>
            <a:ext cx="0" cy="17281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52653" y="5111157"/>
            <a:ext cx="1440160" cy="72008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Monitor</a:t>
            </a:r>
          </a:p>
        </p:txBody>
      </p:sp>
      <p:cxnSp>
        <p:nvCxnSpPr>
          <p:cNvPr id="32" name="曲線コネクタ 21"/>
          <p:cNvCxnSpPr>
            <a:endCxn id="30" idx="1"/>
          </p:cNvCxnSpPr>
          <p:nvPr/>
        </p:nvCxnSpPr>
        <p:spPr>
          <a:xfrm>
            <a:off x="3510694" y="5471197"/>
            <a:ext cx="64195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p:nvPr/>
        </p:nvCxnSpPr>
        <p:spPr>
          <a:xfrm flipH="1" flipV="1">
            <a:off x="6660232" y="4985143"/>
            <a:ext cx="576064" cy="235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21"/>
          <p:cNvCxnSpPr>
            <a:stCxn id="6" idx="1"/>
          </p:cNvCxnSpPr>
          <p:nvPr/>
        </p:nvCxnSpPr>
        <p:spPr>
          <a:xfrm flipH="1">
            <a:off x="3510694" y="4499089"/>
            <a:ext cx="629258" cy="126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stCxn id="34" idx="1"/>
            <a:endCxn id="9" idx="0"/>
          </p:cNvCxnSpPr>
          <p:nvPr/>
        </p:nvCxnSpPr>
        <p:spPr>
          <a:xfrm rot="10800000" flipV="1">
            <a:off x="1989120" y="3672265"/>
            <a:ext cx="4383081" cy="468052"/>
          </a:xfrm>
          <a:prstGeom prst="curvedConnector2">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7" name="円柱 76"/>
          <p:cNvSpPr/>
          <p:nvPr/>
        </p:nvSpPr>
        <p:spPr>
          <a:xfrm>
            <a:off x="8100392" y="3634993"/>
            <a:ext cx="936104"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Alarm</a:t>
            </a:r>
          </a:p>
          <a:p>
            <a:pPr algn="ctr"/>
            <a:r>
              <a:rPr lang="en-US" altLang="ja-JP" dirty="0" err="1" smtClean="0"/>
              <a:t>conf</a:t>
            </a:r>
            <a:endParaRPr kumimoji="1" lang="ja-JP" altLang="en-US" dirty="0"/>
          </a:p>
        </p:txBody>
      </p:sp>
      <p:sp>
        <p:nvSpPr>
          <p:cNvPr id="83" name="テキスト ボックス 82"/>
          <p:cNvSpPr txBox="1"/>
          <p:nvPr/>
        </p:nvSpPr>
        <p:spPr>
          <a:xfrm>
            <a:off x="7956376" y="2564941"/>
            <a:ext cx="1188132" cy="954107"/>
          </a:xfrm>
          <a:prstGeom prst="rect">
            <a:avLst/>
          </a:prstGeom>
          <a:noFill/>
          <a:ln>
            <a:noFill/>
          </a:ln>
        </p:spPr>
        <p:txBody>
          <a:bodyPr wrap="square" rtlCol="0">
            <a:spAutoFit/>
          </a:bodyPr>
          <a:lstStyle/>
          <a:p>
            <a:r>
              <a:rPr kumimoji="1" lang="en-US" altLang="ja-JP" sz="1400" dirty="0" smtClean="0"/>
              <a:t>0. Set Alarm </a:t>
            </a:r>
            <a:br>
              <a:rPr kumimoji="1" lang="en-US" altLang="ja-JP" sz="1400" dirty="0" smtClean="0"/>
            </a:br>
            <a:r>
              <a:rPr kumimoji="1" lang="en-US" altLang="ja-JP" sz="1400" dirty="0" smtClean="0"/>
              <a:t>on Host </a:t>
            </a:r>
            <a:r>
              <a:rPr lang="en-US" altLang="ja-JP" sz="1400" dirty="0" smtClean="0"/>
              <a:t>(+ </a:t>
            </a:r>
            <a:r>
              <a:rPr lang="en-US" altLang="ja-JP" sz="1400" dirty="0"/>
              <a:t>recovery action</a:t>
            </a:r>
            <a:r>
              <a:rPr lang="en-US" altLang="ja-JP" sz="1400" dirty="0" smtClean="0"/>
              <a:t>)</a:t>
            </a:r>
            <a:endParaRPr lang="ja-JP" altLang="en-US" sz="1400" dirty="0"/>
          </a:p>
        </p:txBody>
      </p:sp>
      <p:sp>
        <p:nvSpPr>
          <p:cNvPr id="89" name="テキスト ボックス 88"/>
          <p:cNvSpPr txBox="1"/>
          <p:nvPr/>
        </p:nvSpPr>
        <p:spPr>
          <a:xfrm>
            <a:off x="5868144" y="5057257"/>
            <a:ext cx="1728192" cy="523220"/>
          </a:xfrm>
          <a:prstGeom prst="rect">
            <a:avLst/>
          </a:prstGeom>
          <a:noFill/>
          <a:ln>
            <a:noFill/>
          </a:ln>
        </p:spPr>
        <p:txBody>
          <a:bodyPr wrap="square" rtlCol="0">
            <a:spAutoFit/>
          </a:bodyPr>
          <a:lstStyle/>
          <a:p>
            <a:r>
              <a:rPr lang="en-US" altLang="ja-JP" sz="1400" dirty="0" smtClean="0"/>
              <a:t>3</a:t>
            </a:r>
            <a:r>
              <a:rPr kumimoji="1" lang="en-US" altLang="ja-JP" sz="1400" dirty="0" smtClean="0"/>
              <a:t>. Update State</a:t>
            </a:r>
          </a:p>
          <a:p>
            <a:r>
              <a:rPr lang="en-US" altLang="ja-JP" sz="1400" dirty="0"/>
              <a:t>2</a:t>
            </a:r>
            <a:r>
              <a:rPr lang="en-US" altLang="ja-JP" sz="1400" dirty="0" smtClean="0"/>
              <a:t>. </a:t>
            </a:r>
            <a:r>
              <a:rPr kumimoji="1" lang="en-US" altLang="ja-JP" sz="1400" dirty="0" smtClean="0"/>
              <a:t>Find Affected</a:t>
            </a:r>
          </a:p>
        </p:txBody>
      </p:sp>
      <p:sp>
        <p:nvSpPr>
          <p:cNvPr id="56" name="正方形/長方形 55"/>
          <p:cNvSpPr/>
          <p:nvPr/>
        </p:nvSpPr>
        <p:spPr>
          <a:xfrm>
            <a:off x="438984" y="1484784"/>
            <a:ext cx="3071710" cy="999349"/>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t>VNFs</a:t>
            </a:r>
            <a:endParaRPr kumimoji="1" lang="ja-JP" altLang="en-US" dirty="0"/>
          </a:p>
        </p:txBody>
      </p:sp>
      <p:sp>
        <p:nvSpPr>
          <p:cNvPr id="64" name="角丸四角形 63"/>
          <p:cNvSpPr/>
          <p:nvPr/>
        </p:nvSpPr>
        <p:spPr>
          <a:xfrm>
            <a:off x="4292352" y="42914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 name="角丸四角形 5"/>
          <p:cNvSpPr/>
          <p:nvPr/>
        </p:nvSpPr>
        <p:spPr>
          <a:xfrm>
            <a:off x="4139952" y="41390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65" name="角丸四角形 64"/>
          <p:cNvSpPr/>
          <p:nvPr/>
        </p:nvSpPr>
        <p:spPr>
          <a:xfrm>
            <a:off x="3995936" y="3996301"/>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Controller</a:t>
            </a:r>
            <a:endParaRPr kumimoji="1" lang="ja-JP" altLang="en-US" dirty="0"/>
          </a:p>
        </p:txBody>
      </p:sp>
      <p:sp>
        <p:nvSpPr>
          <p:cNvPr id="31" name="円柱 30"/>
          <p:cNvSpPr/>
          <p:nvPr/>
        </p:nvSpPr>
        <p:spPr>
          <a:xfrm>
            <a:off x="5508104" y="4355073"/>
            <a:ext cx="1152128"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Resource Map</a:t>
            </a:r>
            <a:endParaRPr kumimoji="1" lang="ja-JP" altLang="en-US" dirty="0"/>
          </a:p>
        </p:txBody>
      </p:sp>
      <p:sp>
        <p:nvSpPr>
          <p:cNvPr id="69" name="テキスト ボックス 68"/>
          <p:cNvSpPr txBox="1"/>
          <p:nvPr/>
        </p:nvSpPr>
        <p:spPr>
          <a:xfrm>
            <a:off x="5508104" y="5776756"/>
            <a:ext cx="1728192" cy="307777"/>
          </a:xfrm>
          <a:prstGeom prst="rect">
            <a:avLst/>
          </a:prstGeom>
          <a:noFill/>
          <a:ln>
            <a:noFill/>
          </a:ln>
        </p:spPr>
        <p:txBody>
          <a:bodyPr wrap="square" rtlCol="0">
            <a:spAutoFit/>
          </a:bodyPr>
          <a:lstStyle/>
          <a:p>
            <a:r>
              <a:rPr kumimoji="1" lang="en-US" altLang="ja-JP" sz="1400" dirty="0" smtClean="0"/>
              <a:t>1. Receive Failure</a:t>
            </a:r>
            <a:endParaRPr kumimoji="1" lang="ja-JP" altLang="en-US" sz="1400" dirty="0"/>
          </a:p>
        </p:txBody>
      </p:sp>
      <p:sp>
        <p:nvSpPr>
          <p:cNvPr id="26" name="角丸四角形 25"/>
          <p:cNvSpPr/>
          <p:nvPr/>
        </p:nvSpPr>
        <p:spPr>
          <a:xfrm>
            <a:off x="7236296" y="511115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Inspector</a:t>
            </a:r>
            <a:endParaRPr kumimoji="1" lang="ja-JP" altLang="en-US" dirty="0"/>
          </a:p>
        </p:txBody>
      </p:sp>
      <p:sp>
        <p:nvSpPr>
          <p:cNvPr id="27" name="テキスト ボックス 26"/>
          <p:cNvSpPr txBox="1"/>
          <p:nvPr/>
        </p:nvSpPr>
        <p:spPr>
          <a:xfrm>
            <a:off x="5652120" y="3904548"/>
            <a:ext cx="1188132" cy="307777"/>
          </a:xfrm>
          <a:prstGeom prst="rect">
            <a:avLst/>
          </a:prstGeom>
          <a:noFill/>
          <a:ln>
            <a:noFill/>
          </a:ln>
        </p:spPr>
        <p:txBody>
          <a:bodyPr wrap="square" rtlCol="0">
            <a:spAutoFit/>
          </a:bodyPr>
          <a:lstStyle/>
          <a:p>
            <a:r>
              <a:rPr kumimoji="1" lang="en-US" altLang="ja-JP" sz="1400" dirty="0" smtClean="0"/>
              <a:t>4. Notify all</a:t>
            </a:r>
            <a:endParaRPr kumimoji="1" lang="ja-JP" altLang="en-US" sz="1400" dirty="0"/>
          </a:p>
        </p:txBody>
      </p:sp>
      <p:cxnSp>
        <p:nvCxnSpPr>
          <p:cNvPr id="28" name="曲線コネクタ 27"/>
          <p:cNvCxnSpPr/>
          <p:nvPr/>
        </p:nvCxnSpPr>
        <p:spPr>
          <a:xfrm>
            <a:off x="5604242" y="5724493"/>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曲線コネクタ 12"/>
          <p:cNvCxnSpPr>
            <a:stCxn id="26" idx="0"/>
            <a:endCxn id="4" idx="2"/>
          </p:cNvCxnSpPr>
          <p:nvPr/>
        </p:nvCxnSpPr>
        <p:spPr>
          <a:xfrm flipV="1">
            <a:off x="7956376" y="4860397"/>
            <a:ext cx="0" cy="250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56376" y="4860397"/>
            <a:ext cx="1188132" cy="307777"/>
          </a:xfrm>
          <a:prstGeom prst="rect">
            <a:avLst/>
          </a:prstGeom>
          <a:noFill/>
          <a:ln>
            <a:noFill/>
          </a:ln>
        </p:spPr>
        <p:txBody>
          <a:bodyPr wrap="square" rtlCol="0">
            <a:spAutoFit/>
          </a:bodyPr>
          <a:lstStyle/>
          <a:p>
            <a:r>
              <a:rPr kumimoji="1" lang="en-US" altLang="ja-JP" sz="1400" dirty="0" smtClean="0"/>
              <a:t>4. (alt) Notify</a:t>
            </a:r>
            <a:endParaRPr kumimoji="1" lang="ja-JP" altLang="en-US" sz="1400" dirty="0"/>
          </a:p>
        </p:txBody>
      </p:sp>
      <p:sp>
        <p:nvSpPr>
          <p:cNvPr id="35" name="角丸四角形 34"/>
          <p:cNvSpPr/>
          <p:nvPr/>
        </p:nvSpPr>
        <p:spPr>
          <a:xfrm>
            <a:off x="7236296" y="1692045"/>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Admin-side Manager</a:t>
            </a:r>
          </a:p>
        </p:txBody>
      </p:sp>
      <p:sp>
        <p:nvSpPr>
          <p:cNvPr id="39" name="テキスト ボックス 38"/>
          <p:cNvSpPr txBox="1"/>
          <p:nvPr/>
        </p:nvSpPr>
        <p:spPr>
          <a:xfrm>
            <a:off x="6804248" y="2897017"/>
            <a:ext cx="972108" cy="523220"/>
          </a:xfrm>
          <a:prstGeom prst="rect">
            <a:avLst/>
          </a:prstGeom>
          <a:noFill/>
          <a:ln>
            <a:noFill/>
          </a:ln>
        </p:spPr>
        <p:txBody>
          <a:bodyPr wrap="square" rtlCol="0">
            <a:spAutoFit/>
          </a:bodyPr>
          <a:lstStyle/>
          <a:p>
            <a:r>
              <a:rPr kumimoji="1" lang="en-US" altLang="ja-JP" sz="1400" dirty="0" smtClean="0"/>
              <a:t>5. Notify PM error</a:t>
            </a:r>
            <a:endParaRPr kumimoji="1" lang="ja-JP" altLang="en-US" sz="1400" dirty="0"/>
          </a:p>
        </p:txBody>
      </p:sp>
      <p:cxnSp>
        <p:nvCxnSpPr>
          <p:cNvPr id="41" name="曲線コネクタ 40"/>
          <p:cNvCxnSpPr>
            <a:stCxn id="34" idx="1"/>
          </p:cNvCxnSpPr>
          <p:nvPr/>
        </p:nvCxnSpPr>
        <p:spPr>
          <a:xfrm flipH="1">
            <a:off x="5436096" y="3672265"/>
            <a:ext cx="936104" cy="324036"/>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4103948" y="3708269"/>
            <a:ext cx="1620180" cy="307777"/>
          </a:xfrm>
          <a:prstGeom prst="rect">
            <a:avLst/>
          </a:prstGeom>
          <a:noFill/>
          <a:ln>
            <a:noFill/>
          </a:ln>
        </p:spPr>
        <p:txBody>
          <a:bodyPr wrap="square" rtlCol="0">
            <a:spAutoFit/>
          </a:bodyPr>
          <a:lstStyle/>
          <a:p>
            <a:r>
              <a:rPr kumimoji="1" lang="en-US" altLang="ja-JP" sz="1400" dirty="0" smtClean="0"/>
              <a:t>6. Deactivate Host</a:t>
            </a:r>
            <a:endParaRPr kumimoji="1" lang="ja-JP" altLang="en-US" sz="1400" dirty="0"/>
          </a:p>
        </p:txBody>
      </p:sp>
      <p:sp>
        <p:nvSpPr>
          <p:cNvPr id="46" name="テキスト ボックス 45"/>
          <p:cNvSpPr txBox="1"/>
          <p:nvPr/>
        </p:nvSpPr>
        <p:spPr>
          <a:xfrm>
            <a:off x="1655676" y="3564253"/>
            <a:ext cx="1620180" cy="307777"/>
          </a:xfrm>
          <a:prstGeom prst="rect">
            <a:avLst/>
          </a:prstGeom>
          <a:noFill/>
          <a:ln>
            <a:noFill/>
          </a:ln>
        </p:spPr>
        <p:txBody>
          <a:bodyPr wrap="square" rtlCol="0">
            <a:spAutoFit/>
          </a:bodyPr>
          <a:lstStyle/>
          <a:p>
            <a:r>
              <a:rPr kumimoji="1" lang="en-US" altLang="ja-JP" sz="1400" dirty="0" smtClean="0"/>
              <a:t>6. Shutdown Host</a:t>
            </a:r>
            <a:endParaRPr kumimoji="1" lang="ja-JP" altLang="en-US" sz="1400" dirty="0"/>
          </a:p>
        </p:txBody>
      </p:sp>
      <p:cxnSp>
        <p:nvCxnSpPr>
          <p:cNvPr id="48" name="曲線コネクタ 15"/>
          <p:cNvCxnSpPr>
            <a:stCxn id="35" idx="2"/>
            <a:endCxn id="4" idx="0"/>
          </p:cNvCxnSpPr>
          <p:nvPr/>
        </p:nvCxnSpPr>
        <p:spPr>
          <a:xfrm>
            <a:off x="7956376" y="2412125"/>
            <a:ext cx="0" cy="17281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曲線コネクタ 15"/>
          <p:cNvCxnSpPr/>
          <p:nvPr/>
        </p:nvCxnSpPr>
        <p:spPr>
          <a:xfrm>
            <a:off x="7668344" y="2412125"/>
            <a:ext cx="0" cy="172819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6372200" y="3492245"/>
            <a:ext cx="1440160" cy="36004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Mender</a:t>
            </a:r>
            <a:endParaRPr kumimoji="1" lang="ja-JP" altLang="en-US" dirty="0"/>
          </a:p>
        </p:txBody>
      </p:sp>
      <p:sp>
        <p:nvSpPr>
          <p:cNvPr id="43" name="フローチャート: 処理 42"/>
          <p:cNvSpPr/>
          <p:nvPr/>
        </p:nvSpPr>
        <p:spPr>
          <a:xfrm>
            <a:off x="7452320" y="5652485"/>
            <a:ext cx="1547664" cy="36004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Failure Policy</a:t>
            </a:r>
            <a:endParaRPr kumimoji="1" lang="ja-JP" altLang="en-US" dirty="0"/>
          </a:p>
        </p:txBody>
      </p:sp>
    </p:spTree>
    <p:extLst>
      <p:ext uri="{BB962C8B-B14F-4D97-AF65-F5344CB8AC3E}">
        <p14:creationId xmlns:p14="http://schemas.microsoft.com/office/powerpoint/2010/main" val="391091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Implementation Plan</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Discussion </a:t>
            </a:r>
            <a:r>
              <a:rPr lang="en-US" altLang="ja-JP" dirty="0" smtClean="0"/>
              <a:t>Points</a:t>
            </a:r>
          </a:p>
          <a:p>
            <a:pPr lvl="1"/>
            <a:r>
              <a:rPr lang="en-US" altLang="ja-JP" dirty="0" smtClean="0"/>
              <a:t>How we kept </a:t>
            </a:r>
            <a:r>
              <a:rPr lang="en-US" altLang="ja-JP" dirty="0"/>
              <a:t>configuration </a:t>
            </a:r>
            <a:r>
              <a:rPr lang="en-US" altLang="ja-JP" dirty="0" smtClean="0"/>
              <a:t>of alarm and reaction passed by user/admin?</a:t>
            </a:r>
          </a:p>
          <a:p>
            <a:pPr lvl="2"/>
            <a:r>
              <a:rPr lang="en-US" altLang="ja-JP" dirty="0" smtClean="0"/>
              <a:t>Not all virtual resource controller (such as Nova, Neutron) have metadata on each resource.</a:t>
            </a:r>
          </a:p>
          <a:p>
            <a:pPr lvl="2">
              <a:buFont typeface="Wingdings"/>
              <a:buChar char="è"/>
            </a:pPr>
            <a:r>
              <a:rPr kumimoji="1" lang="en-US" altLang="ja-JP" dirty="0" smtClean="0">
                <a:sym typeface="Wingdings" panose="05000000000000000000" pitchFamily="2" charset="2"/>
              </a:rPr>
              <a:t>Having </a:t>
            </a:r>
            <a:r>
              <a:rPr kumimoji="1" lang="en-US" altLang="ja-JP" dirty="0" smtClean="0">
                <a:sym typeface="Wingdings" panose="05000000000000000000" pitchFamily="2" charset="2"/>
              </a:rPr>
              <a:t>own DB</a:t>
            </a:r>
            <a:r>
              <a:rPr kumimoji="1" lang="en-US" altLang="ja-JP" dirty="0" smtClean="0">
                <a:sym typeface="Wingdings" panose="05000000000000000000" pitchFamily="2" charset="2"/>
              </a:rPr>
              <a:t>.</a:t>
            </a:r>
            <a:endParaRPr kumimoji="1" lang="en-US" altLang="ja-JP" dirty="0" smtClean="0"/>
          </a:p>
          <a:p>
            <a:pPr lvl="1"/>
            <a:r>
              <a:rPr kumimoji="1" lang="en-US" altLang="ja-JP" dirty="0" smtClean="0"/>
              <a:t>Which part of functional block can be covered by </a:t>
            </a:r>
            <a:r>
              <a:rPr kumimoji="1" lang="en-US" altLang="ja-JP" dirty="0" err="1" smtClean="0"/>
              <a:t>Zabbix</a:t>
            </a:r>
            <a:r>
              <a:rPr kumimoji="1" lang="en-US" altLang="ja-JP" dirty="0" smtClean="0"/>
              <a:t> and its plugin script?</a:t>
            </a:r>
          </a:p>
          <a:p>
            <a:pPr lvl="2"/>
            <a:r>
              <a:rPr lang="en-US" altLang="ja-JP" dirty="0" smtClean="0"/>
              <a:t>Anyhow, we should use python, so that we can migrate scripts to some other OpenStack component easier.</a:t>
            </a:r>
          </a:p>
          <a:p>
            <a:pPr lvl="2">
              <a:buFont typeface="Wingdings"/>
              <a:buChar char="è"/>
            </a:pPr>
            <a:r>
              <a:rPr lang="en-US" altLang="ja-JP" dirty="0" smtClean="0">
                <a:sym typeface="Wingdings" panose="05000000000000000000" pitchFamily="2" charset="2"/>
              </a:rPr>
              <a:t>Plan A1</a:t>
            </a:r>
          </a:p>
          <a:p>
            <a:pPr lvl="2">
              <a:buFont typeface="Wingdings"/>
              <a:buChar char="è"/>
            </a:pPr>
            <a:r>
              <a:rPr lang="en-US" altLang="ja-JP" dirty="0" smtClean="0">
                <a:sym typeface="Wingdings" panose="05000000000000000000" pitchFamily="2" charset="2"/>
              </a:rPr>
              <a:t>Python</a:t>
            </a:r>
            <a:r>
              <a:rPr lang="en-US" altLang="ja-JP" dirty="0" smtClean="0">
                <a:sym typeface="Wingdings" panose="05000000000000000000" pitchFamily="2" charset="2"/>
              </a:rPr>
              <a:t>!</a:t>
            </a:r>
            <a:endParaRPr lang="en-US" altLang="ja-JP" dirty="0" smtClean="0"/>
          </a:p>
        </p:txBody>
      </p:sp>
    </p:spTree>
    <p:extLst>
      <p:ext uri="{BB962C8B-B14F-4D97-AF65-F5344CB8AC3E}">
        <p14:creationId xmlns:p14="http://schemas.microsoft.com/office/powerpoint/2010/main" val="363476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Implementation Plan A1</a:t>
            </a:r>
            <a:endParaRPr kumimoji="1" lang="ja-JP" altLang="en-US" dirty="0"/>
          </a:p>
        </p:txBody>
      </p:sp>
      <p:sp>
        <p:nvSpPr>
          <p:cNvPr id="4" name="角丸四角形 3"/>
          <p:cNvSpPr/>
          <p:nvPr/>
        </p:nvSpPr>
        <p:spPr>
          <a:xfrm>
            <a:off x="7236296" y="4140317"/>
            <a:ext cx="1440160" cy="72008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t>Notifier</a:t>
            </a:r>
            <a:endParaRPr kumimoji="1" lang="ja-JP" altLang="en-US" dirty="0"/>
          </a:p>
        </p:txBody>
      </p:sp>
      <p:sp>
        <p:nvSpPr>
          <p:cNvPr id="7" name="角丸四角形 6"/>
          <p:cNvSpPr/>
          <p:nvPr/>
        </p:nvSpPr>
        <p:spPr>
          <a:xfrm>
            <a:off x="4139952" y="1620037"/>
            <a:ext cx="1440160" cy="720080"/>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User-side</a:t>
            </a:r>
          </a:p>
          <a:p>
            <a:pPr algn="ctr"/>
            <a:r>
              <a:rPr kumimoji="1" lang="en-US" altLang="ja-JP" dirty="0" smtClean="0"/>
              <a:t>Manager</a:t>
            </a:r>
            <a:endParaRPr kumimoji="1" lang="ja-JP" altLang="en-US" dirty="0"/>
          </a:p>
        </p:txBody>
      </p:sp>
      <p:sp>
        <p:nvSpPr>
          <p:cNvPr id="9" name="正方形/長方形 8"/>
          <p:cNvSpPr/>
          <p:nvPr/>
        </p:nvSpPr>
        <p:spPr>
          <a:xfrm>
            <a:off x="467544" y="4140317"/>
            <a:ext cx="3043150" cy="1690920"/>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t>NFVI</a:t>
            </a:r>
            <a:endParaRPr kumimoji="1" lang="ja-JP" altLang="en-US" dirty="0"/>
          </a:p>
        </p:txBody>
      </p:sp>
      <p:cxnSp>
        <p:nvCxnSpPr>
          <p:cNvPr id="16" name="曲線コネクタ 15"/>
          <p:cNvCxnSpPr/>
          <p:nvPr/>
        </p:nvCxnSpPr>
        <p:spPr>
          <a:xfrm flipH="1" flipV="1">
            <a:off x="5508104" y="2340117"/>
            <a:ext cx="2088232" cy="17989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52653" y="5111157"/>
            <a:ext cx="1440160" cy="72008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Monitor</a:t>
            </a:r>
          </a:p>
        </p:txBody>
      </p:sp>
      <p:cxnSp>
        <p:nvCxnSpPr>
          <p:cNvPr id="32" name="曲線コネクタ 21"/>
          <p:cNvCxnSpPr>
            <a:endCxn id="30" idx="1"/>
          </p:cNvCxnSpPr>
          <p:nvPr/>
        </p:nvCxnSpPr>
        <p:spPr>
          <a:xfrm>
            <a:off x="3510694" y="5471197"/>
            <a:ext cx="64195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7" idx="1"/>
            <a:endCxn id="56" idx="3"/>
          </p:cNvCxnSpPr>
          <p:nvPr/>
        </p:nvCxnSpPr>
        <p:spPr>
          <a:xfrm flipH="1">
            <a:off x="3510694" y="1980077"/>
            <a:ext cx="629258" cy="438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p:nvPr/>
        </p:nvCxnSpPr>
        <p:spPr>
          <a:xfrm flipH="1" flipV="1">
            <a:off x="6660232" y="4985143"/>
            <a:ext cx="576064" cy="235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曲線コネクタ 53"/>
          <p:cNvCxnSpPr>
            <a:stCxn id="7" idx="2"/>
            <a:endCxn id="6" idx="0"/>
          </p:cNvCxnSpPr>
          <p:nvPr/>
        </p:nvCxnSpPr>
        <p:spPr>
          <a:xfrm>
            <a:off x="4860032" y="2340117"/>
            <a:ext cx="0" cy="179893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21"/>
          <p:cNvCxnSpPr>
            <a:stCxn id="6" idx="1"/>
          </p:cNvCxnSpPr>
          <p:nvPr/>
        </p:nvCxnSpPr>
        <p:spPr>
          <a:xfrm flipH="1">
            <a:off x="3510694" y="4499089"/>
            <a:ext cx="629258" cy="126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stCxn id="7" idx="3"/>
            <a:endCxn id="4" idx="0"/>
          </p:cNvCxnSpPr>
          <p:nvPr/>
        </p:nvCxnSpPr>
        <p:spPr>
          <a:xfrm>
            <a:off x="5580112" y="1980077"/>
            <a:ext cx="2376264" cy="2160240"/>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円柱 76"/>
          <p:cNvSpPr/>
          <p:nvPr/>
        </p:nvSpPr>
        <p:spPr>
          <a:xfrm>
            <a:off x="8100392" y="3634993"/>
            <a:ext cx="936104" cy="721348"/>
          </a:xfrm>
          <a:prstGeom prst="can">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Alarm</a:t>
            </a:r>
          </a:p>
          <a:p>
            <a:pPr algn="ctr"/>
            <a:r>
              <a:rPr lang="en-US" altLang="ja-JP" dirty="0" err="1" smtClean="0"/>
              <a:t>conf</a:t>
            </a:r>
            <a:endParaRPr kumimoji="1" lang="ja-JP" altLang="en-US" dirty="0"/>
          </a:p>
        </p:txBody>
      </p:sp>
      <p:sp>
        <p:nvSpPr>
          <p:cNvPr id="83" name="テキスト ボックス 82"/>
          <p:cNvSpPr txBox="1"/>
          <p:nvPr/>
        </p:nvSpPr>
        <p:spPr>
          <a:xfrm>
            <a:off x="5760132" y="1744308"/>
            <a:ext cx="2484276" cy="307777"/>
          </a:xfrm>
          <a:prstGeom prst="rect">
            <a:avLst/>
          </a:prstGeom>
          <a:noFill/>
          <a:ln>
            <a:noFill/>
          </a:ln>
        </p:spPr>
        <p:txBody>
          <a:bodyPr wrap="square" rtlCol="0">
            <a:spAutoFit/>
          </a:bodyPr>
          <a:lstStyle/>
          <a:p>
            <a:r>
              <a:rPr kumimoji="1" lang="en-US" altLang="ja-JP" sz="1400" dirty="0" smtClean="0"/>
              <a:t>0. Set Alarm on VM</a:t>
            </a:r>
            <a:endParaRPr kumimoji="1" lang="ja-JP" altLang="en-US" sz="1400" dirty="0"/>
          </a:p>
        </p:txBody>
      </p:sp>
      <p:sp>
        <p:nvSpPr>
          <p:cNvPr id="89" name="テキスト ボックス 88"/>
          <p:cNvSpPr txBox="1"/>
          <p:nvPr/>
        </p:nvSpPr>
        <p:spPr>
          <a:xfrm>
            <a:off x="5868144" y="5057257"/>
            <a:ext cx="1728192" cy="523220"/>
          </a:xfrm>
          <a:prstGeom prst="rect">
            <a:avLst/>
          </a:prstGeom>
          <a:noFill/>
          <a:ln>
            <a:noFill/>
          </a:ln>
        </p:spPr>
        <p:txBody>
          <a:bodyPr wrap="square" rtlCol="0">
            <a:spAutoFit/>
          </a:bodyPr>
          <a:lstStyle/>
          <a:p>
            <a:r>
              <a:rPr lang="en-US" altLang="ja-JP" sz="1400" dirty="0" smtClean="0"/>
              <a:t>3</a:t>
            </a:r>
            <a:r>
              <a:rPr kumimoji="1" lang="en-US" altLang="ja-JP" sz="1400" dirty="0" smtClean="0"/>
              <a:t>. Update State</a:t>
            </a:r>
          </a:p>
          <a:p>
            <a:r>
              <a:rPr lang="en-US" altLang="ja-JP" sz="1400" dirty="0"/>
              <a:t>2</a:t>
            </a:r>
            <a:r>
              <a:rPr lang="en-US" altLang="ja-JP" sz="1400" dirty="0" smtClean="0"/>
              <a:t>. </a:t>
            </a:r>
            <a:r>
              <a:rPr kumimoji="1" lang="en-US" altLang="ja-JP" sz="1400" dirty="0" smtClean="0"/>
              <a:t>Find Affected</a:t>
            </a:r>
          </a:p>
        </p:txBody>
      </p:sp>
      <p:sp>
        <p:nvSpPr>
          <p:cNvPr id="90" name="テキスト ボックス 89"/>
          <p:cNvSpPr txBox="1"/>
          <p:nvPr/>
        </p:nvSpPr>
        <p:spPr>
          <a:xfrm>
            <a:off x="6516216" y="2824428"/>
            <a:ext cx="972108" cy="523220"/>
          </a:xfrm>
          <a:prstGeom prst="rect">
            <a:avLst/>
          </a:prstGeom>
          <a:noFill/>
          <a:ln>
            <a:noFill/>
          </a:ln>
        </p:spPr>
        <p:txBody>
          <a:bodyPr wrap="square" rtlCol="0">
            <a:spAutoFit/>
          </a:bodyPr>
          <a:lstStyle/>
          <a:p>
            <a:r>
              <a:rPr kumimoji="1" lang="en-US" altLang="ja-JP" sz="1400" dirty="0" smtClean="0"/>
              <a:t>5. Notify VM error</a:t>
            </a:r>
            <a:endParaRPr kumimoji="1" lang="ja-JP" altLang="en-US" sz="1400" dirty="0"/>
          </a:p>
        </p:txBody>
      </p:sp>
      <p:sp>
        <p:nvSpPr>
          <p:cNvPr id="56" name="正方形/長方形 55"/>
          <p:cNvSpPr/>
          <p:nvPr/>
        </p:nvSpPr>
        <p:spPr>
          <a:xfrm>
            <a:off x="438984" y="1484784"/>
            <a:ext cx="3071710" cy="999349"/>
          </a:xfrm>
          <a:prstGeom prst="rect">
            <a:avLst/>
          </a:prstGeom>
          <a:solidFill>
            <a:schemeClr val="bg1">
              <a:lumMod val="7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t>VNFs</a:t>
            </a:r>
            <a:endParaRPr kumimoji="1" lang="ja-JP" altLang="en-US" dirty="0"/>
          </a:p>
        </p:txBody>
      </p:sp>
      <p:sp>
        <p:nvSpPr>
          <p:cNvPr id="6" name="角丸四角形 5"/>
          <p:cNvSpPr/>
          <p:nvPr/>
        </p:nvSpPr>
        <p:spPr>
          <a:xfrm>
            <a:off x="4139952" y="4139049"/>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Nova</a:t>
            </a:r>
            <a:endParaRPr kumimoji="1" lang="ja-JP" altLang="en-US" dirty="0"/>
          </a:p>
        </p:txBody>
      </p:sp>
      <p:sp>
        <p:nvSpPr>
          <p:cNvPr id="31" name="円柱 30"/>
          <p:cNvSpPr/>
          <p:nvPr/>
        </p:nvSpPr>
        <p:spPr>
          <a:xfrm>
            <a:off x="5508104" y="4355073"/>
            <a:ext cx="1152128" cy="721348"/>
          </a:xfrm>
          <a:prstGeom prst="ca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Resource Map</a:t>
            </a:r>
            <a:endParaRPr kumimoji="1" lang="ja-JP" altLang="en-US" dirty="0"/>
          </a:p>
        </p:txBody>
      </p:sp>
      <p:sp>
        <p:nvSpPr>
          <p:cNvPr id="69" name="テキスト ボックス 68"/>
          <p:cNvSpPr txBox="1"/>
          <p:nvPr/>
        </p:nvSpPr>
        <p:spPr>
          <a:xfrm>
            <a:off x="5508104" y="5776756"/>
            <a:ext cx="1728192" cy="307777"/>
          </a:xfrm>
          <a:prstGeom prst="rect">
            <a:avLst/>
          </a:prstGeom>
          <a:noFill/>
          <a:ln>
            <a:noFill/>
          </a:ln>
        </p:spPr>
        <p:txBody>
          <a:bodyPr wrap="square" rtlCol="0">
            <a:spAutoFit/>
          </a:bodyPr>
          <a:lstStyle/>
          <a:p>
            <a:r>
              <a:rPr kumimoji="1" lang="en-US" altLang="ja-JP" sz="1400" dirty="0" smtClean="0"/>
              <a:t>1. Receive Failure</a:t>
            </a:r>
            <a:endParaRPr kumimoji="1" lang="ja-JP" altLang="en-US" sz="1400" dirty="0"/>
          </a:p>
        </p:txBody>
      </p:sp>
      <p:sp>
        <p:nvSpPr>
          <p:cNvPr id="26" name="角丸四角形 25"/>
          <p:cNvSpPr/>
          <p:nvPr/>
        </p:nvSpPr>
        <p:spPr>
          <a:xfrm>
            <a:off x="7236296" y="5111157"/>
            <a:ext cx="1440160" cy="72008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Inspector</a:t>
            </a:r>
            <a:endParaRPr kumimoji="1" lang="ja-JP" altLang="en-US" dirty="0"/>
          </a:p>
        </p:txBody>
      </p:sp>
      <p:sp>
        <p:nvSpPr>
          <p:cNvPr id="27" name="テキスト ボックス 26"/>
          <p:cNvSpPr txBox="1"/>
          <p:nvPr/>
        </p:nvSpPr>
        <p:spPr>
          <a:xfrm>
            <a:off x="5688124" y="3636261"/>
            <a:ext cx="1188132" cy="307777"/>
          </a:xfrm>
          <a:prstGeom prst="rect">
            <a:avLst/>
          </a:prstGeom>
          <a:noFill/>
          <a:ln>
            <a:noFill/>
          </a:ln>
        </p:spPr>
        <p:txBody>
          <a:bodyPr wrap="square" rtlCol="0">
            <a:spAutoFit/>
          </a:bodyPr>
          <a:lstStyle/>
          <a:p>
            <a:r>
              <a:rPr kumimoji="1" lang="en-US" altLang="ja-JP" sz="1400" dirty="0" smtClean="0"/>
              <a:t>4. Notify all</a:t>
            </a:r>
            <a:endParaRPr kumimoji="1" lang="ja-JP" altLang="en-US" sz="1400" dirty="0"/>
          </a:p>
        </p:txBody>
      </p:sp>
      <p:cxnSp>
        <p:nvCxnSpPr>
          <p:cNvPr id="28" name="曲線コネクタ 27"/>
          <p:cNvCxnSpPr/>
          <p:nvPr/>
        </p:nvCxnSpPr>
        <p:spPr>
          <a:xfrm>
            <a:off x="5604242" y="5724493"/>
            <a:ext cx="162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923928" y="2976828"/>
            <a:ext cx="1188132" cy="307777"/>
          </a:xfrm>
          <a:prstGeom prst="rect">
            <a:avLst/>
          </a:prstGeom>
          <a:noFill/>
          <a:ln>
            <a:noFill/>
          </a:ln>
        </p:spPr>
        <p:txBody>
          <a:bodyPr wrap="square" rtlCol="0">
            <a:spAutoFit/>
          </a:bodyPr>
          <a:lstStyle/>
          <a:p>
            <a:r>
              <a:rPr lang="en-US" altLang="ja-JP" sz="1400" dirty="0" smtClean="0"/>
              <a:t>6-2</a:t>
            </a:r>
            <a:r>
              <a:rPr kumimoji="1" lang="en-US" altLang="ja-JP" sz="1400" dirty="0" smtClean="0"/>
              <a:t>. Action</a:t>
            </a:r>
            <a:endParaRPr kumimoji="1" lang="ja-JP" altLang="en-US" sz="1400" dirty="0"/>
          </a:p>
        </p:txBody>
      </p:sp>
      <p:cxnSp>
        <p:nvCxnSpPr>
          <p:cNvPr id="29" name="曲線コネクタ 12"/>
          <p:cNvCxnSpPr>
            <a:stCxn id="26" idx="0"/>
            <a:endCxn id="4" idx="2"/>
          </p:cNvCxnSpPr>
          <p:nvPr/>
        </p:nvCxnSpPr>
        <p:spPr>
          <a:xfrm flipV="1">
            <a:off x="7956376" y="4860397"/>
            <a:ext cx="0" cy="250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56376" y="4860397"/>
            <a:ext cx="1188132" cy="307777"/>
          </a:xfrm>
          <a:prstGeom prst="rect">
            <a:avLst/>
          </a:prstGeom>
          <a:noFill/>
          <a:ln>
            <a:noFill/>
          </a:ln>
        </p:spPr>
        <p:txBody>
          <a:bodyPr wrap="square" rtlCol="0">
            <a:spAutoFit/>
          </a:bodyPr>
          <a:lstStyle/>
          <a:p>
            <a:r>
              <a:rPr kumimoji="1" lang="en-US" altLang="ja-JP" sz="1400" strike="sngStrike" dirty="0" smtClean="0"/>
              <a:t>4. (alt) Notify</a:t>
            </a:r>
            <a:endParaRPr kumimoji="1" lang="ja-JP" altLang="en-US" sz="1400" strike="sngStrike" dirty="0"/>
          </a:p>
        </p:txBody>
      </p:sp>
      <p:sp>
        <p:nvSpPr>
          <p:cNvPr id="34" name="テキスト ボックス 33"/>
          <p:cNvSpPr txBox="1"/>
          <p:nvPr/>
        </p:nvSpPr>
        <p:spPr>
          <a:xfrm>
            <a:off x="3419872" y="2248364"/>
            <a:ext cx="1188132" cy="307777"/>
          </a:xfrm>
          <a:prstGeom prst="rect">
            <a:avLst/>
          </a:prstGeom>
          <a:noFill/>
          <a:ln>
            <a:noFill/>
          </a:ln>
        </p:spPr>
        <p:txBody>
          <a:bodyPr wrap="square" rtlCol="0">
            <a:spAutoFit/>
          </a:bodyPr>
          <a:lstStyle/>
          <a:p>
            <a:r>
              <a:rPr lang="en-US" altLang="ja-JP" sz="1400" dirty="0" smtClean="0"/>
              <a:t>6-1</a:t>
            </a:r>
            <a:r>
              <a:rPr kumimoji="1" lang="en-US" altLang="ja-JP" sz="1400" dirty="0" smtClean="0"/>
              <a:t>. Action</a:t>
            </a:r>
            <a:endParaRPr kumimoji="1" lang="ja-JP" altLang="en-US" sz="1400" dirty="0"/>
          </a:p>
        </p:txBody>
      </p:sp>
      <p:sp>
        <p:nvSpPr>
          <p:cNvPr id="36" name="フローチャート: 処理 35"/>
          <p:cNvSpPr/>
          <p:nvPr/>
        </p:nvSpPr>
        <p:spPr>
          <a:xfrm>
            <a:off x="7452320" y="5652485"/>
            <a:ext cx="1547664" cy="36004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Failure Policy</a:t>
            </a:r>
            <a:endParaRPr kumimoji="1" lang="ja-JP" altLang="en-US" dirty="0"/>
          </a:p>
        </p:txBody>
      </p:sp>
      <p:sp>
        <p:nvSpPr>
          <p:cNvPr id="5" name="L 字 4"/>
          <p:cNvSpPr/>
          <p:nvPr/>
        </p:nvSpPr>
        <p:spPr>
          <a:xfrm flipH="1">
            <a:off x="4067944" y="5102790"/>
            <a:ext cx="4968552" cy="755846"/>
          </a:xfrm>
          <a:prstGeom prst="corner">
            <a:avLst>
              <a:gd name="adj1" fmla="val 100000"/>
              <a:gd name="adj2" fmla="val 81888"/>
            </a:avLst>
          </a:prstGeom>
          <a:solidFill>
            <a:srgbClr val="F7964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r>
              <a:rPr kumimoji="1" lang="en-US" altLang="ja-JP" dirty="0" err="1" smtClean="0">
                <a:solidFill>
                  <a:schemeClr val="tx1"/>
                </a:solidFill>
              </a:rPr>
              <a:t>Zabbix</a:t>
            </a:r>
            <a:r>
              <a:rPr kumimoji="1" lang="en-US" altLang="ja-JP" dirty="0" smtClean="0">
                <a:solidFill>
                  <a:schemeClr val="tx1"/>
                </a:solidFill>
              </a:rPr>
              <a:t> Configuration</a:t>
            </a:r>
            <a:endParaRPr kumimoji="1" lang="ja-JP" altLang="en-US" dirty="0">
              <a:solidFill>
                <a:schemeClr val="tx1"/>
              </a:solidFill>
            </a:endParaRPr>
          </a:p>
        </p:txBody>
      </p:sp>
      <p:sp>
        <p:nvSpPr>
          <p:cNvPr id="8" name="左右矢印吹き出し 7"/>
          <p:cNvSpPr/>
          <p:nvPr/>
        </p:nvSpPr>
        <p:spPr>
          <a:xfrm>
            <a:off x="5580112" y="3924293"/>
            <a:ext cx="1638182" cy="556900"/>
          </a:xfrm>
          <a:prstGeom prst="leftRightArrowCallou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kumimoji="1" lang="en-US" altLang="ja-JP" dirty="0" smtClean="0"/>
              <a:t>Queue</a:t>
            </a:r>
            <a:endParaRPr kumimoji="1" lang="ja-JP" altLang="en-US" dirty="0"/>
          </a:p>
        </p:txBody>
      </p:sp>
    </p:spTree>
    <p:extLst>
      <p:ext uri="{BB962C8B-B14F-4D97-AF65-F5344CB8AC3E}">
        <p14:creationId xmlns:p14="http://schemas.microsoft.com/office/powerpoint/2010/main" val="4120086591"/>
      </p:ext>
    </p:extLst>
  </p:cSld>
  <p:clrMapOvr>
    <a:masterClrMapping/>
  </p:clrMapOvr>
</p:sld>
</file>

<file path=ppt/theme/theme1.xml><?xml version="1.0" encoding="utf-8"?>
<a:theme xmlns:a="http://schemas.openxmlformats.org/drawingml/2006/main" name="opnfv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doctor-opnfv-proposal</Template>
  <TotalTime>2106</TotalTime>
  <Words>800</Words>
  <Application>Microsoft Office PowerPoint</Application>
  <PresentationFormat>画面に合わせる (4:3)</PresentationFormat>
  <Paragraphs>197</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opnfv_template</vt:lpstr>
      <vt:lpstr>Doctor Implementation Plan (Discussion)</vt:lpstr>
      <vt:lpstr>Contents</vt:lpstr>
      <vt:lpstr>Functional Block (Architecture)</vt:lpstr>
      <vt:lpstr>Functional Block: Type A (User)</vt:lpstr>
      <vt:lpstr>Functional Block: Type A (Admin)</vt:lpstr>
      <vt:lpstr>Functional Block: Type B (User)</vt:lpstr>
      <vt:lpstr>Functional Block: Type B (Admin)</vt:lpstr>
      <vt:lpstr>Implementation Plan</vt:lpstr>
      <vt:lpstr>Implementation Plan A1</vt:lpstr>
      <vt:lpstr>Implementation Plan A2</vt:lpstr>
      <vt:lpstr>OpenStack Summit Vancouver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Fault Management / Maintenance (OPNFV Project)</dc:title>
  <dc:creator>0000011214775</dc:creator>
  <cp:lastModifiedBy>Ryota Mibu</cp:lastModifiedBy>
  <cp:revision>64</cp:revision>
  <dcterms:created xsi:type="dcterms:W3CDTF">2014-10-30T07:49:20Z</dcterms:created>
  <dcterms:modified xsi:type="dcterms:W3CDTF">2015-02-06T11:30:26Z</dcterms:modified>
</cp:coreProperties>
</file>