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363" r:id="rId3"/>
    <p:sldId id="364" r:id="rId4"/>
    <p:sldId id="368" r:id="rId5"/>
    <p:sldId id="366" r:id="rId6"/>
    <p:sldId id="369" r:id="rId7"/>
    <p:sldId id="370" r:id="rId8"/>
    <p:sldId id="365" r:id="rId9"/>
    <p:sldId id="371" r:id="rId10"/>
    <p:sldId id="3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24AC536-069A-4389-9BA9-2BE4C3A7859C}">
          <p14:sldIdLst>
            <p14:sldId id="256"/>
            <p14:sldId id="363"/>
            <p14:sldId id="364"/>
            <p14:sldId id="368"/>
            <p14:sldId id="366"/>
            <p14:sldId id="369"/>
            <p14:sldId id="370"/>
            <p14:sldId id="365"/>
            <p14:sldId id="371"/>
            <p14:sldId id="362"/>
          </p14:sldIdLst>
        </p14:section>
      </p14:sectionLst>
    </p:ex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ymond Paik"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D884"/>
    <a:srgbClr val="007864"/>
    <a:srgbClr val="00B0B9"/>
    <a:srgbClr val="373A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4" autoAdjust="0"/>
    <p:restoredTop sz="99807" autoAdjust="0"/>
  </p:normalViewPr>
  <p:slideViewPr>
    <p:cSldViewPr snapToGrid="0" snapToObjects="1">
      <p:cViewPr varScale="1">
        <p:scale>
          <a:sx n="93" d="100"/>
          <a:sy n="93"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F23583-33B4-7B4B-A705-2497C6087177}" type="datetimeFigureOut">
              <a:rPr lang="en-US" smtClean="0"/>
              <a:t>3/4/2015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3E6AC6-8F50-F148-9D25-A1DC786EE887}" type="slidenum">
              <a:rPr lang="en-US" smtClean="0"/>
              <a:t>‹#›</a:t>
            </a:fld>
            <a:endParaRPr lang="en-US"/>
          </a:p>
        </p:txBody>
      </p:sp>
    </p:spTree>
    <p:extLst>
      <p:ext uri="{BB962C8B-B14F-4D97-AF65-F5344CB8AC3E}">
        <p14:creationId xmlns:p14="http://schemas.microsoft.com/office/powerpoint/2010/main" val="5802973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335D3-732B-5244-81CE-1ADB05E9F13F}" type="datetimeFigureOut">
              <a:rPr lang="en-US" smtClean="0"/>
              <a:t>3/4/2015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5D60E1-BADE-D244-8758-D72F54F153FD}" type="slidenum">
              <a:rPr lang="en-US" smtClean="0"/>
              <a:t>‹#›</a:t>
            </a:fld>
            <a:endParaRPr lang="en-US"/>
          </a:p>
        </p:txBody>
      </p:sp>
    </p:spTree>
    <p:extLst>
      <p:ext uri="{BB962C8B-B14F-4D97-AF65-F5344CB8AC3E}">
        <p14:creationId xmlns:p14="http://schemas.microsoft.com/office/powerpoint/2010/main" val="284697523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18690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7" name="Date Placeholder 3"/>
          <p:cNvSpPr>
            <a:spLocks noGrp="1"/>
          </p:cNvSpPr>
          <p:nvPr>
            <p:ph type="dt" sz="half" idx="2"/>
          </p:nvPr>
        </p:nvSpPr>
        <p:spPr>
          <a:xfrm>
            <a:off x="457200" y="6126168"/>
            <a:ext cx="1739900" cy="486833"/>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endParaRPr lang="en-US" dirty="0"/>
          </a:p>
        </p:txBody>
      </p:sp>
      <p:sp>
        <p:nvSpPr>
          <p:cNvPr id="9" name="Slide Number Placeholder 5"/>
          <p:cNvSpPr>
            <a:spLocks noGrp="1"/>
          </p:cNvSpPr>
          <p:nvPr>
            <p:ph type="sldNum" sz="quarter" idx="4"/>
          </p:nvPr>
        </p:nvSpPr>
        <p:spPr>
          <a:xfrm>
            <a:off x="8261350" y="6126168"/>
            <a:ext cx="603250" cy="486833"/>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10" name="Footer Placeholder 4"/>
          <p:cNvSpPr>
            <a:spLocks noGrp="1"/>
          </p:cNvSpPr>
          <p:nvPr>
            <p:ph type="ftr" sz="quarter" idx="3"/>
          </p:nvPr>
        </p:nvSpPr>
        <p:spPr>
          <a:xfrm>
            <a:off x="2197100" y="6126168"/>
            <a:ext cx="3822700" cy="486833"/>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altLang="ja-JP" dirty="0" smtClean="0"/>
          </a:p>
        </p:txBody>
      </p:sp>
    </p:spTree>
    <p:extLst>
      <p:ext uri="{BB962C8B-B14F-4D97-AF65-F5344CB8AC3E}">
        <p14:creationId xmlns:p14="http://schemas.microsoft.com/office/powerpoint/2010/main" val="2833288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7" name="Date Placeholder 3"/>
          <p:cNvSpPr>
            <a:spLocks noGrp="1"/>
          </p:cNvSpPr>
          <p:nvPr>
            <p:ph type="dt" sz="half" idx="2"/>
          </p:nvPr>
        </p:nvSpPr>
        <p:spPr>
          <a:xfrm>
            <a:off x="457200" y="6126168"/>
            <a:ext cx="1739900" cy="486833"/>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endParaRPr lang="en-US" dirty="0"/>
          </a:p>
        </p:txBody>
      </p:sp>
      <p:sp>
        <p:nvSpPr>
          <p:cNvPr id="9" name="Slide Number Placeholder 5"/>
          <p:cNvSpPr>
            <a:spLocks noGrp="1"/>
          </p:cNvSpPr>
          <p:nvPr>
            <p:ph type="sldNum" sz="quarter" idx="4"/>
          </p:nvPr>
        </p:nvSpPr>
        <p:spPr>
          <a:xfrm>
            <a:off x="8261350" y="6126168"/>
            <a:ext cx="603250" cy="486833"/>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10" name="Footer Placeholder 4"/>
          <p:cNvSpPr>
            <a:spLocks noGrp="1"/>
          </p:cNvSpPr>
          <p:nvPr>
            <p:ph type="ftr" sz="quarter" idx="3"/>
          </p:nvPr>
        </p:nvSpPr>
        <p:spPr>
          <a:xfrm>
            <a:off x="2197100" y="6126168"/>
            <a:ext cx="3822700" cy="486833"/>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altLang="ja-JP" dirty="0" smtClean="0"/>
          </a:p>
        </p:txBody>
      </p:sp>
    </p:spTree>
    <p:extLst>
      <p:ext uri="{BB962C8B-B14F-4D97-AF65-F5344CB8AC3E}">
        <p14:creationId xmlns:p14="http://schemas.microsoft.com/office/powerpoint/2010/main" val="34534862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5000">
              <a:schemeClr val="bg1">
                <a:tint val="80000"/>
                <a:satMod val="300000"/>
              </a:schemeClr>
            </a:gs>
            <a:gs pos="100000">
              <a:srgbClr val="373A36">
                <a:alpha val="5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T</a:t>
            </a:r>
            <a:r>
              <a:rPr lang="en-CA" dirty="0" smtClean="0"/>
              <a:t>HIS IS A TITLE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pic>
        <p:nvPicPr>
          <p:cNvPr id="8" name="Picture 7" descr="OPNFV_Pantone.png"/>
          <p:cNvPicPr preferRelativeResize="0">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215419" y="6162448"/>
            <a:ext cx="1206499" cy="348781"/>
          </a:xfrm>
          <a:prstGeom prst="rect">
            <a:avLst/>
          </a:prstGeom>
        </p:spPr>
      </p:pic>
      <p:sp>
        <p:nvSpPr>
          <p:cNvPr id="5" name="Rectangle 4"/>
          <p:cNvSpPr/>
          <p:nvPr userDrawn="1"/>
        </p:nvSpPr>
        <p:spPr>
          <a:xfrm>
            <a:off x="0" y="6739467"/>
            <a:ext cx="9169400" cy="152400"/>
          </a:xfrm>
          <a:prstGeom prst="rect">
            <a:avLst/>
          </a:prstGeom>
          <a:solidFill>
            <a:srgbClr val="00B0B9"/>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Date Placeholder 3"/>
          <p:cNvSpPr>
            <a:spLocks noGrp="1"/>
          </p:cNvSpPr>
          <p:nvPr>
            <p:ph type="dt" sz="half" idx="2"/>
          </p:nvPr>
        </p:nvSpPr>
        <p:spPr>
          <a:xfrm>
            <a:off x="457200" y="6126168"/>
            <a:ext cx="1714500" cy="486833"/>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endParaRPr lang="en-US" dirty="0"/>
          </a:p>
        </p:txBody>
      </p:sp>
      <p:sp>
        <p:nvSpPr>
          <p:cNvPr id="12" name="Slide Number Placeholder 5"/>
          <p:cNvSpPr>
            <a:spLocks noGrp="1"/>
          </p:cNvSpPr>
          <p:nvPr>
            <p:ph type="sldNum" sz="quarter" idx="4"/>
          </p:nvPr>
        </p:nvSpPr>
        <p:spPr>
          <a:xfrm>
            <a:off x="8261350" y="6126168"/>
            <a:ext cx="603250" cy="486833"/>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9" name="Footer Placeholder 4"/>
          <p:cNvSpPr>
            <a:spLocks noGrp="1"/>
          </p:cNvSpPr>
          <p:nvPr>
            <p:ph type="ftr" sz="quarter" idx="3"/>
          </p:nvPr>
        </p:nvSpPr>
        <p:spPr>
          <a:xfrm>
            <a:off x="2197100" y="6126168"/>
            <a:ext cx="3822700" cy="486833"/>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Tree>
    <p:extLst>
      <p:ext uri="{BB962C8B-B14F-4D97-AF65-F5344CB8AC3E}">
        <p14:creationId xmlns:p14="http://schemas.microsoft.com/office/powerpoint/2010/main" val="3676065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l" defTabSz="457200" rtl="0" eaLnBrk="1" latinLnBrk="0" hangingPunct="1">
        <a:spcBef>
          <a:spcPct val="0"/>
        </a:spcBef>
        <a:buNone/>
        <a:defRPr sz="2400" kern="1200">
          <a:solidFill>
            <a:srgbClr val="373A36"/>
          </a:solidFill>
          <a:latin typeface="Helvetica Neue"/>
          <a:ea typeface="+mj-ea"/>
          <a:cs typeface="Helvetica Neue"/>
        </a:defRPr>
      </a:lvl1pPr>
    </p:titleStyle>
    <p:bodyStyle>
      <a:lvl1pPr marL="342900" indent="-342900" algn="l" defTabSz="457200" rtl="0" eaLnBrk="1" latinLnBrk="0" hangingPunct="1">
        <a:spcBef>
          <a:spcPct val="20000"/>
        </a:spcBef>
        <a:spcAft>
          <a:spcPts val="1200"/>
        </a:spcAft>
        <a:buClr>
          <a:srgbClr val="00B0B9"/>
        </a:buClr>
        <a:buFont typeface="Arial"/>
        <a:buChar char="•"/>
        <a:defRPr sz="1800" b="0" i="0" kern="1200">
          <a:solidFill>
            <a:srgbClr val="373A36"/>
          </a:solidFill>
          <a:latin typeface="Helvetica Neue Light"/>
          <a:ea typeface="+mn-ea"/>
          <a:cs typeface="Helvetica Neue Light"/>
        </a:defRPr>
      </a:lvl1pPr>
      <a:lvl2pPr marL="742950" indent="-285750" algn="l" defTabSz="457200" rtl="0" eaLnBrk="1" latinLnBrk="0" hangingPunct="1">
        <a:spcBef>
          <a:spcPct val="20000"/>
        </a:spcBef>
        <a:buClr>
          <a:srgbClr val="00B0B9"/>
        </a:buClr>
        <a:buFont typeface="Arial"/>
        <a:buChar char="–"/>
        <a:defRPr sz="1600" b="0" i="0" kern="1200">
          <a:solidFill>
            <a:srgbClr val="373A36"/>
          </a:solidFill>
          <a:latin typeface="Helvetica Neue Light"/>
          <a:ea typeface="+mn-ea"/>
          <a:cs typeface="Helvetica Neue Light"/>
        </a:defRPr>
      </a:lvl2pPr>
      <a:lvl3pPr marL="1143000" indent="-228600" algn="l" defTabSz="457200" rtl="0" eaLnBrk="1" latinLnBrk="0" hangingPunct="1">
        <a:spcBef>
          <a:spcPct val="20000"/>
        </a:spcBef>
        <a:buClr>
          <a:srgbClr val="00B0B9"/>
        </a:buClr>
        <a:buFont typeface="Arial"/>
        <a:buChar char="•"/>
        <a:defRPr sz="1400" b="0" i="0" kern="1200">
          <a:solidFill>
            <a:srgbClr val="373A36"/>
          </a:solidFill>
          <a:latin typeface="Helvetica Neue Light"/>
          <a:ea typeface="+mn-ea"/>
          <a:cs typeface="Helvetica Neue Light"/>
        </a:defRPr>
      </a:lvl3pPr>
      <a:lvl4pPr marL="1600200" indent="-228600" algn="l" defTabSz="457200" rtl="0" eaLnBrk="1" latinLnBrk="0" hangingPunct="1">
        <a:spcBef>
          <a:spcPct val="20000"/>
        </a:spcBef>
        <a:buClr>
          <a:srgbClr val="00B0B9"/>
        </a:buClr>
        <a:buFont typeface="Arial"/>
        <a:buChar char="–"/>
        <a:defRPr sz="1200" b="0" i="0" kern="1200">
          <a:solidFill>
            <a:srgbClr val="373A36"/>
          </a:solidFill>
          <a:latin typeface="Helvetica Neue Light"/>
          <a:ea typeface="+mn-ea"/>
          <a:cs typeface="Helvetica Neue Light"/>
        </a:defRPr>
      </a:lvl4pPr>
      <a:lvl5pPr marL="2057400" indent="-228600" algn="l" defTabSz="457200" rtl="0" eaLnBrk="1" latinLnBrk="0" hangingPunct="1">
        <a:spcBef>
          <a:spcPct val="20000"/>
        </a:spcBef>
        <a:buClr>
          <a:srgbClr val="00B0B9"/>
        </a:buClr>
        <a:buFont typeface="Arial"/>
        <a:buChar char="»"/>
        <a:defRPr sz="1100" b="0" i="0" kern="1200">
          <a:solidFill>
            <a:srgbClr val="373A36"/>
          </a:solidFill>
          <a:latin typeface="Helvetica Neue Light"/>
          <a:ea typeface="+mn-ea"/>
          <a:cs typeface="Helvetica 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blueprints.launchpad.net/ceilometer/+spec/add-independent-alarm-mechanis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lueprints.launchpad.net/ceilometer/+spec/realtime-alarm-manage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blueprints.launchpad.net/ceilometer/+spec/alarm-on-notific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114805" y="1099696"/>
            <a:ext cx="4597399" cy="1677373"/>
          </a:xfrm>
          <a:prstGeom prst="rect">
            <a:avLst/>
          </a:prstGeom>
        </p:spPr>
        <p:txBody>
          <a:bodyPr anchor="t"/>
          <a:lstStyle>
            <a:lvl1pPr algn="l" defTabSz="457200" rtl="0" eaLnBrk="1" latinLnBrk="0" hangingPunct="1">
              <a:spcBef>
                <a:spcPct val="0"/>
              </a:spcBef>
              <a:buNone/>
              <a:defRPr sz="3200" b="0" i="0" kern="1200" baseline="0">
                <a:solidFill>
                  <a:srgbClr val="373A36"/>
                </a:solidFill>
                <a:latin typeface="Helvetica Neue Light"/>
                <a:ea typeface="+mj-ea"/>
                <a:cs typeface="Helvetica Neue Light"/>
              </a:defRPr>
            </a:lvl1pPr>
          </a:lstStyle>
          <a:p>
            <a:r>
              <a:rPr lang="en-US" altLang="ja-JP" sz="2800" b="1" dirty="0">
                <a:solidFill>
                  <a:srgbClr val="FF0000"/>
                </a:solidFill>
                <a:latin typeface="Arial" panose="020B0604020202020204" pitchFamily="34" charset="0"/>
              </a:rPr>
              <a:t>**DRAFT</a:t>
            </a:r>
            <a:r>
              <a:rPr lang="en-US" altLang="ja-JP" sz="2800" b="1" dirty="0" smtClean="0">
                <a:solidFill>
                  <a:srgbClr val="FF0000"/>
                </a:solidFill>
                <a:latin typeface="Arial" panose="020B0604020202020204" pitchFamily="34" charset="0"/>
              </a:rPr>
              <a:t>**</a:t>
            </a:r>
            <a:endParaRPr lang="en-US" sz="2800" b="1" dirty="0" smtClean="0">
              <a:solidFill>
                <a:srgbClr val="FF0000"/>
              </a:solidFill>
              <a:latin typeface="Arial" panose="020B0604020202020204" pitchFamily="34" charset="0"/>
            </a:endParaRPr>
          </a:p>
          <a:p>
            <a:r>
              <a:rPr lang="en-US" sz="2800" b="1" dirty="0" smtClean="0">
                <a:solidFill>
                  <a:srgbClr val="333333"/>
                </a:solidFill>
                <a:latin typeface="Arial" panose="020B0604020202020204" pitchFamily="34" charset="0"/>
              </a:rPr>
              <a:t>Blueprints Alignment</a:t>
            </a:r>
          </a:p>
          <a:p>
            <a:r>
              <a:rPr lang="en-US" sz="2800" b="1" dirty="0" smtClean="0">
                <a:solidFill>
                  <a:srgbClr val="333333"/>
                </a:solidFill>
                <a:latin typeface="Arial" panose="020B0604020202020204" pitchFamily="34" charset="0"/>
              </a:rPr>
              <a:t>(OpenStack </a:t>
            </a:r>
            <a:r>
              <a:rPr lang="en-US" altLang="ja-JP" sz="2800" b="1" dirty="0" smtClean="0">
                <a:solidFill>
                  <a:srgbClr val="333333"/>
                </a:solidFill>
                <a:latin typeface="Arial" panose="020B0604020202020204" pitchFamily="34" charset="0"/>
              </a:rPr>
              <a:t>Ceilometer</a:t>
            </a:r>
            <a:r>
              <a:rPr lang="en-US" sz="2800" b="1" dirty="0" smtClean="0">
                <a:solidFill>
                  <a:srgbClr val="333333"/>
                </a:solidFill>
                <a:latin typeface="Arial" panose="020B0604020202020204" pitchFamily="34" charset="0"/>
              </a:rPr>
              <a:t>)</a:t>
            </a:r>
          </a:p>
        </p:txBody>
      </p:sp>
      <p:pic>
        <p:nvPicPr>
          <p:cNvPr id="8" name="Picture 7" descr="OPNFV_Pantone.png"/>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1" y="1184363"/>
            <a:ext cx="3175000" cy="917847"/>
          </a:xfrm>
          <a:prstGeom prst="rect">
            <a:avLst/>
          </a:prstGeom>
        </p:spPr>
      </p:pic>
      <p:pic>
        <p:nvPicPr>
          <p:cNvPr id="10" name="Picture 9" descr="OPNFV_PPT_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 y="3148556"/>
            <a:ext cx="9180287" cy="3709445"/>
          </a:xfrm>
          <a:prstGeom prst="rect">
            <a:avLst/>
          </a:prstGeom>
        </p:spPr>
      </p:pic>
      <p:pic>
        <p:nvPicPr>
          <p:cNvPr id="9" name="Picture 8" descr="LF_collab_logo_white_rgb.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0119" y="6035760"/>
            <a:ext cx="2773680" cy="451104"/>
          </a:xfrm>
          <a:prstGeom prst="rect">
            <a:avLst/>
          </a:prstGeom>
        </p:spPr>
      </p:pic>
      <p:sp>
        <p:nvSpPr>
          <p:cNvPr id="3" name="Subtitle 2"/>
          <p:cNvSpPr>
            <a:spLocks noGrp="1"/>
          </p:cNvSpPr>
          <p:nvPr>
            <p:ph type="subTitle" idx="4294967295"/>
          </p:nvPr>
        </p:nvSpPr>
        <p:spPr>
          <a:xfrm>
            <a:off x="4141469" y="3546560"/>
            <a:ext cx="2654300" cy="1752600"/>
          </a:xfrm>
        </p:spPr>
        <p:txBody>
          <a:bodyPr>
            <a:normAutofit/>
          </a:bodyPr>
          <a:lstStyle/>
          <a:p>
            <a:pPr marL="0" indent="0">
              <a:buNone/>
            </a:pPr>
            <a:r>
              <a:rPr lang="en-US" sz="2000" dirty="0">
                <a:solidFill>
                  <a:schemeClr val="bg1"/>
                </a:solidFill>
              </a:rPr>
              <a:t>5</a:t>
            </a:r>
            <a:r>
              <a:rPr lang="en-US" sz="2000" dirty="0" smtClean="0">
                <a:solidFill>
                  <a:schemeClr val="bg1"/>
                </a:solidFill>
              </a:rPr>
              <a:t> </a:t>
            </a:r>
            <a:r>
              <a:rPr lang="en-US" sz="2000" dirty="0" smtClean="0">
                <a:solidFill>
                  <a:schemeClr val="bg1"/>
                </a:solidFill>
              </a:rPr>
              <a:t>March 2015</a:t>
            </a:r>
          </a:p>
          <a:p>
            <a:pPr marL="0" indent="0">
              <a:buNone/>
            </a:pPr>
            <a:r>
              <a:rPr lang="en-US" sz="2000" dirty="0" smtClean="0">
                <a:solidFill>
                  <a:schemeClr val="bg1"/>
                </a:solidFill>
              </a:rPr>
              <a:t>Ryota Mibu, NEC</a:t>
            </a:r>
            <a:endParaRPr lang="en-US" sz="2000" dirty="0">
              <a:solidFill>
                <a:schemeClr val="bg1"/>
              </a:solidFill>
            </a:endParaRPr>
          </a:p>
        </p:txBody>
      </p:sp>
    </p:spTree>
    <p:extLst>
      <p:ext uri="{BB962C8B-B14F-4D97-AF65-F5344CB8AC3E}">
        <p14:creationId xmlns:p14="http://schemas.microsoft.com/office/powerpoint/2010/main" val="1714471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Ceilometer Architecture </a:t>
            </a:r>
            <a:endParaRPr lang="ja-JP" altLang="en-US" dirty="0"/>
          </a:p>
        </p:txBody>
      </p:sp>
      <p:sp>
        <p:nvSpPr>
          <p:cNvPr id="4" name="日付プレースホルダー 3"/>
          <p:cNvSpPr>
            <a:spLocks noGrp="1"/>
          </p:cNvSpPr>
          <p:nvPr>
            <p:ph type="dt" sz="half" idx="2"/>
          </p:nvPr>
        </p:nvSpPr>
        <p:spPr/>
        <p:txBody>
          <a:bodyPr/>
          <a:lstStyle/>
          <a:p>
            <a:endParaRPr lang="en-US" dirty="0"/>
          </a:p>
        </p:txBody>
      </p:sp>
      <p:sp>
        <p:nvSpPr>
          <p:cNvPr id="5" name="スライド番号プレースホルダー 4"/>
          <p:cNvSpPr>
            <a:spLocks noGrp="1"/>
          </p:cNvSpPr>
          <p:nvPr>
            <p:ph type="sldNum" sz="quarter" idx="4"/>
          </p:nvPr>
        </p:nvSpPr>
        <p:spPr/>
        <p:txBody>
          <a:bodyPr/>
          <a:lstStyle/>
          <a:p>
            <a:fld id="{9A656EF6-BAFE-D947-B882-BDAE585DDDE4}" type="slidenum">
              <a:rPr lang="en-US" smtClean="0"/>
              <a:pPr/>
              <a:t>10</a:t>
            </a:fld>
            <a:endParaRPr lang="en-US" dirty="0"/>
          </a:p>
        </p:txBody>
      </p:sp>
      <p:sp>
        <p:nvSpPr>
          <p:cNvPr id="6" name="フッター プレースホルダー 5"/>
          <p:cNvSpPr>
            <a:spLocks noGrp="1"/>
          </p:cNvSpPr>
          <p:nvPr>
            <p:ph type="ftr" sz="quarter" idx="3"/>
          </p:nvPr>
        </p:nvSpPr>
        <p:spPr/>
        <p:txBody>
          <a:bodyPr/>
          <a:lstStyle/>
          <a:p>
            <a:pPr algn="l"/>
            <a:endParaRPr lang="en-US" altLang="ja-JP" dirty="0" smtClean="0"/>
          </a:p>
        </p:txBody>
      </p:sp>
      <p:pic>
        <p:nvPicPr>
          <p:cNvPr id="1026" name="Picture 2" descr="Architecture summ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515" y="1567197"/>
            <a:ext cx="5812971" cy="4252577"/>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2035628" y="5954485"/>
            <a:ext cx="5072743" cy="276999"/>
          </a:xfrm>
          <a:prstGeom prst="rect">
            <a:avLst/>
          </a:prstGeom>
          <a:noFill/>
        </p:spPr>
        <p:txBody>
          <a:bodyPr wrap="square" rtlCol="0">
            <a:spAutoFit/>
          </a:bodyPr>
          <a:lstStyle/>
          <a:p>
            <a:pPr algn="ctr"/>
            <a:r>
              <a:rPr kumimoji="1" lang="en-US" altLang="ja-JP" sz="1200" dirty="0"/>
              <a:t>http://docs.openstack.org/developer/ceilometer/architecture.html</a:t>
            </a:r>
            <a:endParaRPr kumimoji="1" lang="ja-JP" altLang="en-US" sz="1200" dirty="0"/>
          </a:p>
        </p:txBody>
      </p:sp>
    </p:spTree>
    <p:extLst>
      <p:ext uri="{BB962C8B-B14F-4D97-AF65-F5344CB8AC3E}">
        <p14:creationId xmlns:p14="http://schemas.microsoft.com/office/powerpoint/2010/main" val="372256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dirty="0" smtClean="0"/>
              <a:t>BP from HA </a:t>
            </a:r>
            <a:r>
              <a:rPr kumimoji="1" lang="en-US" altLang="ja-JP" dirty="0" smtClean="0"/>
              <a:t>team (</a:t>
            </a:r>
            <a:r>
              <a:rPr lang="en-US" altLang="ja-JP" dirty="0"/>
              <a:t>2015-02-27</a:t>
            </a:r>
            <a:r>
              <a:rPr kumimoji="1" lang="en-US" altLang="ja-JP" dirty="0" smtClean="0"/>
              <a:t>)</a:t>
            </a:r>
            <a:endParaRPr kumimoji="1" lang="ja-JP" altLang="en-US" dirty="0"/>
          </a:p>
        </p:txBody>
      </p:sp>
      <p:sp>
        <p:nvSpPr>
          <p:cNvPr id="7" name="コンテンツ プレースホルダー 6"/>
          <p:cNvSpPr>
            <a:spLocks noGrp="1"/>
          </p:cNvSpPr>
          <p:nvPr>
            <p:ph idx="1"/>
          </p:nvPr>
        </p:nvSpPr>
        <p:spPr/>
        <p:txBody>
          <a:bodyPr>
            <a:normAutofit/>
          </a:bodyPr>
          <a:lstStyle/>
          <a:p>
            <a:r>
              <a:rPr lang="en-US" altLang="ja-JP" dirty="0"/>
              <a:t>Add independent alarm report mechanism</a:t>
            </a:r>
          </a:p>
          <a:p>
            <a:pPr lvl="1"/>
            <a:r>
              <a:rPr lang="en-US" altLang="ja-JP" dirty="0" err="1"/>
              <a:t>Openstack</a:t>
            </a:r>
            <a:r>
              <a:rPr lang="en-US" altLang="ja-JP" dirty="0"/>
              <a:t> need to add an independent fault alarm mechanism to facilitate the user to detect system problems. Alarm mechanism is currently provided in Ceilometer, but can not fully meet the requirements:</a:t>
            </a:r>
          </a:p>
          <a:p>
            <a:pPr lvl="2"/>
            <a:r>
              <a:rPr lang="en-US" altLang="ja-JP" dirty="0"/>
              <a:t>1. Ceilometer Alarm main objective is to single or multiple meter set thresholds to trigger heat auto scaling. For non-meter types of failures triggered alarms can not support.</a:t>
            </a:r>
          </a:p>
          <a:p>
            <a:pPr lvl="2"/>
            <a:r>
              <a:rPr lang="en-US" altLang="ja-JP" dirty="0"/>
              <a:t>2. Alarm is achieved by periodically polling meter value whether the user-defined threshold is reached, which can not meet the real-time requirements.</a:t>
            </a:r>
          </a:p>
          <a:p>
            <a:pPr lvl="2"/>
            <a:r>
              <a:rPr lang="en-US" altLang="ja-JP" dirty="0"/>
              <a:t>3. After triggering Alarm, there are two form of actions: http callback, log. Need to provide a real-time reporting method, such as SNMP interface.</a:t>
            </a:r>
          </a:p>
          <a:p>
            <a:pPr lvl="1"/>
            <a:r>
              <a:rPr lang="en-US" altLang="ja-JP" dirty="0">
                <a:hlinkClick r:id="rId2"/>
              </a:rPr>
              <a:t>https://blueprints.launchpad.net/ceilometer/+spec/add-independent-alarm-mechanism</a:t>
            </a:r>
            <a:endParaRPr lang="en-US" altLang="ja-JP" dirty="0"/>
          </a:p>
        </p:txBody>
      </p:sp>
      <p:sp>
        <p:nvSpPr>
          <p:cNvPr id="3" name="日付プレースホルダー 2"/>
          <p:cNvSpPr>
            <a:spLocks noGrp="1"/>
          </p:cNvSpPr>
          <p:nvPr>
            <p:ph type="dt" sz="half" idx="2"/>
          </p:nvPr>
        </p:nvSpPr>
        <p:spPr/>
        <p:txBody>
          <a:bodyPr/>
          <a:lstStyle/>
          <a:p>
            <a:endParaRPr lang="en-US" dirty="0"/>
          </a:p>
        </p:txBody>
      </p:sp>
      <p:sp>
        <p:nvSpPr>
          <p:cNvPr id="4" name="スライド番号プレースホルダー 3"/>
          <p:cNvSpPr>
            <a:spLocks noGrp="1"/>
          </p:cNvSpPr>
          <p:nvPr>
            <p:ph type="sldNum" sz="quarter" idx="4"/>
          </p:nvPr>
        </p:nvSpPr>
        <p:spPr/>
        <p:txBody>
          <a:bodyPr/>
          <a:lstStyle/>
          <a:p>
            <a:fld id="{9A656EF6-BAFE-D947-B882-BDAE585DDDE4}" type="slidenum">
              <a:rPr lang="en-US" smtClean="0"/>
              <a:pPr/>
              <a:t>2</a:t>
            </a:fld>
            <a:endParaRPr lang="en-US" dirty="0"/>
          </a:p>
        </p:txBody>
      </p:sp>
      <p:sp>
        <p:nvSpPr>
          <p:cNvPr id="5" name="フッター プレースホルダー 4"/>
          <p:cNvSpPr>
            <a:spLocks noGrp="1"/>
          </p:cNvSpPr>
          <p:nvPr>
            <p:ph type="ftr" sz="quarter" idx="3"/>
          </p:nvPr>
        </p:nvSpPr>
        <p:spPr/>
        <p:txBody>
          <a:bodyPr/>
          <a:lstStyle/>
          <a:p>
            <a:pPr algn="l"/>
            <a:endParaRPr lang="en-US" altLang="ja-JP" dirty="0" smtClean="0"/>
          </a:p>
        </p:txBody>
      </p:sp>
      <p:sp>
        <p:nvSpPr>
          <p:cNvPr id="8" name="正方形/長方形 7"/>
          <p:cNvSpPr/>
          <p:nvPr/>
        </p:nvSpPr>
        <p:spPr>
          <a:xfrm>
            <a:off x="1328057" y="3396343"/>
            <a:ext cx="7358744" cy="40277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457200" y="3429745"/>
            <a:ext cx="1099457" cy="369332"/>
          </a:xfrm>
          <a:prstGeom prst="rect">
            <a:avLst/>
          </a:prstGeom>
          <a:noFill/>
        </p:spPr>
        <p:txBody>
          <a:bodyPr wrap="square" rtlCol="0">
            <a:spAutoFit/>
          </a:bodyPr>
          <a:lstStyle/>
          <a:p>
            <a:r>
              <a:rPr kumimoji="1" lang="en-US" altLang="ja-JP" dirty="0" smtClean="0">
                <a:solidFill>
                  <a:schemeClr val="accent2"/>
                </a:solidFill>
                <a:latin typeface="Helvetica Neue Light"/>
              </a:rPr>
              <a:t>overlap</a:t>
            </a:r>
            <a:endParaRPr kumimoji="1" lang="ja-JP" altLang="en-US" dirty="0">
              <a:solidFill>
                <a:schemeClr val="accent2"/>
              </a:solidFill>
              <a:latin typeface="Helvetica Neue Light"/>
            </a:endParaRPr>
          </a:p>
        </p:txBody>
      </p:sp>
    </p:spTree>
    <p:extLst>
      <p:ext uri="{BB962C8B-B14F-4D97-AF65-F5344CB8AC3E}">
        <p14:creationId xmlns:p14="http://schemas.microsoft.com/office/powerpoint/2010/main" val="222365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BP from Doctor </a:t>
            </a:r>
            <a:r>
              <a:rPr kumimoji="1" lang="en-US" altLang="ja-JP" dirty="0" smtClean="0"/>
              <a:t>Team (</a:t>
            </a:r>
            <a:r>
              <a:rPr lang="en-US" altLang="ja-JP" dirty="0" smtClean="0"/>
              <a:t>2015-03-01)</a:t>
            </a:r>
            <a:endParaRPr kumimoji="1" lang="ja-JP" altLang="en-US" dirty="0"/>
          </a:p>
        </p:txBody>
      </p:sp>
      <p:sp>
        <p:nvSpPr>
          <p:cNvPr id="3" name="コンテンツ プレースホルダー 2"/>
          <p:cNvSpPr>
            <a:spLocks noGrp="1"/>
          </p:cNvSpPr>
          <p:nvPr>
            <p:ph idx="1"/>
          </p:nvPr>
        </p:nvSpPr>
        <p:spPr/>
        <p:txBody>
          <a:bodyPr>
            <a:noAutofit/>
          </a:bodyPr>
          <a:lstStyle/>
          <a:p>
            <a:r>
              <a:rPr lang="en-US" altLang="ja-JP" sz="1600" dirty="0"/>
              <a:t>Real-time instance monitoring and notification-based alarm management</a:t>
            </a:r>
          </a:p>
          <a:p>
            <a:pPr lvl="1"/>
            <a:r>
              <a:rPr lang="en-US" altLang="ja-JP" sz="1400" dirty="0"/>
              <a:t>OpenStack Ceilometer already provides some functionality to monitor and alert the user about faults in the server. It will be useful to enhance this functionality as follows:</a:t>
            </a:r>
          </a:p>
          <a:p>
            <a:pPr lvl="2"/>
            <a:r>
              <a:rPr lang="en-US" altLang="ja-JP" sz="1200" dirty="0"/>
              <a:t>[1] Instance State Notification: This BP proposes adding new compute notification definition regarding instance state to handle event of instance (server) from nova. It also enables to create a new meter "</a:t>
            </a:r>
            <a:r>
              <a:rPr lang="en-US" altLang="ja-JP" sz="1200" dirty="0" err="1"/>
              <a:t>instance.state</a:t>
            </a:r>
            <a:r>
              <a:rPr lang="en-US" altLang="ja-JP" sz="1200" dirty="0"/>
              <a:t>". To notify an </a:t>
            </a:r>
            <a:r>
              <a:rPr lang="en-US" altLang="ja-JP" sz="1200" dirty="0" err="1"/>
              <a:t>instance.state</a:t>
            </a:r>
            <a:r>
              <a:rPr lang="en-US" altLang="ja-JP" sz="1200" dirty="0"/>
              <a:t> change immediately, the BP creates "</a:t>
            </a:r>
            <a:r>
              <a:rPr lang="en-US" altLang="ja-JP" sz="1200" dirty="0" err="1"/>
              <a:t>instance.state</a:t>
            </a:r>
            <a:r>
              <a:rPr lang="en-US" altLang="ja-JP" sz="1200" dirty="0"/>
              <a:t>" by using the notification agent rather than the pollster.</a:t>
            </a:r>
          </a:p>
          <a:p>
            <a:pPr lvl="2"/>
            <a:r>
              <a:rPr lang="en-US" altLang="ja-JP" sz="1200" dirty="0"/>
              <a:t>[2] Event Publisher for Alarm: The proposal is to create a new event publisher which can send messages to a new alarm evaluator [3]. The publisher enables the admin to provide event driven notifications to users such that they can achieve fast auto-healing by using this immediate notification mechanism and orchestrator with auto scaling rules. Besides the existing Ceilometer usage for billing purposes, this BP enhances Ceilometer to provide additional notification capabilities to the user.</a:t>
            </a:r>
          </a:p>
          <a:p>
            <a:pPr lvl="2"/>
            <a:r>
              <a:rPr lang="en-US" altLang="ja-JP" sz="1200" dirty="0"/>
              <a:t>[3] Notification-driven alarm evaluator: This BP proposes a notification-driven alarm evaluator that is using event notifications received from [2]. The alarm evaluator does not execute any periodical task, but is triggered by alarm notifications. The alarm evaluator will aggregate and correlate different alarms, which will then be notified to the user in order to trigger recovery action(s) on the user-side (e.g. migrate, </a:t>
            </a:r>
            <a:r>
              <a:rPr lang="en-US" altLang="ja-JP" sz="1200" dirty="0" err="1"/>
              <a:t>terminate,re</a:t>
            </a:r>
            <a:r>
              <a:rPr lang="en-US" altLang="ja-JP" sz="1200" dirty="0"/>
              <a:t>-instantiate etc.).</a:t>
            </a:r>
          </a:p>
          <a:p>
            <a:pPr lvl="1"/>
            <a:r>
              <a:rPr lang="en-US" altLang="ja-JP" sz="1400" dirty="0">
                <a:hlinkClick r:id="rId2"/>
              </a:rPr>
              <a:t>https://blueprints.launchpad.net/ceilometer/+spec/realtime-alarm-management</a:t>
            </a:r>
            <a:endParaRPr lang="en-US" altLang="ja-JP" sz="1400" dirty="0"/>
          </a:p>
        </p:txBody>
      </p:sp>
      <p:sp>
        <p:nvSpPr>
          <p:cNvPr id="4" name="日付プレースホルダー 3"/>
          <p:cNvSpPr>
            <a:spLocks noGrp="1"/>
          </p:cNvSpPr>
          <p:nvPr>
            <p:ph type="dt" sz="half" idx="2"/>
          </p:nvPr>
        </p:nvSpPr>
        <p:spPr/>
        <p:txBody>
          <a:bodyPr/>
          <a:lstStyle/>
          <a:p>
            <a:endParaRPr lang="en-US" dirty="0"/>
          </a:p>
        </p:txBody>
      </p:sp>
      <p:sp>
        <p:nvSpPr>
          <p:cNvPr id="5" name="スライド番号プレースホルダー 4"/>
          <p:cNvSpPr>
            <a:spLocks noGrp="1"/>
          </p:cNvSpPr>
          <p:nvPr>
            <p:ph type="sldNum" sz="quarter" idx="4"/>
          </p:nvPr>
        </p:nvSpPr>
        <p:spPr/>
        <p:txBody>
          <a:bodyPr/>
          <a:lstStyle/>
          <a:p>
            <a:fld id="{9A656EF6-BAFE-D947-B882-BDAE585DDDE4}" type="slidenum">
              <a:rPr lang="en-US" smtClean="0"/>
              <a:pPr/>
              <a:t>3</a:t>
            </a:fld>
            <a:endParaRPr lang="en-US" dirty="0"/>
          </a:p>
        </p:txBody>
      </p:sp>
      <p:sp>
        <p:nvSpPr>
          <p:cNvPr id="6" name="フッター プレースホルダー 5"/>
          <p:cNvSpPr>
            <a:spLocks noGrp="1"/>
          </p:cNvSpPr>
          <p:nvPr>
            <p:ph type="ftr" sz="quarter" idx="3"/>
          </p:nvPr>
        </p:nvSpPr>
        <p:spPr/>
        <p:txBody>
          <a:bodyPr/>
          <a:lstStyle/>
          <a:p>
            <a:pPr algn="l"/>
            <a:endParaRPr lang="en-US" altLang="ja-JP" dirty="0" smtClean="0"/>
          </a:p>
        </p:txBody>
      </p:sp>
      <p:sp>
        <p:nvSpPr>
          <p:cNvPr id="7" name="正方形/長方形 6"/>
          <p:cNvSpPr/>
          <p:nvPr/>
        </p:nvSpPr>
        <p:spPr>
          <a:xfrm>
            <a:off x="1328057" y="3309255"/>
            <a:ext cx="7358744" cy="1915888"/>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457200" y="4855811"/>
            <a:ext cx="1099457" cy="369332"/>
          </a:xfrm>
          <a:prstGeom prst="rect">
            <a:avLst/>
          </a:prstGeom>
          <a:noFill/>
        </p:spPr>
        <p:txBody>
          <a:bodyPr wrap="square" rtlCol="0">
            <a:spAutoFit/>
          </a:bodyPr>
          <a:lstStyle/>
          <a:p>
            <a:r>
              <a:rPr kumimoji="1" lang="en-US" altLang="ja-JP" dirty="0" smtClean="0">
                <a:solidFill>
                  <a:schemeClr val="accent2"/>
                </a:solidFill>
                <a:latin typeface="Helvetica Neue Light"/>
              </a:rPr>
              <a:t>overlap</a:t>
            </a:r>
            <a:endParaRPr kumimoji="1" lang="ja-JP" altLang="en-US" dirty="0">
              <a:solidFill>
                <a:schemeClr val="accent2"/>
              </a:solidFill>
              <a:latin typeface="Helvetica Neue Light"/>
            </a:endParaRPr>
          </a:p>
        </p:txBody>
      </p:sp>
    </p:spTree>
    <p:extLst>
      <p:ext uri="{BB962C8B-B14F-4D97-AF65-F5344CB8AC3E}">
        <p14:creationId xmlns:p14="http://schemas.microsoft.com/office/powerpoint/2010/main" val="281930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BP Alignment regarding two </a:t>
            </a:r>
            <a:r>
              <a:rPr kumimoji="1" lang="en-US" altLang="ja-JP" dirty="0" smtClean="0"/>
              <a:t>submitted BPs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BP#1 Instance State Notification</a:t>
            </a:r>
          </a:p>
          <a:p>
            <a:r>
              <a:rPr lang="en-US" altLang="ja-JP" dirty="0" smtClean="0"/>
              <a:t>BP#2 </a:t>
            </a:r>
            <a:r>
              <a:rPr lang="en-US" altLang="ja-JP" dirty="0"/>
              <a:t>Event Publisher for </a:t>
            </a:r>
            <a:r>
              <a:rPr lang="en-US" altLang="ja-JP" dirty="0" smtClean="0"/>
              <a:t>Alarm</a:t>
            </a:r>
          </a:p>
          <a:p>
            <a:r>
              <a:rPr lang="en-US" altLang="ja-JP" dirty="0" smtClean="0"/>
              <a:t>BP#3 </a:t>
            </a:r>
            <a:r>
              <a:rPr lang="en-US" altLang="ja-JP" dirty="0"/>
              <a:t>Notification-driven alarm </a:t>
            </a:r>
            <a:r>
              <a:rPr lang="en-US" altLang="ja-JP" dirty="0" smtClean="0"/>
              <a:t>evaluator</a:t>
            </a:r>
          </a:p>
          <a:p>
            <a:r>
              <a:rPr lang="en-US" altLang="ja-JP" dirty="0" smtClean="0"/>
              <a:t>BP#4 </a:t>
            </a:r>
            <a:r>
              <a:rPr lang="en-US" altLang="ja-JP" dirty="0"/>
              <a:t>SNMP </a:t>
            </a:r>
            <a:r>
              <a:rPr lang="en-US" altLang="ja-JP" dirty="0" err="1" smtClean="0"/>
              <a:t>notifier</a:t>
            </a:r>
            <a:r>
              <a:rPr lang="en-US" altLang="ja-JP" dirty="0" smtClean="0"/>
              <a:t> to user (NBI)</a:t>
            </a:r>
          </a:p>
          <a:p>
            <a:r>
              <a:rPr lang="en-US" altLang="ja-JP" dirty="0" smtClean="0"/>
              <a:t>BP#5 Real-time Alarm (table)</a:t>
            </a:r>
            <a:endParaRPr lang="en-US" altLang="ja-JP" dirty="0" smtClean="0"/>
          </a:p>
          <a:p>
            <a:r>
              <a:rPr kumimoji="1" lang="en-US" altLang="ja-JP" dirty="0" smtClean="0"/>
              <a:t>BP#6- New plugin for Detector </a:t>
            </a:r>
          </a:p>
          <a:p>
            <a:r>
              <a:rPr kumimoji="1" lang="en-US" altLang="ja-JP" dirty="0" smtClean="0"/>
              <a:t>(other missing event/meter/notification definitions)</a:t>
            </a:r>
            <a:endParaRPr kumimoji="1" lang="en-US" altLang="ja-JP" dirty="0" smtClean="0"/>
          </a:p>
        </p:txBody>
      </p:sp>
      <p:sp>
        <p:nvSpPr>
          <p:cNvPr id="4" name="日付プレースホルダー 3"/>
          <p:cNvSpPr>
            <a:spLocks noGrp="1"/>
          </p:cNvSpPr>
          <p:nvPr>
            <p:ph type="dt" sz="half" idx="2"/>
          </p:nvPr>
        </p:nvSpPr>
        <p:spPr/>
        <p:txBody>
          <a:bodyPr/>
          <a:lstStyle/>
          <a:p>
            <a:endParaRPr lang="en-US" dirty="0"/>
          </a:p>
        </p:txBody>
      </p:sp>
      <p:sp>
        <p:nvSpPr>
          <p:cNvPr id="5" name="スライド番号プレースホルダー 4"/>
          <p:cNvSpPr>
            <a:spLocks noGrp="1"/>
          </p:cNvSpPr>
          <p:nvPr>
            <p:ph type="sldNum" sz="quarter" idx="4"/>
          </p:nvPr>
        </p:nvSpPr>
        <p:spPr/>
        <p:txBody>
          <a:bodyPr/>
          <a:lstStyle/>
          <a:p>
            <a:fld id="{9A656EF6-BAFE-D947-B882-BDAE585DDDE4}" type="slidenum">
              <a:rPr lang="en-US" smtClean="0"/>
              <a:pPr/>
              <a:t>4</a:t>
            </a:fld>
            <a:endParaRPr lang="en-US" dirty="0"/>
          </a:p>
        </p:txBody>
      </p:sp>
      <p:sp>
        <p:nvSpPr>
          <p:cNvPr id="6" name="フッター プレースホルダー 5"/>
          <p:cNvSpPr>
            <a:spLocks noGrp="1"/>
          </p:cNvSpPr>
          <p:nvPr>
            <p:ph type="ftr" sz="quarter" idx="3"/>
          </p:nvPr>
        </p:nvSpPr>
        <p:spPr/>
        <p:txBody>
          <a:bodyPr/>
          <a:lstStyle/>
          <a:p>
            <a:pPr algn="l"/>
            <a:endParaRPr lang="en-US" altLang="ja-JP" dirty="0" smtClean="0"/>
          </a:p>
        </p:txBody>
      </p:sp>
      <p:sp>
        <p:nvSpPr>
          <p:cNvPr id="7" name="右中かっこ 6"/>
          <p:cNvSpPr/>
          <p:nvPr/>
        </p:nvSpPr>
        <p:spPr>
          <a:xfrm>
            <a:off x="5704135" y="2122717"/>
            <a:ext cx="653143" cy="838200"/>
          </a:xfrm>
          <a:prstGeom prst="rightBrace">
            <a:avLst/>
          </a:prstGeom>
          <a:ln>
            <a:solidFill>
              <a:schemeClr val="tx1"/>
            </a:solidFill>
          </a:ln>
        </p:spPr>
        <p:style>
          <a:lnRef idx="1">
            <a:schemeClr val="accent2"/>
          </a:lnRef>
          <a:fillRef idx="0">
            <a:schemeClr val="accent2"/>
          </a:fillRef>
          <a:effectRef idx="0">
            <a:schemeClr val="accent2"/>
          </a:effectRef>
          <a:fontRef idx="minor">
            <a:schemeClr val="tx1"/>
          </a:fontRef>
        </p:style>
        <p:txBody>
          <a:bodyPr wrap="none" rtlCol="0" anchor="ctr"/>
          <a:lstStyle/>
          <a:p>
            <a:r>
              <a:rPr kumimoji="1" lang="en-US" altLang="ja-JP" dirty="0" smtClean="0">
                <a:latin typeface="Helvetica Neue Light"/>
              </a:rPr>
              <a:t>          Immediate </a:t>
            </a:r>
            <a:r>
              <a:rPr kumimoji="1" lang="en-US" altLang="ja-JP" dirty="0" smtClean="0">
                <a:latin typeface="Helvetica Neue Light"/>
              </a:rPr>
              <a:t>Notification </a:t>
            </a:r>
            <a:br>
              <a:rPr kumimoji="1" lang="en-US" altLang="ja-JP" dirty="0" smtClean="0">
                <a:latin typeface="Helvetica Neue Light"/>
              </a:rPr>
            </a:br>
            <a:r>
              <a:rPr kumimoji="1" lang="en-US" altLang="ja-JP" dirty="0" smtClean="0">
                <a:latin typeface="Helvetica Neue Light"/>
              </a:rPr>
              <a:t>          with minimum impact</a:t>
            </a:r>
          </a:p>
          <a:p>
            <a:r>
              <a:rPr kumimoji="1" lang="en-US" altLang="ja-JP" dirty="0">
                <a:latin typeface="Helvetica Neue Light"/>
              </a:rPr>
              <a:t> </a:t>
            </a:r>
            <a:r>
              <a:rPr kumimoji="1" lang="en-US" altLang="ja-JP" dirty="0" smtClean="0">
                <a:latin typeface="Helvetica Neue Light"/>
              </a:rPr>
              <a:t>         to current Ceilometer</a:t>
            </a:r>
            <a:endParaRPr kumimoji="1" lang="ja-JP" altLang="en-US" dirty="0">
              <a:latin typeface="Helvetica Neue Light"/>
            </a:endParaRPr>
          </a:p>
        </p:txBody>
      </p:sp>
      <p:sp>
        <p:nvSpPr>
          <p:cNvPr id="8" name="正方形/長方形 7"/>
          <p:cNvSpPr/>
          <p:nvPr/>
        </p:nvSpPr>
        <p:spPr>
          <a:xfrm>
            <a:off x="4125685" y="1668864"/>
            <a:ext cx="762000" cy="275098"/>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latin typeface="Helvetica Neue Light"/>
              </a:rPr>
              <a:t>Doctor</a:t>
            </a:r>
            <a:endParaRPr kumimoji="1" lang="ja-JP" altLang="en-US" sz="1400" dirty="0">
              <a:latin typeface="Helvetica Neue Light"/>
            </a:endParaRPr>
          </a:p>
        </p:txBody>
      </p:sp>
      <p:sp>
        <p:nvSpPr>
          <p:cNvPr id="9" name="正方形/長方形 8"/>
          <p:cNvSpPr/>
          <p:nvPr/>
        </p:nvSpPr>
        <p:spPr>
          <a:xfrm>
            <a:off x="4125685" y="2165647"/>
            <a:ext cx="762000" cy="275098"/>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latin typeface="Helvetica Neue Light"/>
              </a:rPr>
              <a:t>Doctor</a:t>
            </a:r>
            <a:endParaRPr kumimoji="1" lang="ja-JP" altLang="en-US" sz="1400" dirty="0">
              <a:latin typeface="Helvetica Neue Light"/>
            </a:endParaRPr>
          </a:p>
        </p:txBody>
      </p:sp>
      <p:sp>
        <p:nvSpPr>
          <p:cNvPr id="10" name="正方形/長方形 9"/>
          <p:cNvSpPr/>
          <p:nvPr/>
        </p:nvSpPr>
        <p:spPr>
          <a:xfrm>
            <a:off x="4887685" y="2642275"/>
            <a:ext cx="762000" cy="275098"/>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latin typeface="Helvetica Neue Light"/>
              </a:rPr>
              <a:t>Doctor</a:t>
            </a:r>
            <a:endParaRPr kumimoji="1" lang="ja-JP" altLang="en-US" sz="1400" dirty="0">
              <a:latin typeface="Helvetica Neue Light"/>
            </a:endParaRPr>
          </a:p>
        </p:txBody>
      </p:sp>
      <p:sp>
        <p:nvSpPr>
          <p:cNvPr id="11" name="正方形/長方形 10"/>
          <p:cNvSpPr/>
          <p:nvPr/>
        </p:nvSpPr>
        <p:spPr>
          <a:xfrm>
            <a:off x="4191029" y="3116276"/>
            <a:ext cx="430129" cy="275098"/>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latin typeface="Helvetica Neue Light"/>
              </a:rPr>
              <a:t>HA</a:t>
            </a:r>
            <a:endParaRPr kumimoji="1" lang="ja-JP" altLang="en-US" sz="1400" dirty="0">
              <a:latin typeface="Helvetica Neue Light"/>
            </a:endParaRPr>
          </a:p>
        </p:txBody>
      </p:sp>
      <p:sp>
        <p:nvSpPr>
          <p:cNvPr id="12" name="正方形/長方形 11"/>
          <p:cNvSpPr/>
          <p:nvPr/>
        </p:nvSpPr>
        <p:spPr>
          <a:xfrm>
            <a:off x="3785591" y="3604119"/>
            <a:ext cx="430129" cy="275098"/>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latin typeface="Helvetica Neue Light"/>
              </a:rPr>
              <a:t>HA</a:t>
            </a:r>
            <a:endParaRPr kumimoji="1" lang="ja-JP" altLang="en-US" sz="1400" dirty="0">
              <a:latin typeface="Helvetica Neue Light"/>
            </a:endParaRPr>
          </a:p>
        </p:txBody>
      </p:sp>
      <p:sp>
        <p:nvSpPr>
          <p:cNvPr id="13" name="正方形/長方形 12"/>
          <p:cNvSpPr/>
          <p:nvPr/>
        </p:nvSpPr>
        <p:spPr>
          <a:xfrm>
            <a:off x="4025062" y="4075161"/>
            <a:ext cx="430129" cy="275098"/>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latin typeface="Helvetica Neue Light"/>
              </a:rPr>
              <a:t>HA</a:t>
            </a:r>
            <a:endParaRPr kumimoji="1" lang="ja-JP" altLang="en-US" sz="1400" dirty="0">
              <a:latin typeface="Helvetica Neue Light"/>
            </a:endParaRPr>
          </a:p>
        </p:txBody>
      </p:sp>
      <p:sp>
        <p:nvSpPr>
          <p:cNvPr id="14" name="右中かっこ 13"/>
          <p:cNvSpPr/>
          <p:nvPr/>
        </p:nvSpPr>
        <p:spPr>
          <a:xfrm>
            <a:off x="4669991" y="3571461"/>
            <a:ext cx="653143" cy="838200"/>
          </a:xfrm>
          <a:prstGeom prst="rightBrace">
            <a:avLst/>
          </a:prstGeom>
          <a:ln>
            <a:solidFill>
              <a:schemeClr val="tx1"/>
            </a:solidFill>
          </a:ln>
        </p:spPr>
        <p:style>
          <a:lnRef idx="1">
            <a:schemeClr val="accent2"/>
          </a:lnRef>
          <a:fillRef idx="0">
            <a:schemeClr val="accent2"/>
          </a:fillRef>
          <a:effectRef idx="0">
            <a:schemeClr val="accent2"/>
          </a:effectRef>
          <a:fontRef idx="minor">
            <a:schemeClr val="tx1"/>
          </a:fontRef>
        </p:style>
        <p:txBody>
          <a:bodyPr wrap="none" rtlCol="0" anchor="ctr"/>
          <a:lstStyle/>
          <a:p>
            <a:r>
              <a:rPr kumimoji="1" lang="en-US" altLang="ja-JP" dirty="0" smtClean="0">
                <a:latin typeface="Helvetica Neue Light"/>
              </a:rPr>
              <a:t>          Immediate </a:t>
            </a:r>
            <a:r>
              <a:rPr kumimoji="1" lang="en-US" altLang="ja-JP" dirty="0" smtClean="0">
                <a:latin typeface="Helvetica Neue Light"/>
              </a:rPr>
              <a:t>Notification efficiently </a:t>
            </a:r>
            <a:br>
              <a:rPr kumimoji="1" lang="en-US" altLang="ja-JP" dirty="0" smtClean="0">
                <a:latin typeface="Helvetica Neue Light"/>
              </a:rPr>
            </a:br>
            <a:r>
              <a:rPr kumimoji="1" lang="en-US" altLang="ja-JP" dirty="0" smtClean="0">
                <a:latin typeface="Helvetica Neue Light"/>
              </a:rPr>
              <a:t>          (Enable detection depends on </a:t>
            </a:r>
          </a:p>
          <a:p>
            <a:r>
              <a:rPr kumimoji="1" lang="en-US" altLang="ja-JP" dirty="0">
                <a:latin typeface="Helvetica Neue Light"/>
              </a:rPr>
              <a:t> </a:t>
            </a:r>
            <a:r>
              <a:rPr kumimoji="1" lang="en-US" altLang="ja-JP" dirty="0" smtClean="0">
                <a:latin typeface="Helvetica Neue Light"/>
              </a:rPr>
              <a:t>          alarm configuration)</a:t>
            </a:r>
            <a:endParaRPr kumimoji="1" lang="ja-JP" altLang="en-US" dirty="0">
              <a:latin typeface="Helvetica Neue Light"/>
            </a:endParaRPr>
          </a:p>
        </p:txBody>
      </p:sp>
    </p:spTree>
    <p:extLst>
      <p:ext uri="{BB962C8B-B14F-4D97-AF65-F5344CB8AC3E}">
        <p14:creationId xmlns:p14="http://schemas.microsoft.com/office/powerpoint/2010/main" val="3663991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Immediate Notification</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Difference between two blueprint are clarified</a:t>
            </a:r>
          </a:p>
          <a:p>
            <a:pPr lvl="1"/>
            <a:r>
              <a:rPr lang="en-US" altLang="ja-JP" dirty="0"/>
              <a:t>[Doctor]</a:t>
            </a:r>
          </a:p>
          <a:p>
            <a:pPr lvl="2"/>
            <a:r>
              <a:rPr lang="en-US" altLang="ja-JP" dirty="0"/>
              <a:t>Adding hook and new alarm evaluator to avoid polling mechanism in Ceilometer</a:t>
            </a:r>
          </a:p>
          <a:p>
            <a:pPr lvl="1"/>
            <a:r>
              <a:rPr lang="en-US" altLang="ja-JP" dirty="0"/>
              <a:t>[HA]</a:t>
            </a:r>
          </a:p>
          <a:p>
            <a:pPr lvl="2"/>
            <a:r>
              <a:rPr lang="en-US" altLang="ja-JP" dirty="0"/>
              <a:t>Adding SNMP interface to NB I/F</a:t>
            </a:r>
          </a:p>
          <a:p>
            <a:pPr lvl="2"/>
            <a:r>
              <a:rPr lang="en-US" altLang="ja-JP" dirty="0"/>
              <a:t>New real-time alarm table to efficient detection</a:t>
            </a:r>
          </a:p>
          <a:p>
            <a:pPr lvl="1"/>
            <a:r>
              <a:rPr lang="en-US" altLang="ja-JP" dirty="0"/>
              <a:t>(Common)</a:t>
            </a:r>
          </a:p>
          <a:p>
            <a:pPr lvl="2"/>
            <a:r>
              <a:rPr lang="en-US" altLang="ja-JP" dirty="0"/>
              <a:t>Extend </a:t>
            </a:r>
            <a:r>
              <a:rPr lang="en-US" altLang="ja-JP" dirty="0" smtClean="0"/>
              <a:t>monitoring target </a:t>
            </a:r>
            <a:r>
              <a:rPr lang="en-US" altLang="ja-JP" dirty="0"/>
              <a:t>resources such as </a:t>
            </a:r>
            <a:r>
              <a:rPr lang="en-US" altLang="ja-JP" dirty="0" err="1"/>
              <a:t>VM.state</a:t>
            </a:r>
            <a:r>
              <a:rPr lang="en-US" altLang="ja-JP" dirty="0"/>
              <a:t> and </a:t>
            </a:r>
            <a:r>
              <a:rPr lang="en-US" altLang="ja-JP" dirty="0" err="1"/>
              <a:t>Port.state</a:t>
            </a:r>
            <a:endParaRPr lang="ja-JP" altLang="en-US" dirty="0"/>
          </a:p>
        </p:txBody>
      </p:sp>
      <p:sp>
        <p:nvSpPr>
          <p:cNvPr id="4" name="日付プレースホルダー 3"/>
          <p:cNvSpPr>
            <a:spLocks noGrp="1"/>
          </p:cNvSpPr>
          <p:nvPr>
            <p:ph type="dt" sz="half" idx="2"/>
          </p:nvPr>
        </p:nvSpPr>
        <p:spPr/>
        <p:txBody>
          <a:bodyPr/>
          <a:lstStyle/>
          <a:p>
            <a:endParaRPr lang="en-US" dirty="0"/>
          </a:p>
        </p:txBody>
      </p:sp>
      <p:sp>
        <p:nvSpPr>
          <p:cNvPr id="5" name="スライド番号プレースホルダー 4"/>
          <p:cNvSpPr>
            <a:spLocks noGrp="1"/>
          </p:cNvSpPr>
          <p:nvPr>
            <p:ph type="sldNum" sz="quarter" idx="4"/>
          </p:nvPr>
        </p:nvSpPr>
        <p:spPr/>
        <p:txBody>
          <a:bodyPr/>
          <a:lstStyle/>
          <a:p>
            <a:fld id="{9A656EF6-BAFE-D947-B882-BDAE585DDDE4}" type="slidenum">
              <a:rPr lang="en-US" smtClean="0"/>
              <a:pPr/>
              <a:t>5</a:t>
            </a:fld>
            <a:endParaRPr lang="en-US" dirty="0"/>
          </a:p>
        </p:txBody>
      </p:sp>
      <p:sp>
        <p:nvSpPr>
          <p:cNvPr id="6" name="フッター プレースホルダー 5"/>
          <p:cNvSpPr>
            <a:spLocks noGrp="1"/>
          </p:cNvSpPr>
          <p:nvPr>
            <p:ph type="ftr" sz="quarter" idx="3"/>
          </p:nvPr>
        </p:nvSpPr>
        <p:spPr/>
        <p:txBody>
          <a:bodyPr/>
          <a:lstStyle/>
          <a:p>
            <a:pPr algn="l"/>
            <a:endParaRPr lang="en-US" altLang="ja-JP" dirty="0" smtClean="0"/>
          </a:p>
        </p:txBody>
      </p:sp>
    </p:spTree>
    <p:extLst>
      <p:ext uri="{BB962C8B-B14F-4D97-AF65-F5344CB8AC3E}">
        <p14:creationId xmlns:p14="http://schemas.microsoft.com/office/powerpoint/2010/main" val="3966500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[Doctor] </a:t>
            </a:r>
            <a:r>
              <a:rPr lang="en-US" altLang="ja-JP" dirty="0" smtClean="0"/>
              <a:t>Fault </a:t>
            </a:r>
            <a:r>
              <a:rPr lang="en-US" altLang="ja-JP" dirty="0"/>
              <a:t>Management </a:t>
            </a:r>
            <a:r>
              <a:rPr lang="en-US" altLang="ja-JP" dirty="0" smtClean="0"/>
              <a:t>Scenario</a:t>
            </a:r>
            <a:endParaRPr kumimoji="1" lang="ja-JP" altLang="en-US" dirty="0"/>
          </a:p>
        </p:txBody>
      </p:sp>
      <p:sp>
        <p:nvSpPr>
          <p:cNvPr id="4" name="日付プレースホルダー 3"/>
          <p:cNvSpPr>
            <a:spLocks noGrp="1"/>
          </p:cNvSpPr>
          <p:nvPr>
            <p:ph type="dt" sz="half" idx="2"/>
          </p:nvPr>
        </p:nvSpPr>
        <p:spPr/>
        <p:txBody>
          <a:bodyPr/>
          <a:lstStyle/>
          <a:p>
            <a:r>
              <a:rPr lang="en-US" smtClean="0"/>
              <a:t>24 February 2015</a:t>
            </a:r>
            <a:endParaRPr lang="en-US" dirty="0"/>
          </a:p>
        </p:txBody>
      </p:sp>
      <p:sp>
        <p:nvSpPr>
          <p:cNvPr id="5" name="スライド番号プレースホルダー 4"/>
          <p:cNvSpPr>
            <a:spLocks noGrp="1"/>
          </p:cNvSpPr>
          <p:nvPr>
            <p:ph type="sldNum" sz="quarter" idx="4"/>
          </p:nvPr>
        </p:nvSpPr>
        <p:spPr/>
        <p:txBody>
          <a:bodyPr/>
          <a:lstStyle/>
          <a:p>
            <a:fld id="{9A656EF6-BAFE-D947-B882-BDAE585DDDE4}" type="slidenum">
              <a:rPr lang="en-US" smtClean="0"/>
              <a:pPr/>
              <a:t>6</a:t>
            </a:fld>
            <a:endParaRPr lang="en-US" dirty="0"/>
          </a:p>
        </p:txBody>
      </p:sp>
      <p:sp>
        <p:nvSpPr>
          <p:cNvPr id="6" name="フッター プレースホルダー 5"/>
          <p:cNvSpPr>
            <a:spLocks noGrp="1"/>
          </p:cNvSpPr>
          <p:nvPr>
            <p:ph type="ftr" sz="quarter" idx="3"/>
          </p:nvPr>
        </p:nvSpPr>
        <p:spPr/>
        <p:txBody>
          <a:bodyPr/>
          <a:lstStyle/>
          <a:p>
            <a:pPr algn="l"/>
            <a:r>
              <a:rPr lang="en-US" altLang="ja-JP" dirty="0" smtClean="0"/>
              <a:t>OPNFV Prague </a:t>
            </a:r>
            <a:r>
              <a:rPr lang="en-US" altLang="ja-JP" dirty="0" err="1" smtClean="0"/>
              <a:t>Hackfest</a:t>
            </a:r>
            <a:endParaRPr lang="en-US" altLang="ja-JP" dirty="0" smtClean="0"/>
          </a:p>
        </p:txBody>
      </p:sp>
      <p:sp>
        <p:nvSpPr>
          <p:cNvPr id="7" name="角丸四角形 6"/>
          <p:cNvSpPr/>
          <p:nvPr/>
        </p:nvSpPr>
        <p:spPr>
          <a:xfrm>
            <a:off x="4019173" y="5248653"/>
            <a:ext cx="1368000" cy="720000"/>
          </a:xfrm>
          <a:prstGeom prst="roundRect">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Helvetica Neue Light"/>
              </a:rPr>
              <a:t>Monitor</a:t>
            </a:r>
          </a:p>
        </p:txBody>
      </p:sp>
      <p:sp>
        <p:nvSpPr>
          <p:cNvPr id="8" name="角丸四角形 7"/>
          <p:cNvSpPr/>
          <p:nvPr/>
        </p:nvSpPr>
        <p:spPr>
          <a:xfrm>
            <a:off x="7007612" y="3684532"/>
            <a:ext cx="1368000" cy="720000"/>
          </a:xfrm>
          <a:prstGeom prst="roundRect">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smtClean="0">
                <a:latin typeface="Helvetica Neue Light"/>
              </a:rPr>
              <a:t>Notifier</a:t>
            </a:r>
            <a:endParaRPr kumimoji="1" lang="ja-JP" altLang="en-US" sz="1600" dirty="0">
              <a:latin typeface="Helvetica Neue Light"/>
            </a:endParaRPr>
          </a:p>
        </p:txBody>
      </p:sp>
      <p:sp>
        <p:nvSpPr>
          <p:cNvPr id="9" name="角丸四角形 8"/>
          <p:cNvSpPr/>
          <p:nvPr/>
        </p:nvSpPr>
        <p:spPr>
          <a:xfrm>
            <a:off x="3875188" y="1790559"/>
            <a:ext cx="1440160" cy="720000"/>
          </a:xfrm>
          <a:prstGeom prst="round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Helvetica Neue Light"/>
              </a:rPr>
              <a:t>User-side</a:t>
            </a:r>
          </a:p>
          <a:p>
            <a:pPr algn="ctr"/>
            <a:r>
              <a:rPr kumimoji="1" lang="en-US" altLang="ja-JP" sz="1600" dirty="0" smtClean="0">
                <a:latin typeface="Helvetica Neue Light"/>
              </a:rPr>
              <a:t>Manager</a:t>
            </a:r>
            <a:endParaRPr kumimoji="1" lang="ja-JP" altLang="en-US" sz="1600" dirty="0">
              <a:latin typeface="Helvetica Neue Light"/>
            </a:endParaRPr>
          </a:p>
        </p:txBody>
      </p:sp>
      <p:sp>
        <p:nvSpPr>
          <p:cNvPr id="10" name="正方形/長方形 9"/>
          <p:cNvSpPr/>
          <p:nvPr/>
        </p:nvSpPr>
        <p:spPr>
          <a:xfrm>
            <a:off x="418804" y="3386423"/>
            <a:ext cx="2520000" cy="2699983"/>
          </a:xfrm>
          <a:prstGeom prst="rect">
            <a:avLst/>
          </a:prstGeom>
          <a:solidFill>
            <a:schemeClr val="bg1"/>
          </a:solidFill>
          <a:ln w="19050">
            <a:solidFill>
              <a:schemeClr val="bg1">
                <a:lumMod val="50000"/>
              </a:schemeClr>
            </a:solidFill>
            <a:prstDash val="soli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z="1600" dirty="0">
                <a:solidFill>
                  <a:schemeClr val="bg1">
                    <a:lumMod val="50000"/>
                  </a:schemeClr>
                </a:solidFill>
                <a:latin typeface="Helvetica Neue Light"/>
              </a:rPr>
              <a:t>Virtualized </a:t>
            </a:r>
            <a:r>
              <a:rPr lang="en-US" altLang="ja-JP" sz="1600" dirty="0" smtClean="0">
                <a:solidFill>
                  <a:schemeClr val="bg1">
                    <a:lumMod val="50000"/>
                  </a:schemeClr>
                </a:solidFill>
                <a:latin typeface="Helvetica Neue Light"/>
              </a:rPr>
              <a:t>Infrastructure</a:t>
            </a:r>
            <a:endParaRPr lang="ja-JP" altLang="en-US" sz="1600" dirty="0">
              <a:solidFill>
                <a:schemeClr val="bg1">
                  <a:lumMod val="50000"/>
                </a:schemeClr>
              </a:solidFill>
              <a:latin typeface="Helvetica Neue Light"/>
            </a:endParaRPr>
          </a:p>
        </p:txBody>
      </p:sp>
      <p:cxnSp>
        <p:nvCxnSpPr>
          <p:cNvPr id="11" name="曲線コネクタ 12"/>
          <p:cNvCxnSpPr/>
          <p:nvPr/>
        </p:nvCxnSpPr>
        <p:spPr>
          <a:xfrm>
            <a:off x="5339478" y="3782233"/>
            <a:ext cx="1620000"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曲線コネクタ 15"/>
          <p:cNvCxnSpPr/>
          <p:nvPr/>
        </p:nvCxnSpPr>
        <p:spPr>
          <a:xfrm rot="16200000" flipV="1">
            <a:off x="5693798" y="1907381"/>
            <a:ext cx="1394521" cy="2160241"/>
          </a:xfrm>
          <a:prstGeom prst="curvedConnector2">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曲線コネクタ 37"/>
          <p:cNvCxnSpPr>
            <a:stCxn id="9" idx="1"/>
            <a:endCxn id="21" idx="3"/>
          </p:cNvCxnSpPr>
          <p:nvPr/>
        </p:nvCxnSpPr>
        <p:spPr>
          <a:xfrm flipH="1">
            <a:off x="2938804" y="2150559"/>
            <a:ext cx="936384" cy="0"/>
          </a:xfrm>
          <a:prstGeom prst="straightConnector1">
            <a:avLst/>
          </a:prstGeom>
          <a:ln w="19050">
            <a:solidFill>
              <a:schemeClr val="bg1">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6" name="曲線コネクタ 46"/>
          <p:cNvCxnSpPr/>
          <p:nvPr/>
        </p:nvCxnSpPr>
        <p:spPr>
          <a:xfrm rot="16200000" flipV="1">
            <a:off x="6389880" y="4353297"/>
            <a:ext cx="501727" cy="951328"/>
          </a:xfrm>
          <a:prstGeom prst="curvedConnector2">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曲線コネクタ 53"/>
          <p:cNvCxnSpPr>
            <a:stCxn id="9" idx="2"/>
          </p:cNvCxnSpPr>
          <p:nvPr/>
        </p:nvCxnSpPr>
        <p:spPr>
          <a:xfrm>
            <a:off x="4595268" y="2510560"/>
            <a:ext cx="0" cy="983643"/>
          </a:xfrm>
          <a:prstGeom prst="straightConnector1">
            <a:avLst/>
          </a:prstGeom>
          <a:ln w="19050">
            <a:solidFill>
              <a:schemeClr val="bg1">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8" name="曲線コネクタ 21"/>
          <p:cNvCxnSpPr>
            <a:stCxn id="23" idx="1"/>
          </p:cNvCxnSpPr>
          <p:nvPr/>
        </p:nvCxnSpPr>
        <p:spPr>
          <a:xfrm flipH="1">
            <a:off x="2938804" y="4044532"/>
            <a:ext cx="972464" cy="0"/>
          </a:xfrm>
          <a:prstGeom prst="straightConnector1">
            <a:avLst/>
          </a:prstGeom>
          <a:ln w="19050">
            <a:solidFill>
              <a:schemeClr val="bg1">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円柱 18"/>
          <p:cNvSpPr/>
          <p:nvPr/>
        </p:nvSpPr>
        <p:spPr>
          <a:xfrm>
            <a:off x="8097615" y="3847004"/>
            <a:ext cx="773640" cy="874361"/>
          </a:xfrm>
          <a:prstGeom prst="can">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latin typeface="Helvetica Neue Light"/>
              </a:rPr>
              <a:t>Alarm</a:t>
            </a:r>
          </a:p>
          <a:p>
            <a:pPr algn="ctr"/>
            <a:r>
              <a:rPr lang="en-US" altLang="ja-JP" sz="1600" dirty="0" smtClean="0">
                <a:latin typeface="Helvetica Neue Light"/>
              </a:rPr>
              <a:t>Conf.</a:t>
            </a:r>
            <a:endParaRPr kumimoji="1" lang="ja-JP" altLang="en-US" sz="1600" dirty="0">
              <a:latin typeface="Helvetica Neue Light"/>
            </a:endParaRPr>
          </a:p>
        </p:txBody>
      </p:sp>
      <p:sp>
        <p:nvSpPr>
          <p:cNvPr id="20" name="テキスト ボックス 19"/>
          <p:cNvSpPr txBox="1"/>
          <p:nvPr/>
        </p:nvSpPr>
        <p:spPr>
          <a:xfrm>
            <a:off x="5500979" y="4692054"/>
            <a:ext cx="1728192" cy="584775"/>
          </a:xfrm>
          <a:prstGeom prst="rect">
            <a:avLst/>
          </a:prstGeom>
          <a:noFill/>
          <a:ln>
            <a:noFill/>
          </a:ln>
        </p:spPr>
        <p:txBody>
          <a:bodyPr wrap="square" rtlCol="0">
            <a:spAutoFit/>
          </a:bodyPr>
          <a:lstStyle/>
          <a:p>
            <a:r>
              <a:rPr lang="en-US" altLang="ja-JP" sz="1600" dirty="0" smtClean="0">
                <a:solidFill>
                  <a:schemeClr val="bg1">
                    <a:lumMod val="50000"/>
                  </a:schemeClr>
                </a:solidFill>
                <a:latin typeface="Helvetica Neue Light"/>
              </a:rPr>
              <a:t>3</a:t>
            </a:r>
            <a:r>
              <a:rPr kumimoji="1" lang="en-US" altLang="ja-JP" sz="1600" dirty="0" smtClean="0">
                <a:solidFill>
                  <a:schemeClr val="bg1">
                    <a:lumMod val="50000"/>
                  </a:schemeClr>
                </a:solidFill>
                <a:latin typeface="Helvetica Neue Light"/>
              </a:rPr>
              <a:t>. Update State</a:t>
            </a:r>
          </a:p>
          <a:p>
            <a:r>
              <a:rPr lang="en-US" altLang="ja-JP" sz="1600" dirty="0">
                <a:solidFill>
                  <a:schemeClr val="bg1">
                    <a:lumMod val="50000"/>
                  </a:schemeClr>
                </a:solidFill>
                <a:latin typeface="Helvetica Neue Light"/>
              </a:rPr>
              <a:t>2</a:t>
            </a:r>
            <a:r>
              <a:rPr lang="en-US" altLang="ja-JP" sz="1600" dirty="0" smtClean="0">
                <a:solidFill>
                  <a:schemeClr val="bg1">
                    <a:lumMod val="50000"/>
                  </a:schemeClr>
                </a:solidFill>
                <a:latin typeface="Helvetica Neue Light"/>
              </a:rPr>
              <a:t>. </a:t>
            </a:r>
            <a:r>
              <a:rPr kumimoji="1" lang="en-US" altLang="ja-JP" sz="1600" dirty="0" smtClean="0">
                <a:solidFill>
                  <a:schemeClr val="bg1">
                    <a:lumMod val="50000"/>
                  </a:schemeClr>
                </a:solidFill>
                <a:latin typeface="Helvetica Neue Light"/>
              </a:rPr>
              <a:t>Find Affected</a:t>
            </a:r>
          </a:p>
        </p:txBody>
      </p:sp>
      <p:sp>
        <p:nvSpPr>
          <p:cNvPr id="21" name="正方形/長方形 20"/>
          <p:cNvSpPr/>
          <p:nvPr/>
        </p:nvSpPr>
        <p:spPr>
          <a:xfrm>
            <a:off x="418804" y="1574559"/>
            <a:ext cx="2520000" cy="1152000"/>
          </a:xfrm>
          <a:prstGeom prst="rect">
            <a:avLst/>
          </a:prstGeom>
          <a:noFill/>
          <a:ln w="19050">
            <a:solidFill>
              <a:schemeClr val="bg1">
                <a:lumMod val="50000"/>
              </a:schemeClr>
            </a:solidFill>
            <a:prstDash val="soli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z="1600" dirty="0" smtClean="0">
                <a:solidFill>
                  <a:schemeClr val="bg1">
                    <a:lumMod val="50000"/>
                  </a:schemeClr>
                </a:solidFill>
                <a:latin typeface="Helvetica Neue Light"/>
              </a:rPr>
              <a:t>Applications</a:t>
            </a:r>
            <a:endParaRPr lang="ja-JP" altLang="en-US" sz="1600" dirty="0">
              <a:solidFill>
                <a:schemeClr val="bg1">
                  <a:lumMod val="50000"/>
                </a:schemeClr>
              </a:solidFill>
              <a:latin typeface="Helvetica Neue Light"/>
            </a:endParaRPr>
          </a:p>
        </p:txBody>
      </p:sp>
      <p:sp>
        <p:nvSpPr>
          <p:cNvPr id="22" name="角丸四角形 21"/>
          <p:cNvSpPr/>
          <p:nvPr/>
        </p:nvSpPr>
        <p:spPr>
          <a:xfrm>
            <a:off x="4020093" y="3867745"/>
            <a:ext cx="1368000" cy="720000"/>
          </a:xfrm>
          <a:prstGeom prst="roundRect">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Helvetica Neue Light"/>
              </a:rPr>
              <a:t>Controller</a:t>
            </a:r>
            <a:endParaRPr kumimoji="1" lang="ja-JP" altLang="en-US" sz="1600" dirty="0">
              <a:latin typeface="Helvetica Neue Light"/>
            </a:endParaRPr>
          </a:p>
        </p:txBody>
      </p:sp>
      <p:sp>
        <p:nvSpPr>
          <p:cNvPr id="23" name="角丸四角形 22"/>
          <p:cNvSpPr/>
          <p:nvPr/>
        </p:nvSpPr>
        <p:spPr>
          <a:xfrm>
            <a:off x="3911268" y="3684532"/>
            <a:ext cx="1368000" cy="720000"/>
          </a:xfrm>
          <a:prstGeom prst="roundRect">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Helvetica Neue Light"/>
              </a:rPr>
              <a:t>Controller</a:t>
            </a:r>
            <a:endParaRPr kumimoji="1" lang="ja-JP" altLang="en-US" sz="1600" dirty="0">
              <a:latin typeface="Helvetica Neue Light"/>
            </a:endParaRPr>
          </a:p>
        </p:txBody>
      </p:sp>
      <p:sp>
        <p:nvSpPr>
          <p:cNvPr id="24" name="角丸四角形 23"/>
          <p:cNvSpPr/>
          <p:nvPr/>
        </p:nvSpPr>
        <p:spPr>
          <a:xfrm>
            <a:off x="3806122" y="3525955"/>
            <a:ext cx="1368000" cy="720000"/>
          </a:xfrm>
          <a:prstGeom prst="roundRect">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Helvetica Neue Light"/>
              </a:rPr>
              <a:t>Controller</a:t>
            </a:r>
            <a:endParaRPr kumimoji="1" lang="ja-JP" altLang="en-US" sz="1600" dirty="0">
              <a:latin typeface="Helvetica Neue Light"/>
            </a:endParaRPr>
          </a:p>
        </p:txBody>
      </p:sp>
      <p:sp>
        <p:nvSpPr>
          <p:cNvPr id="25" name="円柱 24"/>
          <p:cNvSpPr/>
          <p:nvPr/>
        </p:nvSpPr>
        <p:spPr>
          <a:xfrm>
            <a:off x="5059732" y="3894581"/>
            <a:ext cx="1047389" cy="874361"/>
          </a:xfrm>
          <a:prstGeom prst="can">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latin typeface="Helvetica Neue Light"/>
              </a:rPr>
              <a:t>Resource Map</a:t>
            </a:r>
            <a:endParaRPr kumimoji="1" lang="ja-JP" altLang="en-US" sz="1600" dirty="0">
              <a:latin typeface="Helvetica Neue Light"/>
            </a:endParaRPr>
          </a:p>
        </p:txBody>
      </p:sp>
      <p:sp>
        <p:nvSpPr>
          <p:cNvPr id="26" name="テキスト ボックス 25"/>
          <p:cNvSpPr txBox="1"/>
          <p:nvPr/>
        </p:nvSpPr>
        <p:spPr>
          <a:xfrm>
            <a:off x="5407252" y="5705138"/>
            <a:ext cx="1728192" cy="338554"/>
          </a:xfrm>
          <a:prstGeom prst="rect">
            <a:avLst/>
          </a:prstGeom>
          <a:noFill/>
          <a:ln>
            <a:noFill/>
          </a:ln>
        </p:spPr>
        <p:txBody>
          <a:bodyPr wrap="square" rtlCol="0">
            <a:spAutoFit/>
          </a:bodyPr>
          <a:lstStyle/>
          <a:p>
            <a:r>
              <a:rPr kumimoji="1" lang="en-US" altLang="ja-JP" sz="1600" dirty="0" smtClean="0">
                <a:solidFill>
                  <a:schemeClr val="bg1">
                    <a:lumMod val="50000"/>
                  </a:schemeClr>
                </a:solidFill>
                <a:latin typeface="Helvetica Neue Light"/>
              </a:rPr>
              <a:t>1. </a:t>
            </a:r>
            <a:r>
              <a:rPr lang="en-US" altLang="ja-JP" sz="1600" dirty="0" smtClean="0">
                <a:solidFill>
                  <a:schemeClr val="bg1">
                    <a:lumMod val="50000"/>
                  </a:schemeClr>
                </a:solidFill>
                <a:latin typeface="Helvetica Neue Light"/>
              </a:rPr>
              <a:t>Raw</a:t>
            </a:r>
            <a:r>
              <a:rPr kumimoji="1" lang="en-US" altLang="ja-JP" sz="1600" dirty="0" smtClean="0">
                <a:solidFill>
                  <a:schemeClr val="bg1">
                    <a:lumMod val="50000"/>
                  </a:schemeClr>
                </a:solidFill>
                <a:latin typeface="Helvetica Neue Light"/>
              </a:rPr>
              <a:t> Failure</a:t>
            </a:r>
            <a:endParaRPr kumimoji="1" lang="ja-JP" altLang="en-US" sz="1600" dirty="0">
              <a:solidFill>
                <a:schemeClr val="bg1">
                  <a:lumMod val="50000"/>
                </a:schemeClr>
              </a:solidFill>
              <a:latin typeface="Helvetica Neue Light"/>
            </a:endParaRPr>
          </a:p>
        </p:txBody>
      </p:sp>
      <p:sp>
        <p:nvSpPr>
          <p:cNvPr id="27" name="角丸四角形 26"/>
          <p:cNvSpPr/>
          <p:nvPr/>
        </p:nvSpPr>
        <p:spPr>
          <a:xfrm>
            <a:off x="7007612" y="5066337"/>
            <a:ext cx="1368000" cy="720000"/>
          </a:xfrm>
          <a:prstGeom prst="roundRect">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Helvetica Neue Light"/>
              </a:rPr>
              <a:t>Inspector</a:t>
            </a:r>
            <a:endParaRPr kumimoji="1" lang="ja-JP" altLang="en-US" sz="1600" dirty="0">
              <a:latin typeface="Helvetica Neue Light"/>
            </a:endParaRPr>
          </a:p>
        </p:txBody>
      </p:sp>
      <p:sp>
        <p:nvSpPr>
          <p:cNvPr id="28" name="テキスト ボックス 27"/>
          <p:cNvSpPr txBox="1"/>
          <p:nvPr/>
        </p:nvSpPr>
        <p:spPr>
          <a:xfrm>
            <a:off x="5417336" y="3341884"/>
            <a:ext cx="1188132" cy="338554"/>
          </a:xfrm>
          <a:prstGeom prst="rect">
            <a:avLst/>
          </a:prstGeom>
          <a:noFill/>
          <a:ln>
            <a:noFill/>
          </a:ln>
        </p:spPr>
        <p:txBody>
          <a:bodyPr wrap="square" rtlCol="0">
            <a:spAutoFit/>
          </a:bodyPr>
          <a:lstStyle/>
          <a:p>
            <a:r>
              <a:rPr kumimoji="1" lang="en-US" altLang="ja-JP" sz="1600" dirty="0" smtClean="0">
                <a:solidFill>
                  <a:schemeClr val="bg1">
                    <a:lumMod val="50000"/>
                  </a:schemeClr>
                </a:solidFill>
                <a:latin typeface="Helvetica Neue Light"/>
              </a:rPr>
              <a:t>4. Notify all</a:t>
            </a:r>
            <a:endParaRPr kumimoji="1" lang="ja-JP" altLang="en-US" sz="1600" dirty="0">
              <a:solidFill>
                <a:schemeClr val="bg1">
                  <a:lumMod val="50000"/>
                </a:schemeClr>
              </a:solidFill>
              <a:latin typeface="Helvetica Neue Light"/>
            </a:endParaRPr>
          </a:p>
        </p:txBody>
      </p:sp>
      <p:cxnSp>
        <p:nvCxnSpPr>
          <p:cNvPr id="29" name="曲線コネクタ 27"/>
          <p:cNvCxnSpPr/>
          <p:nvPr/>
        </p:nvCxnSpPr>
        <p:spPr>
          <a:xfrm>
            <a:off x="5391768" y="5718427"/>
            <a:ext cx="1623600" cy="0"/>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曲線コネクタ 12"/>
          <p:cNvCxnSpPr>
            <a:stCxn id="27" idx="0"/>
            <a:endCxn id="8" idx="2"/>
          </p:cNvCxnSpPr>
          <p:nvPr/>
        </p:nvCxnSpPr>
        <p:spPr>
          <a:xfrm flipV="1">
            <a:off x="7691612" y="4404532"/>
            <a:ext cx="0" cy="661805"/>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676753" y="4690458"/>
            <a:ext cx="1380664" cy="338554"/>
          </a:xfrm>
          <a:prstGeom prst="rect">
            <a:avLst/>
          </a:prstGeom>
          <a:noFill/>
          <a:ln>
            <a:noFill/>
          </a:ln>
        </p:spPr>
        <p:txBody>
          <a:bodyPr wrap="square" rtlCol="0">
            <a:spAutoFit/>
          </a:bodyPr>
          <a:lstStyle/>
          <a:p>
            <a:r>
              <a:rPr kumimoji="1" lang="en-US" altLang="ja-JP" sz="1600" dirty="0" smtClean="0">
                <a:solidFill>
                  <a:schemeClr val="bg1">
                    <a:lumMod val="50000"/>
                  </a:schemeClr>
                </a:solidFill>
                <a:latin typeface="Helvetica Neue Light"/>
              </a:rPr>
              <a:t>4. (alt) Notify</a:t>
            </a:r>
            <a:endParaRPr kumimoji="1" lang="ja-JP" altLang="en-US" sz="1600" dirty="0">
              <a:solidFill>
                <a:schemeClr val="bg1">
                  <a:lumMod val="50000"/>
                </a:schemeClr>
              </a:solidFill>
              <a:latin typeface="Helvetica Neue Light"/>
            </a:endParaRPr>
          </a:p>
        </p:txBody>
      </p:sp>
      <p:sp>
        <p:nvSpPr>
          <p:cNvPr id="33" name="角丸四角形 32"/>
          <p:cNvSpPr/>
          <p:nvPr/>
        </p:nvSpPr>
        <p:spPr>
          <a:xfrm>
            <a:off x="6971532" y="1790559"/>
            <a:ext cx="1440160" cy="720000"/>
          </a:xfrm>
          <a:prstGeom prst="round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Helvetica Neue Light"/>
              </a:rPr>
              <a:t>Admin-side Manager</a:t>
            </a:r>
          </a:p>
        </p:txBody>
      </p:sp>
      <p:cxnSp>
        <p:nvCxnSpPr>
          <p:cNvPr id="34" name="曲線コネクタ 15"/>
          <p:cNvCxnSpPr>
            <a:stCxn id="8" idx="0"/>
            <a:endCxn id="9" idx="3"/>
          </p:cNvCxnSpPr>
          <p:nvPr/>
        </p:nvCxnSpPr>
        <p:spPr>
          <a:xfrm rot="16200000" flipV="1">
            <a:off x="5736495" y="1729413"/>
            <a:ext cx="1533973" cy="2376264"/>
          </a:xfrm>
          <a:prstGeom prst="curvedConnector2">
            <a:avLst/>
          </a:prstGeom>
          <a:ln w="19050">
            <a:solidFill>
              <a:schemeClr val="bg1">
                <a:lumMod val="50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5357310" y="2631002"/>
            <a:ext cx="1692521" cy="338554"/>
          </a:xfrm>
          <a:prstGeom prst="rect">
            <a:avLst/>
          </a:prstGeom>
          <a:noFill/>
          <a:ln>
            <a:noFill/>
          </a:ln>
          <a:scene3d>
            <a:camera prst="orthographicFront">
              <a:rot lat="0" lon="0" rev="0"/>
            </a:camera>
            <a:lightRig rig="threePt" dir="t"/>
          </a:scene3d>
        </p:spPr>
        <p:txBody>
          <a:bodyPr wrap="square" rtlCol="0">
            <a:spAutoFit/>
          </a:bodyPr>
          <a:lstStyle/>
          <a:p>
            <a:r>
              <a:rPr kumimoji="1" lang="en-US" altLang="ja-JP" sz="1600" dirty="0" smtClean="0">
                <a:solidFill>
                  <a:schemeClr val="bg1">
                    <a:lumMod val="50000"/>
                  </a:schemeClr>
                </a:solidFill>
                <a:latin typeface="Helvetica Neue Light"/>
              </a:rPr>
              <a:t>5. Notify  </a:t>
            </a:r>
            <a:r>
              <a:rPr lang="en-US" altLang="ja-JP" sz="1600" dirty="0">
                <a:solidFill>
                  <a:schemeClr val="bg1">
                    <a:lumMod val="50000"/>
                  </a:schemeClr>
                </a:solidFill>
                <a:latin typeface="Helvetica Neue Light"/>
              </a:rPr>
              <a:t>E</a:t>
            </a:r>
            <a:r>
              <a:rPr kumimoji="1" lang="en-US" altLang="ja-JP" sz="1600" dirty="0" smtClean="0">
                <a:solidFill>
                  <a:schemeClr val="bg1">
                    <a:lumMod val="50000"/>
                  </a:schemeClr>
                </a:solidFill>
                <a:latin typeface="Helvetica Neue Light"/>
              </a:rPr>
              <a:t>rror</a:t>
            </a:r>
            <a:endParaRPr kumimoji="1" lang="ja-JP" altLang="en-US" sz="1600" dirty="0">
              <a:solidFill>
                <a:schemeClr val="bg1">
                  <a:lumMod val="50000"/>
                </a:schemeClr>
              </a:solidFill>
              <a:latin typeface="Helvetica Neue Light"/>
            </a:endParaRPr>
          </a:p>
        </p:txBody>
      </p:sp>
      <p:sp>
        <p:nvSpPr>
          <p:cNvPr id="38" name="テキスト ボックス 37"/>
          <p:cNvSpPr txBox="1"/>
          <p:nvPr/>
        </p:nvSpPr>
        <p:spPr>
          <a:xfrm>
            <a:off x="5388093" y="1699152"/>
            <a:ext cx="1382092" cy="338554"/>
          </a:xfrm>
          <a:prstGeom prst="rect">
            <a:avLst/>
          </a:prstGeom>
          <a:noFill/>
          <a:ln>
            <a:noFill/>
          </a:ln>
        </p:spPr>
        <p:txBody>
          <a:bodyPr wrap="square" rtlCol="0">
            <a:spAutoFit/>
          </a:bodyPr>
          <a:lstStyle/>
          <a:p>
            <a:r>
              <a:rPr kumimoji="1" lang="en-US" altLang="ja-JP" sz="1600" dirty="0" smtClean="0">
                <a:solidFill>
                  <a:schemeClr val="bg1">
                    <a:lumMod val="50000"/>
                  </a:schemeClr>
                </a:solidFill>
                <a:latin typeface="Helvetica Neue Light"/>
              </a:rPr>
              <a:t>0. Set Alarm</a:t>
            </a:r>
            <a:endParaRPr kumimoji="1" lang="ja-JP" altLang="en-US" sz="1600" dirty="0">
              <a:solidFill>
                <a:schemeClr val="bg1">
                  <a:lumMod val="50000"/>
                </a:schemeClr>
              </a:solidFill>
              <a:latin typeface="Helvetica Neue Light"/>
            </a:endParaRPr>
          </a:p>
        </p:txBody>
      </p:sp>
      <p:sp>
        <p:nvSpPr>
          <p:cNvPr id="39" name="テキスト ボックス 38"/>
          <p:cNvSpPr txBox="1"/>
          <p:nvPr/>
        </p:nvSpPr>
        <p:spPr>
          <a:xfrm>
            <a:off x="3426027" y="2641706"/>
            <a:ext cx="1188132" cy="338554"/>
          </a:xfrm>
          <a:prstGeom prst="rect">
            <a:avLst/>
          </a:prstGeom>
          <a:noFill/>
          <a:ln>
            <a:noFill/>
          </a:ln>
        </p:spPr>
        <p:txBody>
          <a:bodyPr wrap="square" rtlCol="0">
            <a:spAutoFit/>
          </a:bodyPr>
          <a:lstStyle/>
          <a:p>
            <a:r>
              <a:rPr lang="en-US" altLang="ja-JP" sz="1600" dirty="0" smtClean="0">
                <a:solidFill>
                  <a:schemeClr val="bg1">
                    <a:lumMod val="50000"/>
                  </a:schemeClr>
                </a:solidFill>
                <a:latin typeface="Helvetica Neue Light"/>
              </a:rPr>
              <a:t>6-</a:t>
            </a:r>
            <a:r>
              <a:rPr kumimoji="1" lang="en-US" altLang="ja-JP" sz="1600" dirty="0" smtClean="0">
                <a:solidFill>
                  <a:schemeClr val="bg1">
                    <a:lumMod val="50000"/>
                  </a:schemeClr>
                </a:solidFill>
                <a:latin typeface="Helvetica Neue Light"/>
              </a:rPr>
              <a:t>. Action</a:t>
            </a:r>
            <a:endParaRPr kumimoji="1" lang="ja-JP" altLang="en-US" sz="1600" dirty="0">
              <a:solidFill>
                <a:schemeClr val="bg1">
                  <a:lumMod val="50000"/>
                </a:schemeClr>
              </a:solidFill>
              <a:latin typeface="Helvetica Neue Light"/>
            </a:endParaRPr>
          </a:p>
        </p:txBody>
      </p:sp>
      <p:sp>
        <p:nvSpPr>
          <p:cNvPr id="47" name="円柱 46"/>
          <p:cNvSpPr/>
          <p:nvPr/>
        </p:nvSpPr>
        <p:spPr>
          <a:xfrm>
            <a:off x="8116743" y="5234982"/>
            <a:ext cx="773640" cy="874361"/>
          </a:xfrm>
          <a:prstGeom prst="can">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latin typeface="Helvetica Neue Light"/>
              </a:rPr>
              <a:t>Failure Policy</a:t>
            </a:r>
            <a:endParaRPr kumimoji="1" lang="ja-JP" altLang="en-US" sz="1600" dirty="0">
              <a:latin typeface="Helvetica Neue Light"/>
            </a:endParaRPr>
          </a:p>
        </p:txBody>
      </p:sp>
      <p:sp>
        <p:nvSpPr>
          <p:cNvPr id="13" name="角丸四角形 12"/>
          <p:cNvSpPr/>
          <p:nvPr/>
        </p:nvSpPr>
        <p:spPr>
          <a:xfrm>
            <a:off x="3911268" y="5066337"/>
            <a:ext cx="1368000" cy="720000"/>
          </a:xfrm>
          <a:prstGeom prst="roundRect">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Helvetica Neue Light"/>
              </a:rPr>
              <a:t>Monitor</a:t>
            </a:r>
          </a:p>
        </p:txBody>
      </p:sp>
      <p:cxnSp>
        <p:nvCxnSpPr>
          <p:cNvPr id="50" name="曲線コネクタ 21"/>
          <p:cNvCxnSpPr>
            <a:stCxn id="13" idx="1"/>
          </p:cNvCxnSpPr>
          <p:nvPr/>
        </p:nvCxnSpPr>
        <p:spPr>
          <a:xfrm flipH="1">
            <a:off x="2938804" y="5426337"/>
            <a:ext cx="972464" cy="0"/>
          </a:xfrm>
          <a:prstGeom prst="straightConnector1">
            <a:avLst/>
          </a:prstGeom>
          <a:ln w="19050">
            <a:solidFill>
              <a:schemeClr val="bg1">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3791132" y="4916160"/>
            <a:ext cx="1368000" cy="720000"/>
          </a:xfrm>
          <a:prstGeom prst="roundRect">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Helvetica Neue Light"/>
              </a:rPr>
              <a:t>Monitor</a:t>
            </a:r>
          </a:p>
        </p:txBody>
      </p:sp>
    </p:spTree>
    <p:extLst>
      <p:ext uri="{BB962C8B-B14F-4D97-AF65-F5344CB8AC3E}">
        <p14:creationId xmlns:p14="http://schemas.microsoft.com/office/powerpoint/2010/main" val="1863247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[Doctor] </a:t>
            </a:r>
            <a:r>
              <a:rPr lang="en-US" altLang="ja-JP" dirty="0" smtClean="0"/>
              <a:t>Implementation </a:t>
            </a:r>
            <a:r>
              <a:rPr lang="en-US" altLang="ja-JP" dirty="0" smtClean="0"/>
              <a:t>Plan in OpenStack</a:t>
            </a:r>
            <a:endParaRPr kumimoji="1" lang="ja-JP" altLang="en-US" dirty="0"/>
          </a:p>
        </p:txBody>
      </p:sp>
      <p:sp>
        <p:nvSpPr>
          <p:cNvPr id="4" name="日付プレースホルダー 3"/>
          <p:cNvSpPr>
            <a:spLocks noGrp="1"/>
          </p:cNvSpPr>
          <p:nvPr>
            <p:ph type="dt" sz="half" idx="2"/>
          </p:nvPr>
        </p:nvSpPr>
        <p:spPr/>
        <p:txBody>
          <a:bodyPr/>
          <a:lstStyle/>
          <a:p>
            <a:r>
              <a:rPr lang="en-US" smtClean="0"/>
              <a:t>24 February 2015</a:t>
            </a:r>
            <a:endParaRPr lang="en-US" dirty="0"/>
          </a:p>
        </p:txBody>
      </p:sp>
      <p:sp>
        <p:nvSpPr>
          <p:cNvPr id="5" name="スライド番号プレースホルダー 4"/>
          <p:cNvSpPr>
            <a:spLocks noGrp="1"/>
          </p:cNvSpPr>
          <p:nvPr>
            <p:ph type="sldNum" sz="quarter" idx="4"/>
          </p:nvPr>
        </p:nvSpPr>
        <p:spPr/>
        <p:txBody>
          <a:bodyPr/>
          <a:lstStyle/>
          <a:p>
            <a:fld id="{9A656EF6-BAFE-D947-B882-BDAE585DDDE4}" type="slidenum">
              <a:rPr lang="en-US" smtClean="0"/>
              <a:pPr/>
              <a:t>7</a:t>
            </a:fld>
            <a:endParaRPr lang="en-US" dirty="0"/>
          </a:p>
        </p:txBody>
      </p:sp>
      <p:sp>
        <p:nvSpPr>
          <p:cNvPr id="6" name="フッター プレースホルダー 5"/>
          <p:cNvSpPr>
            <a:spLocks noGrp="1"/>
          </p:cNvSpPr>
          <p:nvPr>
            <p:ph type="ftr" sz="quarter" idx="3"/>
          </p:nvPr>
        </p:nvSpPr>
        <p:spPr/>
        <p:txBody>
          <a:bodyPr/>
          <a:lstStyle/>
          <a:p>
            <a:pPr algn="l"/>
            <a:r>
              <a:rPr lang="en-US" altLang="ja-JP" smtClean="0"/>
              <a:t>OPNFV Prague Hackfest</a:t>
            </a:r>
            <a:endParaRPr lang="en-US" altLang="ja-JP" dirty="0" smtClean="0"/>
          </a:p>
        </p:txBody>
      </p:sp>
      <p:sp>
        <p:nvSpPr>
          <p:cNvPr id="8" name="角丸四角形 7"/>
          <p:cNvSpPr/>
          <p:nvPr/>
        </p:nvSpPr>
        <p:spPr>
          <a:xfrm>
            <a:off x="7007612" y="3684532"/>
            <a:ext cx="1368000" cy="720000"/>
          </a:xfrm>
          <a:prstGeom prst="roundRect">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latin typeface="Helvetica Neue Light"/>
              </a:rPr>
              <a:t>Ceilometer</a:t>
            </a:r>
            <a:endParaRPr kumimoji="1" lang="ja-JP" altLang="en-US" sz="1600" dirty="0">
              <a:latin typeface="Helvetica Neue Light"/>
            </a:endParaRPr>
          </a:p>
        </p:txBody>
      </p:sp>
      <p:sp>
        <p:nvSpPr>
          <p:cNvPr id="10" name="正方形/長方形 9"/>
          <p:cNvSpPr/>
          <p:nvPr/>
        </p:nvSpPr>
        <p:spPr>
          <a:xfrm>
            <a:off x="418804" y="3386423"/>
            <a:ext cx="2520000" cy="2699983"/>
          </a:xfrm>
          <a:prstGeom prst="rect">
            <a:avLst/>
          </a:prstGeom>
          <a:solidFill>
            <a:schemeClr val="bg1"/>
          </a:solidFill>
          <a:ln w="19050">
            <a:solidFill>
              <a:schemeClr val="bg1">
                <a:lumMod val="50000"/>
              </a:schemeClr>
            </a:solidFill>
            <a:prstDash val="soli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z="1600" dirty="0">
                <a:solidFill>
                  <a:schemeClr val="bg1">
                    <a:lumMod val="50000"/>
                  </a:schemeClr>
                </a:solidFill>
                <a:latin typeface="Helvetica Neue Light"/>
              </a:rPr>
              <a:t>Virtualized </a:t>
            </a:r>
            <a:r>
              <a:rPr lang="en-US" altLang="ja-JP" sz="1600" dirty="0" smtClean="0">
                <a:solidFill>
                  <a:schemeClr val="bg1">
                    <a:lumMod val="50000"/>
                  </a:schemeClr>
                </a:solidFill>
                <a:latin typeface="Helvetica Neue Light"/>
              </a:rPr>
              <a:t>Infrastructure</a:t>
            </a:r>
            <a:endParaRPr lang="ja-JP" altLang="en-US" sz="1600" dirty="0">
              <a:solidFill>
                <a:schemeClr val="bg1">
                  <a:lumMod val="50000"/>
                </a:schemeClr>
              </a:solidFill>
              <a:latin typeface="Helvetica Neue Light"/>
            </a:endParaRPr>
          </a:p>
        </p:txBody>
      </p:sp>
      <p:sp>
        <p:nvSpPr>
          <p:cNvPr id="21" name="正方形/長方形 20"/>
          <p:cNvSpPr/>
          <p:nvPr/>
        </p:nvSpPr>
        <p:spPr>
          <a:xfrm>
            <a:off x="418804" y="1574559"/>
            <a:ext cx="2520000" cy="1152000"/>
          </a:xfrm>
          <a:prstGeom prst="rect">
            <a:avLst/>
          </a:prstGeom>
          <a:noFill/>
          <a:ln w="19050">
            <a:solidFill>
              <a:schemeClr val="bg1">
                <a:lumMod val="50000"/>
              </a:schemeClr>
            </a:solidFill>
            <a:prstDash val="soli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z="1600" dirty="0" smtClean="0">
                <a:solidFill>
                  <a:schemeClr val="bg1">
                    <a:lumMod val="50000"/>
                  </a:schemeClr>
                </a:solidFill>
                <a:latin typeface="Helvetica Neue Light"/>
              </a:rPr>
              <a:t>Applications</a:t>
            </a:r>
            <a:endParaRPr lang="ja-JP" altLang="en-US" sz="1600" dirty="0">
              <a:solidFill>
                <a:schemeClr val="bg1">
                  <a:lumMod val="50000"/>
                </a:schemeClr>
              </a:solidFill>
              <a:latin typeface="Helvetica Neue Light"/>
            </a:endParaRPr>
          </a:p>
        </p:txBody>
      </p:sp>
      <p:sp>
        <p:nvSpPr>
          <p:cNvPr id="24" name="角丸四角形 23"/>
          <p:cNvSpPr/>
          <p:nvPr/>
        </p:nvSpPr>
        <p:spPr>
          <a:xfrm>
            <a:off x="3911268" y="3798957"/>
            <a:ext cx="1368000" cy="480000"/>
          </a:xfrm>
          <a:prstGeom prst="roundRect">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Helvetica Neue Light"/>
              </a:rPr>
              <a:t>Nova</a:t>
            </a:r>
            <a:endParaRPr kumimoji="1" lang="ja-JP" altLang="en-US" sz="1600" dirty="0">
              <a:latin typeface="Helvetica Neue Light"/>
            </a:endParaRPr>
          </a:p>
        </p:txBody>
      </p:sp>
      <p:sp>
        <p:nvSpPr>
          <p:cNvPr id="27" name="角丸四角形 26"/>
          <p:cNvSpPr/>
          <p:nvPr/>
        </p:nvSpPr>
        <p:spPr>
          <a:xfrm>
            <a:off x="7007612" y="5066337"/>
            <a:ext cx="1368000" cy="720000"/>
          </a:xfrm>
          <a:prstGeom prst="roundRect">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Helvetica Neue Light"/>
              </a:rPr>
              <a:t>Inspector</a:t>
            </a:r>
            <a:endParaRPr kumimoji="1" lang="ja-JP" altLang="en-US" sz="1600" dirty="0">
              <a:latin typeface="Helvetica Neue Light"/>
            </a:endParaRPr>
          </a:p>
        </p:txBody>
      </p:sp>
      <p:cxnSp>
        <p:nvCxnSpPr>
          <p:cNvPr id="29" name="曲線コネクタ 27"/>
          <p:cNvCxnSpPr>
            <a:endCxn id="8" idx="0"/>
          </p:cNvCxnSpPr>
          <p:nvPr/>
        </p:nvCxnSpPr>
        <p:spPr>
          <a:xfrm>
            <a:off x="7691612" y="2677401"/>
            <a:ext cx="0" cy="1007131"/>
          </a:xfrm>
          <a:prstGeom prst="straightConnector1">
            <a:avLst/>
          </a:prstGeom>
          <a:ln w="1905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911268" y="5012444"/>
            <a:ext cx="1368000" cy="480000"/>
          </a:xfrm>
          <a:prstGeom prst="roundRect">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smtClean="0">
                <a:latin typeface="Helvetica Neue Light"/>
              </a:rPr>
              <a:t>Zabbix</a:t>
            </a:r>
            <a:endParaRPr kumimoji="1" lang="ja-JP" altLang="en-US" sz="1600" dirty="0">
              <a:latin typeface="Helvetica Neue Light"/>
            </a:endParaRPr>
          </a:p>
        </p:txBody>
      </p:sp>
      <p:grpSp>
        <p:nvGrpSpPr>
          <p:cNvPr id="32" name="グループ化 31"/>
          <p:cNvGrpSpPr/>
          <p:nvPr/>
        </p:nvGrpSpPr>
        <p:grpSpPr>
          <a:xfrm>
            <a:off x="4559268" y="4314872"/>
            <a:ext cx="72000" cy="359160"/>
            <a:chOff x="4576997" y="2946469"/>
            <a:chExt cx="72000" cy="269370"/>
          </a:xfrm>
          <a:solidFill>
            <a:schemeClr val="accent5"/>
          </a:solidFill>
        </p:grpSpPr>
        <p:sp>
          <p:nvSpPr>
            <p:cNvPr id="3" name="円/楕円 2"/>
            <p:cNvSpPr/>
            <p:nvPr/>
          </p:nvSpPr>
          <p:spPr>
            <a:xfrm>
              <a:off x="4576997" y="2946469"/>
              <a:ext cx="72000" cy="72000"/>
            </a:xfrm>
            <a:prstGeom prst="ellipse">
              <a:avLst/>
            </a:prstGeom>
            <a:grp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5" name="円/楕円 44"/>
            <p:cNvSpPr/>
            <p:nvPr/>
          </p:nvSpPr>
          <p:spPr>
            <a:xfrm>
              <a:off x="4576997" y="3045154"/>
              <a:ext cx="72000" cy="72000"/>
            </a:xfrm>
            <a:prstGeom prst="ellipse">
              <a:avLst/>
            </a:prstGeom>
            <a:grp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6" name="円/楕円 45"/>
            <p:cNvSpPr/>
            <p:nvPr/>
          </p:nvSpPr>
          <p:spPr>
            <a:xfrm>
              <a:off x="4576997" y="3143839"/>
              <a:ext cx="72000" cy="72000"/>
            </a:xfrm>
            <a:prstGeom prst="ellipse">
              <a:avLst/>
            </a:prstGeom>
            <a:grp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grpSp>
      <p:grpSp>
        <p:nvGrpSpPr>
          <p:cNvPr id="49" name="グループ化 48"/>
          <p:cNvGrpSpPr/>
          <p:nvPr/>
        </p:nvGrpSpPr>
        <p:grpSpPr>
          <a:xfrm>
            <a:off x="4559268" y="5553511"/>
            <a:ext cx="72000" cy="359160"/>
            <a:chOff x="4576997" y="2946469"/>
            <a:chExt cx="72000" cy="269370"/>
          </a:xfrm>
          <a:solidFill>
            <a:schemeClr val="accent5"/>
          </a:solidFill>
        </p:grpSpPr>
        <p:sp>
          <p:nvSpPr>
            <p:cNvPr id="51" name="円/楕円 50"/>
            <p:cNvSpPr/>
            <p:nvPr/>
          </p:nvSpPr>
          <p:spPr>
            <a:xfrm>
              <a:off x="4576997" y="2946469"/>
              <a:ext cx="72000" cy="72000"/>
            </a:xfrm>
            <a:prstGeom prst="ellipse">
              <a:avLst/>
            </a:prstGeom>
            <a:grp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52" name="円/楕円 51"/>
            <p:cNvSpPr/>
            <p:nvPr/>
          </p:nvSpPr>
          <p:spPr>
            <a:xfrm>
              <a:off x="4576997" y="3045154"/>
              <a:ext cx="72000" cy="72000"/>
            </a:xfrm>
            <a:prstGeom prst="ellipse">
              <a:avLst/>
            </a:prstGeom>
            <a:grp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53" name="円/楕円 52"/>
            <p:cNvSpPr/>
            <p:nvPr/>
          </p:nvSpPr>
          <p:spPr>
            <a:xfrm>
              <a:off x="4576997" y="3143839"/>
              <a:ext cx="72000" cy="72000"/>
            </a:xfrm>
            <a:prstGeom prst="ellipse">
              <a:avLst/>
            </a:prstGeom>
            <a:grp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grpSp>
      <p:sp>
        <p:nvSpPr>
          <p:cNvPr id="57" name="角丸四角形 56"/>
          <p:cNvSpPr/>
          <p:nvPr/>
        </p:nvSpPr>
        <p:spPr>
          <a:xfrm>
            <a:off x="3695074" y="1623716"/>
            <a:ext cx="4841824" cy="1053685"/>
          </a:xfrm>
          <a:prstGeom prst="roundRect">
            <a:avLst>
              <a:gd name="adj" fmla="val 12791"/>
            </a:avLst>
          </a:prstGeom>
          <a:no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bg1">
                    <a:lumMod val="50000"/>
                  </a:schemeClr>
                </a:solidFill>
                <a:latin typeface="Helvetica Neue Light"/>
              </a:rPr>
              <a:t>VIM User and Administrator</a:t>
            </a:r>
            <a:endParaRPr kumimoji="1" lang="ja-JP" altLang="en-US" sz="1600" dirty="0">
              <a:solidFill>
                <a:schemeClr val="bg1">
                  <a:lumMod val="50000"/>
                </a:schemeClr>
              </a:solidFill>
              <a:latin typeface="Helvetica Neue Light"/>
            </a:endParaRPr>
          </a:p>
        </p:txBody>
      </p:sp>
      <p:cxnSp>
        <p:nvCxnSpPr>
          <p:cNvPr id="59" name="曲線コネクタ 27"/>
          <p:cNvCxnSpPr>
            <a:stCxn id="8" idx="1"/>
            <a:endCxn id="24" idx="3"/>
          </p:cNvCxnSpPr>
          <p:nvPr/>
        </p:nvCxnSpPr>
        <p:spPr>
          <a:xfrm flipH="1" flipV="1">
            <a:off x="5279268" y="4038959"/>
            <a:ext cx="1728344" cy="5575"/>
          </a:xfrm>
          <a:prstGeom prst="straightConnector1">
            <a:avLst/>
          </a:prstGeom>
          <a:ln w="1905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4" name="曲線コネクタ 27"/>
          <p:cNvCxnSpPr>
            <a:stCxn id="27" idx="1"/>
          </p:cNvCxnSpPr>
          <p:nvPr/>
        </p:nvCxnSpPr>
        <p:spPr>
          <a:xfrm flipH="1">
            <a:off x="5279268" y="5426337"/>
            <a:ext cx="1728344" cy="0"/>
          </a:xfrm>
          <a:prstGeom prst="straightConnector1">
            <a:avLst/>
          </a:prstGeom>
          <a:ln w="1905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7" name="曲線コネクタ 27"/>
          <p:cNvCxnSpPr/>
          <p:nvPr/>
        </p:nvCxnSpPr>
        <p:spPr>
          <a:xfrm flipH="1" flipV="1">
            <a:off x="5279268" y="4278960"/>
            <a:ext cx="1728344" cy="867665"/>
          </a:xfrm>
          <a:prstGeom prst="straightConnector1">
            <a:avLst/>
          </a:prstGeom>
          <a:ln w="1905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0" name="曲線コネクタ 27"/>
          <p:cNvCxnSpPr/>
          <p:nvPr/>
        </p:nvCxnSpPr>
        <p:spPr>
          <a:xfrm>
            <a:off x="2938804" y="5426337"/>
            <a:ext cx="972464" cy="0"/>
          </a:xfrm>
          <a:prstGeom prst="straightConnector1">
            <a:avLst/>
          </a:prstGeom>
          <a:ln w="1905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3" name="曲線コネクタ 27"/>
          <p:cNvCxnSpPr/>
          <p:nvPr/>
        </p:nvCxnSpPr>
        <p:spPr>
          <a:xfrm>
            <a:off x="2938804" y="4032193"/>
            <a:ext cx="972464" cy="0"/>
          </a:xfrm>
          <a:prstGeom prst="straightConnector1">
            <a:avLst/>
          </a:prstGeom>
          <a:ln w="1905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75" name="角丸四角形 74"/>
          <p:cNvSpPr/>
          <p:nvPr/>
        </p:nvSpPr>
        <p:spPr>
          <a:xfrm>
            <a:off x="4733094" y="4436981"/>
            <a:ext cx="1410346" cy="374571"/>
          </a:xfrm>
          <a:prstGeom prst="roundRect">
            <a:avLst/>
          </a:prstGeom>
        </p:spPr>
        <p:style>
          <a:lnRef idx="2">
            <a:schemeClr val="accent6"/>
          </a:lnRef>
          <a:fillRef idx="1">
            <a:schemeClr val="lt1"/>
          </a:fillRef>
          <a:effectRef idx="0">
            <a:schemeClr val="accent6"/>
          </a:effectRef>
          <a:fontRef idx="minor">
            <a:schemeClr val="dk1"/>
          </a:fontRef>
        </p:style>
        <p:txBody>
          <a:bodyPr wrap="none" rtlCol="0" anchor="ctr">
            <a:spAutoFit/>
          </a:bodyPr>
          <a:lstStyle/>
          <a:p>
            <a:pPr algn="ctr"/>
            <a:r>
              <a:rPr kumimoji="1" lang="en-US" altLang="ja-JP" sz="1600" dirty="0" smtClean="0">
                <a:solidFill>
                  <a:schemeClr val="bg1">
                    <a:lumMod val="50000"/>
                  </a:schemeClr>
                </a:solidFill>
              </a:rPr>
              <a:t>Error Injection</a:t>
            </a:r>
            <a:endParaRPr kumimoji="1" lang="ja-JP" altLang="en-US" sz="1600" dirty="0">
              <a:solidFill>
                <a:schemeClr val="bg1">
                  <a:lumMod val="50000"/>
                </a:schemeClr>
              </a:solidFill>
            </a:endParaRPr>
          </a:p>
        </p:txBody>
      </p:sp>
      <p:sp>
        <p:nvSpPr>
          <p:cNvPr id="76" name="角丸四角形 75"/>
          <p:cNvSpPr/>
          <p:nvPr/>
        </p:nvSpPr>
        <p:spPr>
          <a:xfrm>
            <a:off x="4745136" y="5597503"/>
            <a:ext cx="874199" cy="374571"/>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kumimoji="1" lang="en-US" altLang="ja-JP" sz="1600" dirty="0" smtClean="0">
                <a:solidFill>
                  <a:schemeClr val="bg1">
                    <a:lumMod val="50000"/>
                  </a:schemeClr>
                </a:solidFill>
              </a:rPr>
              <a:t>Plugin ?</a:t>
            </a:r>
            <a:endParaRPr kumimoji="1" lang="ja-JP" altLang="en-US" sz="1600" dirty="0">
              <a:solidFill>
                <a:schemeClr val="bg1">
                  <a:lumMod val="50000"/>
                </a:schemeClr>
              </a:solidFill>
            </a:endParaRPr>
          </a:p>
        </p:txBody>
      </p:sp>
      <p:sp>
        <p:nvSpPr>
          <p:cNvPr id="30" name="角丸四角形 29"/>
          <p:cNvSpPr/>
          <p:nvPr/>
        </p:nvSpPr>
        <p:spPr>
          <a:xfrm>
            <a:off x="7909810" y="3453262"/>
            <a:ext cx="1023556" cy="374571"/>
          </a:xfrm>
          <a:prstGeom prst="roundRect">
            <a:avLst/>
          </a:prstGeom>
        </p:spPr>
        <p:style>
          <a:lnRef idx="2">
            <a:schemeClr val="accent6"/>
          </a:lnRef>
          <a:fillRef idx="1">
            <a:schemeClr val="lt1"/>
          </a:fillRef>
          <a:effectRef idx="0">
            <a:schemeClr val="accent6"/>
          </a:effectRef>
          <a:fontRef idx="minor">
            <a:schemeClr val="dk1"/>
          </a:fontRef>
        </p:style>
        <p:txBody>
          <a:bodyPr wrap="none" rtlCol="0" anchor="ctr">
            <a:spAutoFit/>
          </a:bodyPr>
          <a:lstStyle/>
          <a:p>
            <a:pPr algn="ctr"/>
            <a:r>
              <a:rPr kumimoji="1" lang="en-US" altLang="ja-JP" sz="1600" dirty="0" smtClean="0">
                <a:solidFill>
                  <a:schemeClr val="bg1">
                    <a:lumMod val="50000"/>
                  </a:schemeClr>
                </a:solidFill>
              </a:rPr>
              <a:t>Alarm Set</a:t>
            </a:r>
            <a:endParaRPr kumimoji="1" lang="ja-JP" altLang="en-US" sz="1600" dirty="0">
              <a:solidFill>
                <a:schemeClr val="bg1">
                  <a:lumMod val="50000"/>
                </a:schemeClr>
              </a:solidFill>
            </a:endParaRPr>
          </a:p>
        </p:txBody>
      </p:sp>
      <p:sp>
        <p:nvSpPr>
          <p:cNvPr id="31" name="角丸四角形 30"/>
          <p:cNvSpPr/>
          <p:nvPr/>
        </p:nvSpPr>
        <p:spPr>
          <a:xfrm>
            <a:off x="6781612" y="4289909"/>
            <a:ext cx="2177473" cy="374571"/>
          </a:xfrm>
          <a:prstGeom prst="roundRect">
            <a:avLst/>
          </a:prstGeom>
        </p:spPr>
        <p:style>
          <a:lnRef idx="2">
            <a:schemeClr val="accent6"/>
          </a:lnRef>
          <a:fillRef idx="1">
            <a:schemeClr val="lt1"/>
          </a:fillRef>
          <a:effectRef idx="0">
            <a:schemeClr val="accent6"/>
          </a:effectRef>
          <a:fontRef idx="minor">
            <a:schemeClr val="dk1"/>
          </a:fontRef>
        </p:style>
        <p:txBody>
          <a:bodyPr wrap="none" rtlCol="0" anchor="ctr">
            <a:spAutoFit/>
          </a:bodyPr>
          <a:lstStyle/>
          <a:p>
            <a:pPr algn="ctr"/>
            <a:r>
              <a:rPr kumimoji="1" lang="en-US" altLang="ja-JP" sz="1600" dirty="0" smtClean="0">
                <a:solidFill>
                  <a:schemeClr val="bg1">
                    <a:lumMod val="50000"/>
                  </a:schemeClr>
                </a:solidFill>
              </a:rPr>
              <a:t>Immediate Notification</a:t>
            </a:r>
            <a:endParaRPr kumimoji="1" lang="ja-JP" altLang="en-US" sz="1600" dirty="0">
              <a:solidFill>
                <a:schemeClr val="bg1">
                  <a:lumMod val="50000"/>
                </a:schemeClr>
              </a:solidFill>
            </a:endParaRPr>
          </a:p>
        </p:txBody>
      </p:sp>
      <p:sp>
        <p:nvSpPr>
          <p:cNvPr id="33" name="左右矢印吹き出し 32"/>
          <p:cNvSpPr/>
          <p:nvPr/>
        </p:nvSpPr>
        <p:spPr>
          <a:xfrm>
            <a:off x="5361710" y="3453262"/>
            <a:ext cx="1496290" cy="713016"/>
          </a:xfrm>
          <a:prstGeom prst="leftRightArrowCallout">
            <a:avLst>
              <a:gd name="adj1" fmla="val 25000"/>
              <a:gd name="adj2" fmla="val 25000"/>
              <a:gd name="adj3" fmla="val 15164"/>
              <a:gd name="adj4" fmla="val 56456"/>
            </a:avLst>
          </a:prstGeom>
          <a:solidFill>
            <a:schemeClr val="accent5"/>
          </a:solidFill>
          <a:ln>
            <a:no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kumimoji="1" lang="en-US" altLang="ja-JP" dirty="0" smtClean="0">
                <a:solidFill>
                  <a:schemeClr val="bg1"/>
                </a:solidFill>
              </a:rPr>
              <a:t>Queue</a:t>
            </a:r>
            <a:endParaRPr kumimoji="1" lang="ja-JP" altLang="en-US" dirty="0">
              <a:solidFill>
                <a:schemeClr val="bg1"/>
              </a:solidFill>
            </a:endParaRPr>
          </a:p>
        </p:txBody>
      </p:sp>
    </p:spTree>
    <p:extLst>
      <p:ext uri="{BB962C8B-B14F-4D97-AF65-F5344CB8AC3E}">
        <p14:creationId xmlns:p14="http://schemas.microsoft.com/office/powerpoint/2010/main" val="4100932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Three </a:t>
            </a:r>
            <a:r>
              <a:rPr kumimoji="1" lang="en-US" altLang="ja-JP" dirty="0" smtClean="0"/>
              <a:t>approaches </a:t>
            </a:r>
            <a:r>
              <a:rPr kumimoji="1" lang="en-US" altLang="ja-JP" dirty="0"/>
              <a:t>t</a:t>
            </a:r>
            <a:r>
              <a:rPr kumimoji="1" lang="en-US" altLang="ja-JP" dirty="0" smtClean="0"/>
              <a:t>o immediate notification for user</a:t>
            </a:r>
            <a:endParaRPr kumimoji="1" lang="ja-JP" altLang="en-US" dirty="0"/>
          </a:p>
        </p:txBody>
      </p:sp>
      <p:sp>
        <p:nvSpPr>
          <p:cNvPr id="4" name="日付プレースホルダー 3"/>
          <p:cNvSpPr>
            <a:spLocks noGrp="1"/>
          </p:cNvSpPr>
          <p:nvPr>
            <p:ph type="dt" sz="half" idx="2"/>
          </p:nvPr>
        </p:nvSpPr>
        <p:spPr/>
        <p:txBody>
          <a:bodyPr/>
          <a:lstStyle/>
          <a:p>
            <a:endParaRPr lang="en-US" dirty="0"/>
          </a:p>
        </p:txBody>
      </p:sp>
      <p:sp>
        <p:nvSpPr>
          <p:cNvPr id="5" name="スライド番号プレースホルダー 4"/>
          <p:cNvSpPr>
            <a:spLocks noGrp="1"/>
          </p:cNvSpPr>
          <p:nvPr>
            <p:ph type="sldNum" sz="quarter" idx="4"/>
          </p:nvPr>
        </p:nvSpPr>
        <p:spPr/>
        <p:txBody>
          <a:bodyPr/>
          <a:lstStyle/>
          <a:p>
            <a:fld id="{9A656EF6-BAFE-D947-B882-BDAE585DDDE4}" type="slidenum">
              <a:rPr lang="en-US" smtClean="0"/>
              <a:pPr/>
              <a:t>8</a:t>
            </a:fld>
            <a:endParaRPr lang="en-US" dirty="0"/>
          </a:p>
        </p:txBody>
      </p:sp>
      <p:sp>
        <p:nvSpPr>
          <p:cNvPr id="6" name="フッター プレースホルダー 5"/>
          <p:cNvSpPr>
            <a:spLocks noGrp="1"/>
          </p:cNvSpPr>
          <p:nvPr>
            <p:ph type="ftr" sz="quarter" idx="3"/>
          </p:nvPr>
        </p:nvSpPr>
        <p:spPr/>
        <p:txBody>
          <a:bodyPr/>
          <a:lstStyle/>
          <a:p>
            <a:pPr algn="l"/>
            <a:endParaRPr lang="en-US" altLang="ja-JP" dirty="0" smtClean="0"/>
          </a:p>
        </p:txBody>
      </p:sp>
      <p:pic>
        <p:nvPicPr>
          <p:cNvPr id="12" name="Picture 2" descr="Architecture summ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515" y="1567197"/>
            <a:ext cx="5812971" cy="4252577"/>
          </a:xfrm>
          <a:prstGeom prst="rect">
            <a:avLst/>
          </a:prstGeom>
          <a:noFill/>
          <a:extLst>
            <a:ext uri="{909E8E84-426E-40DD-AFC4-6F175D3DCCD1}">
              <a14:hiddenFill xmlns:a14="http://schemas.microsoft.com/office/drawing/2010/main">
                <a:solidFill>
                  <a:srgbClr val="FFFFFF"/>
                </a:solidFill>
              </a14:hiddenFill>
            </a:ext>
          </a:extLst>
        </p:spPr>
      </p:pic>
      <p:sp>
        <p:nvSpPr>
          <p:cNvPr id="8" name="円/楕円 7"/>
          <p:cNvSpPr/>
          <p:nvPr/>
        </p:nvSpPr>
        <p:spPr>
          <a:xfrm>
            <a:off x="3439885" y="2405741"/>
            <a:ext cx="206829" cy="195943"/>
          </a:xfrm>
          <a:prstGeom prst="ellipse">
            <a:avLst/>
          </a:prstGeom>
          <a:solidFill>
            <a:srgbClr val="FF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円/楕円 12"/>
          <p:cNvSpPr/>
          <p:nvPr/>
        </p:nvSpPr>
        <p:spPr>
          <a:xfrm>
            <a:off x="4027713" y="3026226"/>
            <a:ext cx="206829" cy="195943"/>
          </a:xfrm>
          <a:prstGeom prst="ellipse">
            <a:avLst/>
          </a:prstGeom>
          <a:solidFill>
            <a:srgbClr val="FF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 name="角丸四角形 13"/>
          <p:cNvSpPr/>
          <p:nvPr/>
        </p:nvSpPr>
        <p:spPr>
          <a:xfrm>
            <a:off x="6644588" y="4615543"/>
            <a:ext cx="590107" cy="990600"/>
          </a:xfrm>
          <a:prstGeom prst="roundRect">
            <a:avLst/>
          </a:prstGeom>
          <a:solidFill>
            <a:srgbClr val="FF0000"/>
          </a:solidFill>
          <a:ln>
            <a:noFill/>
          </a:ln>
        </p:spPr>
        <p:style>
          <a:lnRef idx="2">
            <a:schemeClr val="accent2"/>
          </a:lnRef>
          <a:fillRef idx="1">
            <a:schemeClr val="lt1"/>
          </a:fillRef>
          <a:effectRef idx="0">
            <a:schemeClr val="accent2"/>
          </a:effectRef>
          <a:fontRef idx="minor">
            <a:schemeClr val="dk1"/>
          </a:fontRef>
        </p:style>
        <p:txBody>
          <a:bodyPr vert="vert" lIns="36000" tIns="36000" rIns="36000" bIns="36000" rtlCol="0" anchor="ctr"/>
          <a:lstStyle/>
          <a:p>
            <a:pPr algn="ctr"/>
            <a:r>
              <a:rPr kumimoji="1" lang="en-US" altLang="ja-JP" sz="1400" dirty="0" smtClean="0">
                <a:solidFill>
                  <a:schemeClr val="bg1"/>
                </a:solidFill>
              </a:rPr>
              <a:t>Notification-driven E</a:t>
            </a:r>
            <a:r>
              <a:rPr kumimoji="1" lang="en-US" altLang="ja-JP" sz="1400" dirty="0" smtClean="0">
                <a:solidFill>
                  <a:schemeClr val="bg1"/>
                </a:solidFill>
              </a:rPr>
              <a:t>valuator</a:t>
            </a:r>
            <a:endParaRPr kumimoji="1" lang="ja-JP" altLang="en-US" sz="1400" dirty="0">
              <a:solidFill>
                <a:schemeClr val="bg1"/>
              </a:solidFill>
            </a:endParaRPr>
          </a:p>
        </p:txBody>
      </p:sp>
      <p:cxnSp>
        <p:nvCxnSpPr>
          <p:cNvPr id="16" name="直線矢印コネクタ 15"/>
          <p:cNvCxnSpPr>
            <a:stCxn id="8" idx="6"/>
          </p:cNvCxnSpPr>
          <p:nvPr/>
        </p:nvCxnSpPr>
        <p:spPr>
          <a:xfrm flipV="1">
            <a:off x="3646714" y="2503712"/>
            <a:ext cx="2786743" cy="1"/>
          </a:xfrm>
          <a:prstGeom prst="straightConnector1">
            <a:avLst/>
          </a:prstGeom>
          <a:ln w="28575">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直線矢印コネクタ 17"/>
          <p:cNvCxnSpPr>
            <a:stCxn id="13" idx="5"/>
            <a:endCxn id="14" idx="1"/>
          </p:cNvCxnSpPr>
          <p:nvPr/>
        </p:nvCxnSpPr>
        <p:spPr>
          <a:xfrm>
            <a:off x="4204253" y="3193474"/>
            <a:ext cx="2440335" cy="1917369"/>
          </a:xfrm>
          <a:prstGeom prst="straightConnector1">
            <a:avLst/>
          </a:prstGeom>
          <a:ln w="28575">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直線矢印コネクタ 20"/>
          <p:cNvCxnSpPr>
            <a:stCxn id="14" idx="0"/>
          </p:cNvCxnSpPr>
          <p:nvPr/>
        </p:nvCxnSpPr>
        <p:spPr>
          <a:xfrm flipH="1" flipV="1">
            <a:off x="6651180" y="4376057"/>
            <a:ext cx="288462" cy="239486"/>
          </a:xfrm>
          <a:prstGeom prst="straightConnector1">
            <a:avLst/>
          </a:prstGeom>
          <a:ln w="28575">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円/楕円 24"/>
          <p:cNvSpPr/>
          <p:nvPr/>
        </p:nvSpPr>
        <p:spPr>
          <a:xfrm>
            <a:off x="5040085" y="3026226"/>
            <a:ext cx="206829" cy="195943"/>
          </a:xfrm>
          <a:prstGeom prst="ellipse">
            <a:avLst/>
          </a:prstGeom>
          <a:solidFill>
            <a:srgbClr val="FF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26" name="直線矢印コネクタ 25"/>
          <p:cNvCxnSpPr>
            <a:stCxn id="25" idx="5"/>
          </p:cNvCxnSpPr>
          <p:nvPr/>
        </p:nvCxnSpPr>
        <p:spPr>
          <a:xfrm>
            <a:off x="5216625" y="3193474"/>
            <a:ext cx="1434555" cy="1422069"/>
          </a:xfrm>
          <a:prstGeom prst="straightConnector1">
            <a:avLst/>
          </a:prstGeom>
          <a:ln w="28575">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9" name="四角形吹き出し 28"/>
          <p:cNvSpPr/>
          <p:nvPr/>
        </p:nvSpPr>
        <p:spPr>
          <a:xfrm>
            <a:off x="674920" y="2177728"/>
            <a:ext cx="2209800" cy="553998"/>
          </a:xfrm>
          <a:prstGeom prst="wedgeRectCallout">
            <a:avLst>
              <a:gd name="adj1" fmla="val 69302"/>
              <a:gd name="adj2" fmla="val 5807"/>
            </a:avLst>
          </a:prstGeom>
          <a:ln>
            <a:solidFill>
              <a:srgbClr val="FF0000"/>
            </a:solidFill>
          </a:ln>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marL="174625" lvl="1"/>
            <a:r>
              <a:rPr kumimoji="1" lang="en-US" altLang="ja-JP" dirty="0" smtClean="0"/>
              <a:t>Approach 1. </a:t>
            </a:r>
            <a:br>
              <a:rPr kumimoji="1" lang="en-US" altLang="ja-JP" dirty="0" smtClean="0"/>
            </a:br>
            <a:r>
              <a:rPr kumimoji="1" lang="en-US" altLang="ja-JP" dirty="0" smtClean="0"/>
              <a:t>evaluate each event</a:t>
            </a:r>
            <a:endParaRPr kumimoji="1" lang="en-US" altLang="ja-JP" dirty="0"/>
          </a:p>
        </p:txBody>
      </p:sp>
      <p:sp>
        <p:nvSpPr>
          <p:cNvPr id="30" name="四角形吹き出し 29"/>
          <p:cNvSpPr/>
          <p:nvPr/>
        </p:nvSpPr>
        <p:spPr>
          <a:xfrm>
            <a:off x="367220" y="3084255"/>
            <a:ext cx="2854952" cy="830997"/>
          </a:xfrm>
          <a:prstGeom prst="wedgeRectCallout">
            <a:avLst>
              <a:gd name="adj1" fmla="val 77470"/>
              <a:gd name="adj2" fmla="val -43972"/>
            </a:avLst>
          </a:prstGeom>
          <a:ln>
            <a:solidFill>
              <a:srgbClr val="FF0000"/>
            </a:solidFill>
          </a:ln>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marL="174625" lvl="1"/>
            <a:r>
              <a:rPr kumimoji="1" lang="en-US" altLang="ja-JP" dirty="0" smtClean="0"/>
              <a:t>Approach 2. </a:t>
            </a:r>
            <a:br>
              <a:rPr kumimoji="1" lang="en-US" altLang="ja-JP" dirty="0" smtClean="0"/>
            </a:br>
            <a:r>
              <a:rPr kumimoji="1" lang="en-US" altLang="ja-JP" dirty="0" smtClean="0"/>
              <a:t>pass notification + real-time evaluator</a:t>
            </a:r>
            <a:endParaRPr kumimoji="1" lang="en-US" altLang="ja-JP" dirty="0"/>
          </a:p>
        </p:txBody>
      </p:sp>
      <p:sp>
        <p:nvSpPr>
          <p:cNvPr id="31" name="角丸四角形 30"/>
          <p:cNvSpPr/>
          <p:nvPr/>
        </p:nvSpPr>
        <p:spPr>
          <a:xfrm>
            <a:off x="3688518" y="2364301"/>
            <a:ext cx="546024" cy="228925"/>
          </a:xfrm>
          <a:prstGeom prst="roundRect">
            <a:avLst/>
          </a:prstGeom>
          <a:solidFill>
            <a:srgbClr val="FF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400" dirty="0" err="1" smtClean="0">
                <a:solidFill>
                  <a:schemeClr val="bg1"/>
                </a:solidFill>
              </a:rPr>
              <a:t>eval</a:t>
            </a:r>
            <a:endParaRPr kumimoji="1" lang="ja-JP" altLang="en-US" sz="1400" dirty="0">
              <a:solidFill>
                <a:schemeClr val="bg1"/>
              </a:solidFill>
            </a:endParaRPr>
          </a:p>
        </p:txBody>
      </p:sp>
      <p:sp>
        <p:nvSpPr>
          <p:cNvPr id="33" name="四角形吹き出し 32"/>
          <p:cNvSpPr/>
          <p:nvPr/>
        </p:nvSpPr>
        <p:spPr>
          <a:xfrm>
            <a:off x="367220" y="4265354"/>
            <a:ext cx="3837033" cy="830997"/>
          </a:xfrm>
          <a:prstGeom prst="wedgeRectCallout">
            <a:avLst>
              <a:gd name="adj1" fmla="val 71765"/>
              <a:gd name="adj2" fmla="val -171499"/>
            </a:avLst>
          </a:prstGeom>
          <a:ln>
            <a:solidFill>
              <a:srgbClr val="FF0000"/>
            </a:solidFill>
          </a:ln>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marL="174625" lvl="1"/>
            <a:r>
              <a:rPr kumimoji="1" lang="en-US" altLang="ja-JP" dirty="0" smtClean="0"/>
              <a:t>Approach 3. </a:t>
            </a:r>
            <a:br>
              <a:rPr kumimoji="1" lang="en-US" altLang="ja-JP" dirty="0" smtClean="0"/>
            </a:br>
            <a:r>
              <a:rPr kumimoji="1" lang="en-US" altLang="ja-JP" dirty="0" smtClean="0"/>
              <a:t>pass update (including notification and polled samples) + real-time evaluator</a:t>
            </a:r>
            <a:endParaRPr kumimoji="1" lang="en-US" altLang="ja-JP" dirty="0"/>
          </a:p>
        </p:txBody>
      </p:sp>
      <p:cxnSp>
        <p:nvCxnSpPr>
          <p:cNvPr id="19" name="直線矢印コネクタ 18"/>
          <p:cNvCxnSpPr/>
          <p:nvPr/>
        </p:nvCxnSpPr>
        <p:spPr>
          <a:xfrm flipV="1">
            <a:off x="7046880" y="4452253"/>
            <a:ext cx="192121" cy="163286"/>
          </a:xfrm>
          <a:prstGeom prst="straightConnector1">
            <a:avLst/>
          </a:prstGeom>
          <a:ln w="28575">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34648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Notes of Those Approaches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Approach 1.</a:t>
            </a:r>
            <a:endParaRPr kumimoji="1" lang="en-US" altLang="ja-JP" dirty="0"/>
          </a:p>
          <a:p>
            <a:pPr lvl="1"/>
            <a:r>
              <a:rPr kumimoji="1" lang="en-US" altLang="ja-JP" dirty="0" smtClean="0"/>
              <a:t>Existing </a:t>
            </a:r>
            <a:r>
              <a:rPr kumimoji="1" lang="en-US" altLang="ja-JP" dirty="0"/>
              <a:t>BP</a:t>
            </a:r>
            <a:r>
              <a:rPr lang="en-US" altLang="ja-JP" dirty="0"/>
              <a:t> </a:t>
            </a:r>
            <a:r>
              <a:rPr lang="en-US" altLang="ja-JP" dirty="0" smtClean="0"/>
              <a:t>“Alarm </a:t>
            </a:r>
            <a:r>
              <a:rPr lang="en-US" altLang="ja-JP" dirty="0"/>
              <a:t>type based on </a:t>
            </a:r>
            <a:r>
              <a:rPr lang="en-US" altLang="ja-JP" dirty="0" smtClean="0"/>
              <a:t>notification”</a:t>
            </a:r>
            <a:endParaRPr lang="en-US" altLang="ja-JP" dirty="0"/>
          </a:p>
          <a:p>
            <a:pPr lvl="2"/>
            <a:r>
              <a:rPr lang="en-US" altLang="ja-JP" dirty="0"/>
              <a:t>Add a new alarm type that will be triggered when an notification of a certain type and with some fields is received by Ceilometer.</a:t>
            </a:r>
          </a:p>
          <a:p>
            <a:pPr lvl="2"/>
            <a:r>
              <a:rPr lang="en-US" altLang="ja-JP" dirty="0">
                <a:hlinkClick r:id="rId2"/>
              </a:rPr>
              <a:t>https://blueprints.launchpad.net/ceilometer/+</a:t>
            </a:r>
            <a:r>
              <a:rPr lang="en-US" altLang="ja-JP" dirty="0" smtClean="0">
                <a:hlinkClick r:id="rId2"/>
              </a:rPr>
              <a:t>spec/alarm-on-notification</a:t>
            </a:r>
            <a:endParaRPr lang="en-US" altLang="ja-JP" dirty="0" smtClean="0"/>
          </a:p>
          <a:p>
            <a:pPr lvl="2"/>
            <a:r>
              <a:rPr lang="en-US" altLang="ja-JP" dirty="0" smtClean="0"/>
              <a:t>Patch was abandoned</a:t>
            </a:r>
          </a:p>
          <a:p>
            <a:r>
              <a:rPr kumimoji="1" lang="en-US" altLang="ja-JP" dirty="0"/>
              <a:t>Approach </a:t>
            </a:r>
            <a:r>
              <a:rPr kumimoji="1" lang="en-US" altLang="ja-JP" dirty="0" smtClean="0"/>
              <a:t>2.</a:t>
            </a:r>
          </a:p>
          <a:p>
            <a:pPr lvl="1"/>
            <a:r>
              <a:rPr kumimoji="1" lang="en-US" altLang="ja-JP" dirty="0" smtClean="0"/>
              <a:t>Hook </a:t>
            </a:r>
            <a:r>
              <a:rPr kumimoji="1" lang="en-US" altLang="ja-JP" dirty="0"/>
              <a:t>in notification agent (“publisher” in Ceilometer terminology)</a:t>
            </a:r>
          </a:p>
          <a:p>
            <a:pPr lvl="1"/>
            <a:r>
              <a:rPr kumimoji="1" lang="en-US" altLang="ja-JP" dirty="0" smtClean="0"/>
              <a:t>Able to capture data update only for immediate notification</a:t>
            </a:r>
            <a:endParaRPr kumimoji="1" lang="en-US" altLang="ja-JP" dirty="0"/>
          </a:p>
          <a:p>
            <a:r>
              <a:rPr kumimoji="1" lang="en-US" altLang="ja-JP" dirty="0" smtClean="0"/>
              <a:t>Approach 3.</a:t>
            </a:r>
          </a:p>
          <a:p>
            <a:pPr lvl="1"/>
            <a:r>
              <a:rPr kumimoji="1" lang="en-US" altLang="ja-JP" dirty="0" smtClean="0"/>
              <a:t>Hook </a:t>
            </a:r>
            <a:r>
              <a:rPr kumimoji="1" lang="en-US" altLang="ja-JP" dirty="0"/>
              <a:t>in Collector (“dispatcher” in Ceilometer terminology)</a:t>
            </a:r>
            <a:endParaRPr kumimoji="1" lang="ja-JP" altLang="en-US" dirty="0"/>
          </a:p>
          <a:p>
            <a:pPr lvl="1"/>
            <a:r>
              <a:rPr lang="en-US" altLang="ja-JP" dirty="0" smtClean="0"/>
              <a:t>Able to capture consistent data if the both of pollster and notification agent could update the same data</a:t>
            </a:r>
            <a:endParaRPr lang="en-US" altLang="ja-JP" dirty="0"/>
          </a:p>
        </p:txBody>
      </p:sp>
      <p:sp>
        <p:nvSpPr>
          <p:cNvPr id="4" name="日付プレースホルダー 3"/>
          <p:cNvSpPr>
            <a:spLocks noGrp="1"/>
          </p:cNvSpPr>
          <p:nvPr>
            <p:ph type="dt" sz="half" idx="2"/>
          </p:nvPr>
        </p:nvSpPr>
        <p:spPr/>
        <p:txBody>
          <a:bodyPr/>
          <a:lstStyle/>
          <a:p>
            <a:endParaRPr lang="en-US" dirty="0"/>
          </a:p>
        </p:txBody>
      </p:sp>
      <p:sp>
        <p:nvSpPr>
          <p:cNvPr id="5" name="スライド番号プレースホルダー 4"/>
          <p:cNvSpPr>
            <a:spLocks noGrp="1"/>
          </p:cNvSpPr>
          <p:nvPr>
            <p:ph type="sldNum" sz="quarter" idx="4"/>
          </p:nvPr>
        </p:nvSpPr>
        <p:spPr/>
        <p:txBody>
          <a:bodyPr/>
          <a:lstStyle/>
          <a:p>
            <a:fld id="{9A656EF6-BAFE-D947-B882-BDAE585DDDE4}" type="slidenum">
              <a:rPr lang="en-US" smtClean="0"/>
              <a:pPr/>
              <a:t>9</a:t>
            </a:fld>
            <a:endParaRPr lang="en-US" dirty="0"/>
          </a:p>
        </p:txBody>
      </p:sp>
      <p:sp>
        <p:nvSpPr>
          <p:cNvPr id="6" name="フッター プレースホルダー 5"/>
          <p:cNvSpPr>
            <a:spLocks noGrp="1"/>
          </p:cNvSpPr>
          <p:nvPr>
            <p:ph type="ftr" sz="quarter" idx="3"/>
          </p:nvPr>
        </p:nvSpPr>
        <p:spPr/>
        <p:txBody>
          <a:bodyPr/>
          <a:lstStyle/>
          <a:p>
            <a:pPr algn="l"/>
            <a:endParaRPr lang="en-US" altLang="ja-JP" dirty="0" smtClean="0"/>
          </a:p>
        </p:txBody>
      </p:sp>
    </p:spTree>
    <p:extLst>
      <p:ext uri="{BB962C8B-B14F-4D97-AF65-F5344CB8AC3E}">
        <p14:creationId xmlns:p14="http://schemas.microsoft.com/office/powerpoint/2010/main" val="4267086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4179</TotalTime>
  <Words>584</Words>
  <Application>Microsoft Office PowerPoint</Application>
  <PresentationFormat>画面に合わせる (4:3)</PresentationFormat>
  <Paragraphs>120</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Theme</vt:lpstr>
      <vt:lpstr>PowerPoint プレゼンテーション</vt:lpstr>
      <vt:lpstr>BP from HA team (2015-02-27)</vt:lpstr>
      <vt:lpstr>BP from Doctor Team (2015-03-01)</vt:lpstr>
      <vt:lpstr>Proposed BP Alignment regarding two submitted BPs</vt:lpstr>
      <vt:lpstr>Immediate Notification</vt:lpstr>
      <vt:lpstr>[Doctor] Fault Management Scenario</vt:lpstr>
      <vt:lpstr>[Doctor] Implementation Plan in OpenStack</vt:lpstr>
      <vt:lpstr>Three approaches to immediate notification for user</vt:lpstr>
      <vt:lpstr>Notes of Those Approaches</vt:lpstr>
      <vt:lpstr>Ceilometer Architecture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Cohen</dc:creator>
  <cp:lastModifiedBy>Ryota Mibu</cp:lastModifiedBy>
  <cp:revision>236</cp:revision>
  <cp:lastPrinted>2014-09-19T13:49:14Z</cp:lastPrinted>
  <dcterms:created xsi:type="dcterms:W3CDTF">2014-08-28T16:51:48Z</dcterms:created>
  <dcterms:modified xsi:type="dcterms:W3CDTF">2015-03-04T16:09:19Z</dcterms:modified>
</cp:coreProperties>
</file>