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75" r:id="rId3"/>
    <p:sldId id="382" r:id="rId4"/>
    <p:sldId id="379" r:id="rId5"/>
    <p:sldId id="381" r:id="rId6"/>
    <p:sldId id="383" r:id="rId7"/>
    <p:sldId id="37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4AC536-069A-4389-9BA9-2BE4C3A7859C}">
          <p14:sldIdLst>
            <p14:sldId id="256"/>
            <p14:sldId id="375"/>
            <p14:sldId id="382"/>
            <p14:sldId id="379"/>
            <p14:sldId id="381"/>
            <p14:sldId id="383"/>
            <p14:sldId id="37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ymond Paik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884"/>
    <a:srgbClr val="007864"/>
    <a:srgbClr val="00B0B9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4" autoAdjust="0"/>
    <p:restoredTop sz="99807" autoAdjust="0"/>
  </p:normalViewPr>
  <p:slideViewPr>
    <p:cSldViewPr snapToGrid="0" snapToObjects="1">
      <p:cViewPr>
        <p:scale>
          <a:sx n="101" d="100"/>
          <a:sy n="101" d="100"/>
        </p:scale>
        <p:origin x="-8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23583-33B4-7B4B-A705-2497C608717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E6AC6-8F50-F148-9D25-A1DC786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7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335D3-732B-5244-81CE-1ADB05E9F13F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D60E1-BADE-D244-8758-D72F54F15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52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18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26168"/>
            <a:ext cx="17399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6126168"/>
            <a:ext cx="6032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6126168"/>
            <a:ext cx="3822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83328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26168"/>
            <a:ext cx="17399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6126168"/>
            <a:ext cx="6032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6126168"/>
            <a:ext cx="3822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5348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 preferRelativeResize="0"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419" y="6162448"/>
            <a:ext cx="1206499" cy="34878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6739467"/>
            <a:ext cx="9169400" cy="1524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26168"/>
            <a:ext cx="17145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6126168"/>
            <a:ext cx="6032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6126168"/>
            <a:ext cx="3822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1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lueprints.launchpad.net/ceilometer/+spec/alarm-on-notific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114805" y="1099696"/>
            <a:ext cx="4597399" cy="1677373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altLang="ja-JP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**DRAFT**</a:t>
            </a:r>
            <a:endParaRPr lang="en-US" sz="28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en-US" altLang="ja-JP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OpenStack </a:t>
            </a:r>
            <a:r>
              <a:rPr lang="en-US" altLang="ja-JP" sz="2800" b="1" dirty="0">
                <a:solidFill>
                  <a:srgbClr val="333333"/>
                </a:solidFill>
                <a:latin typeface="Arial" panose="020B0604020202020204" pitchFamily="34" charset="0"/>
              </a:rPr>
              <a:t>Ceilometer </a:t>
            </a:r>
            <a:r>
              <a:rPr lang="en-US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Blueprints for Liberty</a:t>
            </a:r>
            <a:endParaRPr lang="en-US" sz="2800" b="1" dirty="0" smtClean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7" descr="OPNFV_Pantone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1184363"/>
            <a:ext cx="3175000" cy="917847"/>
          </a:xfrm>
          <a:prstGeom prst="rect">
            <a:avLst/>
          </a:prstGeom>
        </p:spPr>
      </p:pic>
      <p:pic>
        <p:nvPicPr>
          <p:cNvPr id="10" name="Picture 9" descr="OPNFV_PPT_Backgrou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3148556"/>
            <a:ext cx="9180287" cy="3709445"/>
          </a:xfrm>
          <a:prstGeom prst="rect">
            <a:avLst/>
          </a:prstGeom>
        </p:spPr>
      </p:pic>
      <p:pic>
        <p:nvPicPr>
          <p:cNvPr id="9" name="Picture 8" descr="LF_collab_logo_whit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19" y="6035760"/>
            <a:ext cx="2773680" cy="45110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141469" y="3546560"/>
            <a:ext cx="26543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19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March 2015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Doctor Team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</a:t>
            </a:r>
            <a:r>
              <a:rPr kumimoji="1" lang="en-US" altLang="ja-JP" dirty="0" smtClean="0"/>
              <a:t>Ceilometer BPs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BP#1 Instance State Notification</a:t>
            </a:r>
          </a:p>
          <a:p>
            <a:r>
              <a:rPr lang="en-US" altLang="ja-JP" dirty="0" smtClean="0"/>
              <a:t>BP#2 </a:t>
            </a:r>
            <a:r>
              <a:rPr lang="en-US" altLang="ja-JP" dirty="0"/>
              <a:t>Event Publisher for </a:t>
            </a:r>
            <a:r>
              <a:rPr lang="en-US" altLang="ja-JP" dirty="0" smtClean="0"/>
              <a:t>Alarm</a:t>
            </a:r>
          </a:p>
          <a:p>
            <a:r>
              <a:rPr lang="en-US" altLang="ja-JP" dirty="0" smtClean="0"/>
              <a:t>BP#3 </a:t>
            </a:r>
            <a:r>
              <a:rPr lang="en-US" altLang="ja-JP" dirty="0"/>
              <a:t>Notification-driven alarm </a:t>
            </a:r>
            <a:r>
              <a:rPr lang="en-US" altLang="ja-JP" dirty="0" smtClean="0"/>
              <a:t>evaluator</a:t>
            </a:r>
          </a:p>
          <a:p>
            <a:r>
              <a:rPr kumimoji="1" lang="en-US" altLang="ja-JP" dirty="0" smtClean="0"/>
              <a:t>(</a:t>
            </a:r>
            <a:r>
              <a:rPr kumimoji="1" lang="en-US" altLang="ja-JP" dirty="0" smtClean="0"/>
              <a:t>other missing event/meter/notification definitions)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72996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[Doctor] </a:t>
            </a:r>
            <a:r>
              <a:rPr lang="en-US" altLang="ja-JP" dirty="0" smtClean="0"/>
              <a:t>Fault </a:t>
            </a:r>
            <a:r>
              <a:rPr lang="en-US" altLang="ja-JP" dirty="0" smtClean="0"/>
              <a:t>Management </a:t>
            </a:r>
            <a:r>
              <a:rPr lang="en-US" altLang="ja-JP" dirty="0"/>
              <a:t>S</a:t>
            </a:r>
            <a:r>
              <a:rPr lang="en-US" altLang="ja-JP" dirty="0" smtClean="0"/>
              <a:t>cenario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4019173" y="5248653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Monitor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7007612" y="3684532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err="1" smtClean="0">
                <a:latin typeface="Helvetica Neue Light"/>
              </a:rPr>
              <a:t>Notifier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18804" y="3386423"/>
            <a:ext cx="2520000" cy="269998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Virtualized 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Infrastructure</a:t>
            </a:r>
            <a:endParaRPr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cxnSp>
        <p:nvCxnSpPr>
          <p:cNvPr id="11" name="曲線コネクタ 12"/>
          <p:cNvCxnSpPr/>
          <p:nvPr/>
        </p:nvCxnSpPr>
        <p:spPr>
          <a:xfrm>
            <a:off x="5339478" y="3782233"/>
            <a:ext cx="1620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曲線コネクタ 37"/>
          <p:cNvCxnSpPr>
            <a:stCxn id="44" idx="1"/>
            <a:endCxn id="21" idx="3"/>
          </p:cNvCxnSpPr>
          <p:nvPr/>
        </p:nvCxnSpPr>
        <p:spPr>
          <a:xfrm flipH="1">
            <a:off x="2938804" y="2150559"/>
            <a:ext cx="972464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曲線コネクタ 46"/>
          <p:cNvCxnSpPr/>
          <p:nvPr/>
        </p:nvCxnSpPr>
        <p:spPr>
          <a:xfrm rot="10800000">
            <a:off x="6165080" y="4578103"/>
            <a:ext cx="1533136" cy="848235"/>
          </a:xfrm>
          <a:prstGeom prst="curvedConnector3">
            <a:avLst>
              <a:gd name="adj1" fmla="val 30731"/>
            </a:avLst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曲線コネクタ 53"/>
          <p:cNvCxnSpPr/>
          <p:nvPr/>
        </p:nvCxnSpPr>
        <p:spPr>
          <a:xfrm>
            <a:off x="4595268" y="2677401"/>
            <a:ext cx="0" cy="816802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曲線コネクタ 21"/>
          <p:cNvCxnSpPr>
            <a:stCxn id="23" idx="1"/>
          </p:cNvCxnSpPr>
          <p:nvPr/>
        </p:nvCxnSpPr>
        <p:spPr>
          <a:xfrm flipH="1">
            <a:off x="2938804" y="4044532"/>
            <a:ext cx="972464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円柱 18"/>
          <p:cNvSpPr/>
          <p:nvPr/>
        </p:nvSpPr>
        <p:spPr>
          <a:xfrm>
            <a:off x="8166032" y="3847004"/>
            <a:ext cx="773640" cy="874361"/>
          </a:xfrm>
          <a:prstGeom prst="can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Alarm</a:t>
            </a:r>
          </a:p>
          <a:p>
            <a:pPr algn="ctr"/>
            <a:r>
              <a:rPr lang="en-US" altLang="ja-JP" sz="1600" dirty="0" smtClean="0">
                <a:latin typeface="Helvetica Neue Light"/>
              </a:rPr>
              <a:t>Conf.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92629" y="4703629"/>
            <a:ext cx="172819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5a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. Update State</a:t>
            </a:r>
          </a:p>
          <a:p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5b. 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Find Affected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418804" y="1574559"/>
            <a:ext cx="2520000" cy="115200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Applications</a:t>
            </a:r>
            <a:endParaRPr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020093" y="3867745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Controller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911268" y="3684532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Controller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806122" y="3525955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Controller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5" name="円柱 24"/>
          <p:cNvSpPr/>
          <p:nvPr/>
        </p:nvSpPr>
        <p:spPr>
          <a:xfrm>
            <a:off x="5059732" y="3894581"/>
            <a:ext cx="1047389" cy="874361"/>
          </a:xfrm>
          <a:prstGeom prst="can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bIns="0"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Resource Map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7020821" y="5066337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Inspector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438263" y="3446059"/>
            <a:ext cx="129453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5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c. Notify all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cxnSp>
        <p:nvCxnSpPr>
          <p:cNvPr id="30" name="曲線コネクタ 12"/>
          <p:cNvCxnSpPr>
            <a:stCxn id="27" idx="0"/>
            <a:endCxn id="8" idx="2"/>
          </p:cNvCxnSpPr>
          <p:nvPr/>
        </p:nvCxnSpPr>
        <p:spPr>
          <a:xfrm flipH="1" flipV="1">
            <a:off x="7691612" y="4404532"/>
            <a:ext cx="13209" cy="661805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7676752" y="4690458"/>
            <a:ext cx="146724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5</a:t>
            </a:r>
            <a:r>
              <a:rPr kumimoji="1" lang="en-US" altLang="ja-JP" sz="1400" i="1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c. (alt) Notify</a:t>
            </a:r>
            <a:endParaRPr kumimoji="1" lang="ja-JP" altLang="en-US" sz="1400" i="1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970472" y="2853432"/>
            <a:ext cx="1432525" cy="33855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6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. Notification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410730" y="2932279"/>
            <a:ext cx="1680209" cy="5109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bg1">
                    <a:lumMod val="50000"/>
                  </a:schemeClr>
                </a:solidFill>
                <a:latin typeface="Helvetica Neue Light"/>
              </a:defRPr>
            </a:lvl1pPr>
          </a:lstStyle>
          <a:p>
            <a:pPr algn="r">
              <a:lnSpc>
                <a:spcPct val="85000"/>
              </a:lnSpc>
            </a:pPr>
            <a:r>
              <a:rPr lang="en-US" altLang="ja-JP" dirty="0"/>
              <a:t>1+2. </a:t>
            </a:r>
            <a:r>
              <a:rPr lang="en-US" altLang="ja-JP" dirty="0" smtClean="0"/>
              <a:t>Subscribe+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Response</a:t>
            </a:r>
            <a:endParaRPr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672085" y="2814853"/>
            <a:ext cx="11881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8. Action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47" name="円柱 46"/>
          <p:cNvSpPr/>
          <p:nvPr/>
        </p:nvSpPr>
        <p:spPr>
          <a:xfrm>
            <a:off x="8166032" y="5215510"/>
            <a:ext cx="773640" cy="874361"/>
          </a:xfrm>
          <a:prstGeom prst="can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bIns="0"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Failure Policy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911268" y="5066337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Monitor</a:t>
            </a:r>
          </a:p>
        </p:txBody>
      </p:sp>
      <p:cxnSp>
        <p:nvCxnSpPr>
          <p:cNvPr id="50" name="曲線コネクタ 21"/>
          <p:cNvCxnSpPr>
            <a:stCxn id="13" idx="1"/>
          </p:cNvCxnSpPr>
          <p:nvPr/>
        </p:nvCxnSpPr>
        <p:spPr>
          <a:xfrm flipH="1">
            <a:off x="2938804" y="5426337"/>
            <a:ext cx="972464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角丸四角形 41"/>
          <p:cNvSpPr/>
          <p:nvPr/>
        </p:nvSpPr>
        <p:spPr>
          <a:xfrm>
            <a:off x="3791132" y="4916160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Monitor</a:t>
            </a:r>
          </a:p>
        </p:txBody>
      </p:sp>
      <p:cxnSp>
        <p:nvCxnSpPr>
          <p:cNvPr id="40" name="曲線コネクタ 12"/>
          <p:cNvCxnSpPr/>
          <p:nvPr/>
        </p:nvCxnSpPr>
        <p:spPr>
          <a:xfrm>
            <a:off x="5401689" y="5686423"/>
            <a:ext cx="1620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27"/>
          <p:cNvSpPr txBox="1"/>
          <p:nvPr/>
        </p:nvSpPr>
        <p:spPr>
          <a:xfrm>
            <a:off x="5387173" y="5666246"/>
            <a:ext cx="157230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4. Raw failure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45" name="テキスト ボックス 38"/>
          <p:cNvSpPr txBox="1"/>
          <p:nvPr/>
        </p:nvSpPr>
        <p:spPr>
          <a:xfrm>
            <a:off x="2948157" y="1557727"/>
            <a:ext cx="105216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7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. 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Switch</a:t>
            </a:r>
            <a:b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</a:b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   to 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SBY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3911268" y="1623716"/>
            <a:ext cx="4464344" cy="1053685"/>
          </a:xfrm>
          <a:prstGeom prst="roundRect">
            <a:avLst>
              <a:gd name="adj" fmla="val 12791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“Consumer” of </a:t>
            </a:r>
            <a:r>
              <a:rPr lang="en-US" altLang="ja-JP" sz="1600" dirty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F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ault 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N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otification</a:t>
            </a:r>
          </a:p>
          <a:p>
            <a:pPr algn="ctr"/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(Tenant User and Administrator)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cxnSp>
        <p:nvCxnSpPr>
          <p:cNvPr id="46" name="曲線コネクタ 12"/>
          <p:cNvCxnSpPr/>
          <p:nvPr/>
        </p:nvCxnSpPr>
        <p:spPr>
          <a:xfrm flipH="1" flipV="1">
            <a:off x="7374701" y="2681509"/>
            <a:ext cx="0" cy="101245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曲線コネクタ 12"/>
          <p:cNvCxnSpPr/>
          <p:nvPr/>
        </p:nvCxnSpPr>
        <p:spPr>
          <a:xfrm flipH="1">
            <a:off x="7555382" y="2683077"/>
            <a:ext cx="0" cy="101245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88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[Doctor] </a:t>
            </a:r>
            <a:r>
              <a:rPr kumimoji="1" lang="en-US" altLang="ja-JP" dirty="0" smtClean="0"/>
              <a:t>Initial </a:t>
            </a:r>
            <a:r>
              <a:rPr lang="en-US" altLang="ja-JP" dirty="0" smtClean="0"/>
              <a:t>Implementation </a:t>
            </a:r>
            <a:r>
              <a:rPr lang="en-US" altLang="ja-JP" dirty="0" smtClean="0"/>
              <a:t>Plan in OpenStack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7007612" y="3684532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Ceilometer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18804" y="3386423"/>
            <a:ext cx="2520000" cy="269998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Virtualized 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Infrastructure</a:t>
            </a:r>
            <a:endParaRPr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18804" y="1574559"/>
            <a:ext cx="2520000" cy="115200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Applications</a:t>
            </a:r>
            <a:endParaRPr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911268" y="3798957"/>
            <a:ext cx="1368000" cy="48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Nova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7007612" y="5066337"/>
            <a:ext cx="1368000" cy="720000"/>
          </a:xfrm>
          <a:prstGeom prst="roundRect">
            <a:avLst/>
          </a:prstGeom>
          <a:solidFill>
            <a:schemeClr val="accent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err="1" smtClean="0">
                <a:latin typeface="Helvetica Neue Light"/>
              </a:rPr>
              <a:t>Monasca</a:t>
            </a:r>
            <a:r>
              <a:rPr lang="en-US" altLang="ja-JP" sz="1600" dirty="0" smtClean="0">
                <a:latin typeface="Helvetica Neue Light"/>
              </a:rPr>
              <a:t> ?</a:t>
            </a:r>
            <a:endParaRPr kumimoji="1" lang="ja-JP" altLang="en-US" sz="1600" dirty="0">
              <a:latin typeface="Helvetica Neue Light"/>
            </a:endParaRPr>
          </a:p>
        </p:txBody>
      </p:sp>
      <p:cxnSp>
        <p:nvCxnSpPr>
          <p:cNvPr id="29" name="曲線コネクタ 27"/>
          <p:cNvCxnSpPr>
            <a:endCxn id="8" idx="0"/>
          </p:cNvCxnSpPr>
          <p:nvPr/>
        </p:nvCxnSpPr>
        <p:spPr>
          <a:xfrm>
            <a:off x="7691612" y="2677401"/>
            <a:ext cx="0" cy="1007131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角丸四角形 43"/>
          <p:cNvSpPr/>
          <p:nvPr/>
        </p:nvSpPr>
        <p:spPr>
          <a:xfrm>
            <a:off x="3911268" y="5012444"/>
            <a:ext cx="1368000" cy="48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err="1" smtClean="0">
                <a:latin typeface="Helvetica Neue Light"/>
              </a:rPr>
              <a:t>Zabbix</a:t>
            </a:r>
            <a:endParaRPr kumimoji="1" lang="ja-JP" altLang="en-US" sz="1600" dirty="0">
              <a:latin typeface="Helvetica Neue Light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4559268" y="4314872"/>
            <a:ext cx="72000" cy="359160"/>
            <a:chOff x="4576997" y="2946469"/>
            <a:chExt cx="72000" cy="269370"/>
          </a:xfrm>
          <a:solidFill>
            <a:schemeClr val="accent5"/>
          </a:solidFill>
        </p:grpSpPr>
        <p:sp>
          <p:nvSpPr>
            <p:cNvPr id="3" name="円/楕円 2"/>
            <p:cNvSpPr/>
            <p:nvPr/>
          </p:nvSpPr>
          <p:spPr>
            <a:xfrm>
              <a:off x="4576997" y="2946469"/>
              <a:ext cx="72000" cy="7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4576997" y="3045154"/>
              <a:ext cx="72000" cy="7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円/楕円 45"/>
            <p:cNvSpPr/>
            <p:nvPr/>
          </p:nvSpPr>
          <p:spPr>
            <a:xfrm>
              <a:off x="4576997" y="3143839"/>
              <a:ext cx="72000" cy="7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4559268" y="5553511"/>
            <a:ext cx="72000" cy="359160"/>
            <a:chOff x="4576997" y="2946469"/>
            <a:chExt cx="72000" cy="269370"/>
          </a:xfrm>
          <a:solidFill>
            <a:schemeClr val="accent5"/>
          </a:solidFill>
        </p:grpSpPr>
        <p:sp>
          <p:nvSpPr>
            <p:cNvPr id="51" name="円/楕円 50"/>
            <p:cNvSpPr/>
            <p:nvPr/>
          </p:nvSpPr>
          <p:spPr>
            <a:xfrm>
              <a:off x="4576997" y="2946469"/>
              <a:ext cx="72000" cy="7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4576997" y="3045154"/>
              <a:ext cx="72000" cy="7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円/楕円 52"/>
            <p:cNvSpPr/>
            <p:nvPr/>
          </p:nvSpPr>
          <p:spPr>
            <a:xfrm>
              <a:off x="4576997" y="3143839"/>
              <a:ext cx="72000" cy="7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7" name="角丸四角形 56"/>
          <p:cNvSpPr/>
          <p:nvPr/>
        </p:nvSpPr>
        <p:spPr>
          <a:xfrm>
            <a:off x="3911268" y="1623716"/>
            <a:ext cx="4464344" cy="1053685"/>
          </a:xfrm>
          <a:prstGeom prst="roundRect">
            <a:avLst>
              <a:gd name="adj" fmla="val 12791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“Consumer” of </a:t>
            </a:r>
            <a:r>
              <a:rPr lang="en-US" altLang="ja-JP" sz="1600" dirty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F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ault 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N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otification</a:t>
            </a:r>
          </a:p>
          <a:p>
            <a:pPr algn="ctr"/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(Tenant User and Administrator)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cxnSp>
        <p:nvCxnSpPr>
          <p:cNvPr id="59" name="曲線コネクタ 27"/>
          <p:cNvCxnSpPr>
            <a:stCxn id="8" idx="1"/>
            <a:endCxn id="24" idx="3"/>
          </p:cNvCxnSpPr>
          <p:nvPr/>
        </p:nvCxnSpPr>
        <p:spPr>
          <a:xfrm flipH="1" flipV="1">
            <a:off x="5279268" y="4038959"/>
            <a:ext cx="1728344" cy="5575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曲線コネクタ 27"/>
          <p:cNvCxnSpPr>
            <a:stCxn id="27" idx="1"/>
          </p:cNvCxnSpPr>
          <p:nvPr/>
        </p:nvCxnSpPr>
        <p:spPr>
          <a:xfrm flipH="1">
            <a:off x="5279268" y="5426337"/>
            <a:ext cx="1728344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曲線コネクタ 27"/>
          <p:cNvCxnSpPr/>
          <p:nvPr/>
        </p:nvCxnSpPr>
        <p:spPr>
          <a:xfrm flipH="1" flipV="1">
            <a:off x="5279268" y="4278960"/>
            <a:ext cx="1728344" cy="867665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曲線コネクタ 27"/>
          <p:cNvCxnSpPr/>
          <p:nvPr/>
        </p:nvCxnSpPr>
        <p:spPr>
          <a:xfrm>
            <a:off x="2938804" y="5426337"/>
            <a:ext cx="972464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曲線コネクタ 27"/>
          <p:cNvCxnSpPr/>
          <p:nvPr/>
        </p:nvCxnSpPr>
        <p:spPr>
          <a:xfrm>
            <a:off x="2938804" y="4032193"/>
            <a:ext cx="972464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角丸四角形 74"/>
          <p:cNvSpPr/>
          <p:nvPr/>
        </p:nvSpPr>
        <p:spPr>
          <a:xfrm>
            <a:off x="4733094" y="4436981"/>
            <a:ext cx="1410346" cy="374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</a:rPr>
              <a:t>Error Injection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4745136" y="5597503"/>
            <a:ext cx="874199" cy="374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</a:rPr>
              <a:t>Plugin ?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7761575" y="3317055"/>
            <a:ext cx="1338902" cy="6469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</a:rPr>
              <a:t>Complete list</a:t>
            </a:r>
          </a:p>
          <a:p>
            <a:pPr algn="ctr"/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</a:rPr>
              <a:t>of resources 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6781612" y="4289909"/>
            <a:ext cx="2177473" cy="374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</a:rPr>
              <a:t>Immediate Notification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左右矢印吹き出し 32"/>
          <p:cNvSpPr/>
          <p:nvPr/>
        </p:nvSpPr>
        <p:spPr>
          <a:xfrm>
            <a:off x="5361710" y="3640546"/>
            <a:ext cx="1615002" cy="525731"/>
          </a:xfrm>
          <a:prstGeom prst="leftRightArrowCallout">
            <a:avLst>
              <a:gd name="adj1" fmla="val 25000"/>
              <a:gd name="adj2" fmla="val 25000"/>
              <a:gd name="adj3" fmla="val 15164"/>
              <a:gd name="adj4" fmla="val 6460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0" rIns="0" bIns="0" rtlCol="0" anchor="ctr"/>
          <a:lstStyle/>
          <a:p>
            <a:pPr algn="ctr">
              <a:lnSpc>
                <a:spcPct val="85000"/>
              </a:lnSpc>
            </a:pPr>
            <a:r>
              <a:rPr kumimoji="1" lang="en-US" altLang="ja-JP" sz="1500" dirty="0" smtClean="0">
                <a:solidFill>
                  <a:schemeClr val="bg1"/>
                </a:solidFill>
              </a:rPr>
              <a:t>Notification bus</a:t>
            </a:r>
            <a:endParaRPr kumimoji="1" lang="ja-JP" altLang="en-US" sz="1500" dirty="0">
              <a:solidFill>
                <a:schemeClr val="bg1"/>
              </a:solidFill>
            </a:endParaRPr>
          </a:p>
        </p:txBody>
      </p:sp>
      <p:sp>
        <p:nvSpPr>
          <p:cNvPr id="34" name="正方形/長方形 20"/>
          <p:cNvSpPr/>
          <p:nvPr/>
        </p:nvSpPr>
        <p:spPr>
          <a:xfrm>
            <a:off x="5716712" y="2717977"/>
            <a:ext cx="2520000" cy="448275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Northbound I/F</a:t>
            </a:r>
            <a:endParaRPr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121119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Ceilometer Architecture </a:t>
            </a:r>
            <a:endParaRPr lang="ja-JP" altLang="en-US" dirty="0"/>
          </a:p>
        </p:txBody>
      </p:sp>
      <p:pic>
        <p:nvPicPr>
          <p:cNvPr id="1026" name="Picture 2" descr="Architecture summar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200" y="1358148"/>
            <a:ext cx="5812971" cy="425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1647313" y="5745436"/>
            <a:ext cx="5072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http://docs.openstack.org/developer/ceilometer/architecture.html</a:t>
            </a:r>
            <a:endParaRPr kumimoji="1" lang="ja-JP" altLang="en-US" sz="1200" dirty="0"/>
          </a:p>
        </p:txBody>
      </p:sp>
      <p:sp>
        <p:nvSpPr>
          <p:cNvPr id="11" name="正方形/長方形 10"/>
          <p:cNvSpPr/>
          <p:nvPr/>
        </p:nvSpPr>
        <p:spPr>
          <a:xfrm>
            <a:off x="4202591" y="2980465"/>
            <a:ext cx="709954" cy="2334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200" dirty="0" smtClean="0"/>
              <a:t>dispatcher</a:t>
            </a:r>
            <a:endParaRPr kumimoji="1" lang="ja-JP" altLang="en-US" sz="1200" dirty="0"/>
          </a:p>
        </p:txBody>
      </p:sp>
      <p:sp>
        <p:nvSpPr>
          <p:cNvPr id="12" name="円/楕円 11"/>
          <p:cNvSpPr/>
          <p:nvPr/>
        </p:nvSpPr>
        <p:spPr>
          <a:xfrm>
            <a:off x="5173095" y="3411231"/>
            <a:ext cx="709954" cy="23349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200" dirty="0" smtClean="0"/>
              <a:t>resource</a:t>
            </a:r>
            <a:endParaRPr kumimoji="1" lang="ja-JP" altLang="en-US" sz="1200" dirty="0"/>
          </a:p>
        </p:txBody>
      </p:sp>
      <p:sp>
        <p:nvSpPr>
          <p:cNvPr id="13" name="円/楕円 12"/>
          <p:cNvSpPr/>
          <p:nvPr/>
        </p:nvSpPr>
        <p:spPr>
          <a:xfrm>
            <a:off x="5162205" y="2943129"/>
            <a:ext cx="709954" cy="23349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200" dirty="0" smtClean="0"/>
              <a:t>sample</a:t>
            </a:r>
            <a:endParaRPr kumimoji="1" lang="ja-JP" altLang="en-US" sz="1200" dirty="0"/>
          </a:p>
        </p:txBody>
      </p:sp>
      <p:sp>
        <p:nvSpPr>
          <p:cNvPr id="32" name="正方形/長方形 31"/>
          <p:cNvSpPr/>
          <p:nvPr/>
        </p:nvSpPr>
        <p:spPr>
          <a:xfrm>
            <a:off x="3053946" y="2813848"/>
            <a:ext cx="922020" cy="714132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Helvetica Neue Light"/>
              </a:rPr>
              <a:t>Event-Publisher for Alarm</a:t>
            </a:r>
            <a:endParaRPr kumimoji="1" lang="ja-JP" altLang="en-US" sz="1400" dirty="0">
              <a:latin typeface="Helvetica Neue Light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321231" y="4516360"/>
            <a:ext cx="1043565" cy="722427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Helvetica Neue Light"/>
              </a:rPr>
              <a:t>Notification-driven evaluator</a:t>
            </a:r>
            <a:endParaRPr kumimoji="1" lang="ja-JP" altLang="en-US" sz="1400" dirty="0">
              <a:latin typeface="Helvetica Neue Light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407991" y="3111335"/>
            <a:ext cx="1620218" cy="2249414"/>
          </a:xfrm>
          <a:custGeom>
            <a:avLst/>
            <a:gdLst>
              <a:gd name="connsiteX0" fmla="*/ 103425 w 1659093"/>
              <a:gd name="connsiteY0" fmla="*/ 90545 h 2402465"/>
              <a:gd name="connsiteX1" fmla="*/ 139051 w 1659093"/>
              <a:gd name="connsiteY1" fmla="*/ 2073724 h 2402465"/>
              <a:gd name="connsiteX2" fmla="*/ 1457212 w 1659093"/>
              <a:gd name="connsiteY2" fmla="*/ 2216228 h 2402465"/>
              <a:gd name="connsiteX3" fmla="*/ 1552215 w 1659093"/>
              <a:gd name="connsiteY3" fmla="*/ 209298 h 2402465"/>
              <a:gd name="connsiteX4" fmla="*/ 1659093 w 1659093"/>
              <a:gd name="connsiteY4" fmla="*/ 161797 h 2402465"/>
              <a:gd name="connsiteX0" fmla="*/ 103425 w 1659093"/>
              <a:gd name="connsiteY0" fmla="*/ 71038 h 2380420"/>
              <a:gd name="connsiteX1" fmla="*/ 139051 w 1659093"/>
              <a:gd name="connsiteY1" fmla="*/ 2054217 h 2380420"/>
              <a:gd name="connsiteX2" fmla="*/ 1457212 w 1659093"/>
              <a:gd name="connsiteY2" fmla="*/ 2196721 h 2380420"/>
              <a:gd name="connsiteX3" fmla="*/ 1385960 w 1659093"/>
              <a:gd name="connsiteY3" fmla="*/ 225417 h 2380420"/>
              <a:gd name="connsiteX4" fmla="*/ 1659093 w 1659093"/>
              <a:gd name="connsiteY4" fmla="*/ 142290 h 2380420"/>
              <a:gd name="connsiteX0" fmla="*/ 103425 w 1659093"/>
              <a:gd name="connsiteY0" fmla="*/ 0 h 2290868"/>
              <a:gd name="connsiteX1" fmla="*/ 139051 w 1659093"/>
              <a:gd name="connsiteY1" fmla="*/ 1983179 h 2290868"/>
              <a:gd name="connsiteX2" fmla="*/ 1457212 w 1659093"/>
              <a:gd name="connsiteY2" fmla="*/ 2125683 h 2290868"/>
              <a:gd name="connsiteX3" fmla="*/ 1385960 w 1659093"/>
              <a:gd name="connsiteY3" fmla="*/ 415636 h 2290868"/>
              <a:gd name="connsiteX4" fmla="*/ 1659093 w 1659093"/>
              <a:gd name="connsiteY4" fmla="*/ 71252 h 2290868"/>
              <a:gd name="connsiteX0" fmla="*/ 103425 w 1659093"/>
              <a:gd name="connsiteY0" fmla="*/ 0 h 2290868"/>
              <a:gd name="connsiteX1" fmla="*/ 139051 w 1659093"/>
              <a:gd name="connsiteY1" fmla="*/ 1983179 h 2290868"/>
              <a:gd name="connsiteX2" fmla="*/ 1457212 w 1659093"/>
              <a:gd name="connsiteY2" fmla="*/ 2125683 h 2290868"/>
              <a:gd name="connsiteX3" fmla="*/ 1385960 w 1659093"/>
              <a:gd name="connsiteY3" fmla="*/ 415636 h 2290868"/>
              <a:gd name="connsiteX4" fmla="*/ 1659093 w 1659093"/>
              <a:gd name="connsiteY4" fmla="*/ 71252 h 2290868"/>
              <a:gd name="connsiteX0" fmla="*/ 97850 w 1653518"/>
              <a:gd name="connsiteY0" fmla="*/ 0 h 2298858"/>
              <a:gd name="connsiteX1" fmla="*/ 133476 w 1653518"/>
              <a:gd name="connsiteY1" fmla="*/ 1983179 h 2298858"/>
              <a:gd name="connsiteX2" fmla="*/ 1368509 w 1653518"/>
              <a:gd name="connsiteY2" fmla="*/ 2137558 h 2298858"/>
              <a:gd name="connsiteX3" fmla="*/ 1380385 w 1653518"/>
              <a:gd name="connsiteY3" fmla="*/ 415636 h 2298858"/>
              <a:gd name="connsiteX4" fmla="*/ 1653518 w 1653518"/>
              <a:gd name="connsiteY4" fmla="*/ 71252 h 2298858"/>
              <a:gd name="connsiteX0" fmla="*/ 97850 w 1653518"/>
              <a:gd name="connsiteY0" fmla="*/ 0 h 2263811"/>
              <a:gd name="connsiteX1" fmla="*/ 133476 w 1653518"/>
              <a:gd name="connsiteY1" fmla="*/ 1983179 h 2263811"/>
              <a:gd name="connsiteX2" fmla="*/ 1368509 w 1653518"/>
              <a:gd name="connsiteY2" fmla="*/ 2137558 h 2263811"/>
              <a:gd name="connsiteX3" fmla="*/ 1380385 w 1653518"/>
              <a:gd name="connsiteY3" fmla="*/ 415636 h 2263811"/>
              <a:gd name="connsiteX4" fmla="*/ 1653518 w 1653518"/>
              <a:gd name="connsiteY4" fmla="*/ 71252 h 2263811"/>
              <a:gd name="connsiteX0" fmla="*/ 64550 w 1620218"/>
              <a:gd name="connsiteY0" fmla="*/ 0 h 2249414"/>
              <a:gd name="connsiteX1" fmla="*/ 171428 w 1620218"/>
              <a:gd name="connsiteY1" fmla="*/ 1852550 h 2249414"/>
              <a:gd name="connsiteX2" fmla="*/ 1335209 w 1620218"/>
              <a:gd name="connsiteY2" fmla="*/ 2137558 h 2249414"/>
              <a:gd name="connsiteX3" fmla="*/ 1347085 w 1620218"/>
              <a:gd name="connsiteY3" fmla="*/ 415636 h 2249414"/>
              <a:gd name="connsiteX4" fmla="*/ 1620218 w 1620218"/>
              <a:gd name="connsiteY4" fmla="*/ 71252 h 224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0218" h="2249414">
                <a:moveTo>
                  <a:pt x="64550" y="0"/>
                </a:moveTo>
                <a:cubicBezTo>
                  <a:pt x="-30453" y="814449"/>
                  <a:pt x="-40349" y="1496290"/>
                  <a:pt x="171428" y="1852550"/>
                </a:cubicBezTo>
                <a:cubicBezTo>
                  <a:pt x="383205" y="2208810"/>
                  <a:pt x="1139266" y="2377044"/>
                  <a:pt x="1335209" y="2137558"/>
                </a:cubicBezTo>
                <a:cubicBezTo>
                  <a:pt x="1531152" y="1898072"/>
                  <a:pt x="1299584" y="760020"/>
                  <a:pt x="1347085" y="415636"/>
                </a:cubicBezTo>
                <a:cubicBezTo>
                  <a:pt x="1394586" y="71252"/>
                  <a:pt x="1441099" y="66304"/>
                  <a:pt x="1620218" y="71252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円/楕円 1"/>
          <p:cNvSpPr/>
          <p:nvPr/>
        </p:nvSpPr>
        <p:spPr>
          <a:xfrm>
            <a:off x="938152" y="2813848"/>
            <a:ext cx="818022" cy="4504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5000"/>
              </a:lnSpc>
            </a:pPr>
            <a:r>
              <a:rPr kumimoji="1" lang="en-US" altLang="ja-JP" sz="1200" dirty="0" smtClean="0"/>
              <a:t>event,</a:t>
            </a:r>
            <a:br>
              <a:rPr kumimoji="1" lang="en-US" altLang="ja-JP" sz="1200" dirty="0" smtClean="0"/>
            </a:br>
            <a:r>
              <a:rPr kumimoji="1" lang="en-US" altLang="ja-JP" sz="1200" dirty="0" smtClean="0"/>
              <a:t>e.g. alarm</a:t>
            </a:r>
            <a:endParaRPr kumimoji="1" lang="ja-JP" altLang="en-US" sz="1200" dirty="0"/>
          </a:p>
        </p:txBody>
      </p:sp>
      <p:sp>
        <p:nvSpPr>
          <p:cNvPr id="4" name="Freeform 3"/>
          <p:cNvSpPr/>
          <p:nvPr/>
        </p:nvSpPr>
        <p:spPr>
          <a:xfrm>
            <a:off x="3467162" y="3538847"/>
            <a:ext cx="2874262" cy="1721922"/>
          </a:xfrm>
          <a:custGeom>
            <a:avLst/>
            <a:gdLst>
              <a:gd name="connsiteX0" fmla="*/ 47935 w 2862387"/>
              <a:gd name="connsiteY0" fmla="*/ 0 h 1728299"/>
              <a:gd name="connsiteX1" fmla="*/ 83561 w 2862387"/>
              <a:gd name="connsiteY1" fmla="*/ 1496291 h 1728299"/>
              <a:gd name="connsiteX2" fmla="*/ 819831 w 2862387"/>
              <a:gd name="connsiteY2" fmla="*/ 1721922 h 1728299"/>
              <a:gd name="connsiteX3" fmla="*/ 2862387 w 2862387"/>
              <a:gd name="connsiteY3" fmla="*/ 1484415 h 1728299"/>
              <a:gd name="connsiteX0" fmla="*/ 47935 w 2874262"/>
              <a:gd name="connsiteY0" fmla="*/ 0 h 1730135"/>
              <a:gd name="connsiteX1" fmla="*/ 83561 w 2874262"/>
              <a:gd name="connsiteY1" fmla="*/ 1496291 h 1730135"/>
              <a:gd name="connsiteX2" fmla="*/ 819831 w 2874262"/>
              <a:gd name="connsiteY2" fmla="*/ 1721922 h 1730135"/>
              <a:gd name="connsiteX3" fmla="*/ 2874262 w 2874262"/>
              <a:gd name="connsiteY3" fmla="*/ 1615043 h 1730135"/>
              <a:gd name="connsiteX0" fmla="*/ 47935 w 2874262"/>
              <a:gd name="connsiteY0" fmla="*/ 0 h 1721922"/>
              <a:gd name="connsiteX1" fmla="*/ 83561 w 2874262"/>
              <a:gd name="connsiteY1" fmla="*/ 1496291 h 1721922"/>
              <a:gd name="connsiteX2" fmla="*/ 819831 w 2874262"/>
              <a:gd name="connsiteY2" fmla="*/ 1721922 h 1721922"/>
              <a:gd name="connsiteX3" fmla="*/ 2874262 w 2874262"/>
              <a:gd name="connsiteY3" fmla="*/ 1615043 h 172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4262" h="1721922">
                <a:moveTo>
                  <a:pt x="47935" y="0"/>
                </a:moveTo>
                <a:cubicBezTo>
                  <a:pt x="1423" y="604652"/>
                  <a:pt x="-45088" y="1209304"/>
                  <a:pt x="83561" y="1496291"/>
                </a:cubicBezTo>
                <a:cubicBezTo>
                  <a:pt x="212210" y="1783278"/>
                  <a:pt x="354714" y="1702130"/>
                  <a:pt x="819831" y="1721922"/>
                </a:cubicBezTo>
                <a:lnTo>
                  <a:pt x="2874262" y="1615043"/>
                </a:lnTo>
              </a:path>
            </a:pathLst>
          </a:custGeom>
          <a:noFill/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82722" y="4873023"/>
            <a:ext cx="16226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NEW shortcut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(notification-based)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582675" y="3098489"/>
            <a:ext cx="1511839" cy="2118045"/>
          </a:xfrm>
          <a:custGeom>
            <a:avLst/>
            <a:gdLst>
              <a:gd name="connsiteX0" fmla="*/ 27424 w 1511839"/>
              <a:gd name="connsiteY0" fmla="*/ 452233 h 2184956"/>
              <a:gd name="connsiteX1" fmla="*/ 27424 w 1511839"/>
              <a:gd name="connsiteY1" fmla="*/ 1604140 h 2184956"/>
              <a:gd name="connsiteX2" fmla="*/ 312431 w 1511839"/>
              <a:gd name="connsiteY2" fmla="*/ 2079153 h 2184956"/>
              <a:gd name="connsiteX3" fmla="*/ 728068 w 1511839"/>
              <a:gd name="connsiteY3" fmla="*/ 1996025 h 2184956"/>
              <a:gd name="connsiteX4" fmla="*/ 894322 w 1511839"/>
              <a:gd name="connsiteY4" fmla="*/ 143475 h 2184956"/>
              <a:gd name="connsiteX5" fmla="*/ 1511839 w 1511839"/>
              <a:gd name="connsiteY5" fmla="*/ 262228 h 2184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1839" h="2184956">
                <a:moveTo>
                  <a:pt x="27424" y="452233"/>
                </a:moveTo>
                <a:cubicBezTo>
                  <a:pt x="3673" y="892610"/>
                  <a:pt x="-20077" y="1332987"/>
                  <a:pt x="27424" y="1604140"/>
                </a:cubicBezTo>
                <a:cubicBezTo>
                  <a:pt x="74925" y="1875293"/>
                  <a:pt x="195657" y="2013839"/>
                  <a:pt x="312431" y="2079153"/>
                </a:cubicBezTo>
                <a:cubicBezTo>
                  <a:pt x="429205" y="2144467"/>
                  <a:pt x="631086" y="2318638"/>
                  <a:pt x="728068" y="1996025"/>
                </a:cubicBezTo>
                <a:cubicBezTo>
                  <a:pt x="825050" y="1673412"/>
                  <a:pt x="763693" y="432441"/>
                  <a:pt x="894322" y="143475"/>
                </a:cubicBezTo>
                <a:cubicBezTo>
                  <a:pt x="1024951" y="-145491"/>
                  <a:pt x="1268395" y="58368"/>
                  <a:pt x="1511839" y="262228"/>
                </a:cubicBezTo>
              </a:path>
            </a:pathLst>
          </a:custGeom>
          <a:noFill/>
          <a:ln w="190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円/楕円 8"/>
          <p:cNvSpPr/>
          <p:nvPr/>
        </p:nvSpPr>
        <p:spPr>
          <a:xfrm>
            <a:off x="3937783" y="5096012"/>
            <a:ext cx="859044" cy="23349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200" dirty="0" smtClean="0"/>
              <a:t>notification</a:t>
            </a:r>
            <a:endParaRPr kumimoji="1" lang="ja-JP" altLang="en-US" sz="1200" dirty="0"/>
          </a:p>
        </p:txBody>
      </p:sp>
      <p:sp>
        <p:nvSpPr>
          <p:cNvPr id="10" name="Freeform 9"/>
          <p:cNvSpPr/>
          <p:nvPr/>
        </p:nvSpPr>
        <p:spPr>
          <a:xfrm>
            <a:off x="5902036" y="3526971"/>
            <a:ext cx="546265" cy="23751"/>
          </a:xfrm>
          <a:custGeom>
            <a:avLst/>
            <a:gdLst>
              <a:gd name="connsiteX0" fmla="*/ 546265 w 546265"/>
              <a:gd name="connsiteY0" fmla="*/ 23751 h 23751"/>
              <a:gd name="connsiteX1" fmla="*/ 0 w 546265"/>
              <a:gd name="connsiteY1" fmla="*/ 0 h 23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6265" h="23751">
                <a:moveTo>
                  <a:pt x="546265" y="23751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674244" y="3592882"/>
            <a:ext cx="1116011" cy="553998"/>
          </a:xfrm>
          <a:prstGeom prst="rect">
            <a:avLst/>
          </a:prstGeom>
          <a:solidFill>
            <a:srgbClr val="FFFFFF">
              <a:alpha val="47059"/>
            </a:srgb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EXISTING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(polling-based)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626431" y="1496291"/>
            <a:ext cx="285008" cy="2054431"/>
          </a:xfrm>
          <a:custGeom>
            <a:avLst/>
            <a:gdLst>
              <a:gd name="connsiteX0" fmla="*/ 0 w 285008"/>
              <a:gd name="connsiteY0" fmla="*/ 2054431 h 2054431"/>
              <a:gd name="connsiteX1" fmla="*/ 237507 w 285008"/>
              <a:gd name="connsiteY1" fmla="*/ 1864426 h 2054431"/>
              <a:gd name="connsiteX2" fmla="*/ 285008 w 285008"/>
              <a:gd name="connsiteY2" fmla="*/ 0 h 205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5008" h="2054431">
                <a:moveTo>
                  <a:pt x="0" y="2054431"/>
                </a:moveTo>
                <a:lnTo>
                  <a:pt x="237507" y="1864426"/>
                </a:lnTo>
                <a:cubicBezTo>
                  <a:pt x="285008" y="1522021"/>
                  <a:pt x="285008" y="761010"/>
                  <a:pt x="285008" y="0"/>
                </a:cubicBezTo>
              </a:path>
            </a:pathLst>
          </a:custGeom>
          <a:noFill/>
          <a:ln w="190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970816" y="1531917"/>
            <a:ext cx="35626" cy="2968831"/>
          </a:xfrm>
          <a:custGeom>
            <a:avLst/>
            <a:gdLst>
              <a:gd name="connsiteX0" fmla="*/ 0 w 35626"/>
              <a:gd name="connsiteY0" fmla="*/ 2968831 h 2968831"/>
              <a:gd name="connsiteX1" fmla="*/ 35626 w 35626"/>
              <a:gd name="connsiteY1" fmla="*/ 0 h 296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626" h="2968831">
                <a:moveTo>
                  <a:pt x="0" y="2968831"/>
                </a:moveTo>
                <a:lnTo>
                  <a:pt x="35626" y="0"/>
                </a:lnTo>
              </a:path>
            </a:pathLst>
          </a:custGeom>
          <a:noFill/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Ceilometer Architecture </a:t>
            </a:r>
            <a:endParaRPr lang="ja-JP" altLang="en-US" dirty="0"/>
          </a:p>
        </p:txBody>
      </p:sp>
      <p:pic>
        <p:nvPicPr>
          <p:cNvPr id="1026" name="Picture 2" descr="Architecture summar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200" y="1358148"/>
            <a:ext cx="5812971" cy="425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1647313" y="5745436"/>
            <a:ext cx="5072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http://docs.openstack.org/developer/ceilometer/architecture.html</a:t>
            </a:r>
            <a:endParaRPr kumimoji="1" lang="ja-JP" altLang="en-US" sz="1200" dirty="0"/>
          </a:p>
        </p:txBody>
      </p:sp>
      <p:sp>
        <p:nvSpPr>
          <p:cNvPr id="20" name="円/楕円 19"/>
          <p:cNvSpPr/>
          <p:nvPr/>
        </p:nvSpPr>
        <p:spPr>
          <a:xfrm>
            <a:off x="3128794" y="2198347"/>
            <a:ext cx="206829" cy="19594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3631779" y="2818832"/>
            <a:ext cx="206829" cy="19594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>
            <a:stCxn id="20" idx="6"/>
          </p:cNvCxnSpPr>
          <p:nvPr/>
        </p:nvCxnSpPr>
        <p:spPr>
          <a:xfrm>
            <a:off x="3335623" y="2296319"/>
            <a:ext cx="350739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21" idx="4"/>
          </p:cNvCxnSpPr>
          <p:nvPr/>
        </p:nvCxnSpPr>
        <p:spPr>
          <a:xfrm rot="16200000" flipH="1">
            <a:off x="3957368" y="2792600"/>
            <a:ext cx="2141690" cy="2586039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H="1" flipV="1">
            <a:off x="6947554" y="4168663"/>
            <a:ext cx="1" cy="34769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円/楕円 25"/>
          <p:cNvSpPr/>
          <p:nvPr/>
        </p:nvSpPr>
        <p:spPr>
          <a:xfrm>
            <a:off x="4640609" y="2818832"/>
            <a:ext cx="206829" cy="19594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矢印コネクタ 26"/>
          <p:cNvCxnSpPr>
            <a:stCxn id="26" idx="4"/>
            <a:endCxn id="35" idx="1"/>
          </p:cNvCxnSpPr>
          <p:nvPr/>
        </p:nvCxnSpPr>
        <p:spPr>
          <a:xfrm rot="16200000" flipH="1">
            <a:off x="4601228" y="3157570"/>
            <a:ext cx="1862799" cy="1577207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角丸四角形 29"/>
          <p:cNvSpPr/>
          <p:nvPr/>
        </p:nvSpPr>
        <p:spPr>
          <a:xfrm>
            <a:off x="3377427" y="2156907"/>
            <a:ext cx="546024" cy="22892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err="1" smtClean="0">
                <a:solidFill>
                  <a:schemeClr val="bg1"/>
                </a:solidFill>
              </a:rPr>
              <a:t>eval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6321231" y="4516360"/>
            <a:ext cx="1043565" cy="722427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Helvetica Neue Light"/>
              </a:rPr>
              <a:t>Notification-driven evaluator</a:t>
            </a:r>
            <a:endParaRPr kumimoji="1" lang="ja-JP" altLang="en-US" sz="1400" dirty="0">
              <a:latin typeface="Helvetica Neue Light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716779" y="2107970"/>
            <a:ext cx="1291472" cy="34698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Approach 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331098" y="3016691"/>
            <a:ext cx="1291472" cy="34698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Approach 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847438" y="3014775"/>
            <a:ext cx="1291472" cy="34698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Approach 3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670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Notes of Those Approaches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Approach 1.</a:t>
            </a:r>
            <a:endParaRPr kumimoji="1" lang="en-US" altLang="ja-JP" dirty="0"/>
          </a:p>
          <a:p>
            <a:pPr lvl="1"/>
            <a:r>
              <a:rPr kumimoji="1" lang="en-US" altLang="ja-JP" dirty="0" smtClean="0"/>
              <a:t>Existing </a:t>
            </a:r>
            <a:r>
              <a:rPr kumimoji="1" lang="en-US" altLang="ja-JP" dirty="0"/>
              <a:t>BP</a:t>
            </a:r>
            <a:r>
              <a:rPr lang="en-US" altLang="ja-JP" dirty="0"/>
              <a:t> </a:t>
            </a:r>
            <a:r>
              <a:rPr lang="en-US" altLang="ja-JP" dirty="0" smtClean="0"/>
              <a:t>“Alarm </a:t>
            </a:r>
            <a:r>
              <a:rPr lang="en-US" altLang="ja-JP" dirty="0"/>
              <a:t>type based on </a:t>
            </a:r>
            <a:r>
              <a:rPr lang="en-US" altLang="ja-JP" dirty="0" smtClean="0"/>
              <a:t>notification”</a:t>
            </a:r>
            <a:endParaRPr lang="en-US" altLang="ja-JP" dirty="0"/>
          </a:p>
          <a:p>
            <a:pPr lvl="2"/>
            <a:r>
              <a:rPr lang="en-US" altLang="ja-JP" dirty="0"/>
              <a:t>Add a new alarm type that will be triggered when an notification of a certain type and with some fields is received by Ceilometer.</a:t>
            </a:r>
          </a:p>
          <a:p>
            <a:pPr lvl="2"/>
            <a:r>
              <a:rPr lang="en-US" altLang="ja-JP" dirty="0">
                <a:hlinkClick r:id="rId2"/>
              </a:rPr>
              <a:t>https://blueprints.launchpad.net/ceilometer/+</a:t>
            </a:r>
            <a:r>
              <a:rPr lang="en-US" altLang="ja-JP" dirty="0" smtClean="0">
                <a:hlinkClick r:id="rId2"/>
              </a:rPr>
              <a:t>spec/alarm-on-notification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Patch was abandoned</a:t>
            </a:r>
          </a:p>
          <a:p>
            <a:r>
              <a:rPr kumimoji="1" lang="en-US" altLang="ja-JP" dirty="0"/>
              <a:t>Approach </a:t>
            </a:r>
            <a:r>
              <a:rPr kumimoji="1" lang="en-US" altLang="ja-JP" dirty="0" smtClean="0"/>
              <a:t>2.</a:t>
            </a:r>
          </a:p>
          <a:p>
            <a:pPr lvl="1"/>
            <a:r>
              <a:rPr kumimoji="1" lang="en-US" altLang="ja-JP" dirty="0" smtClean="0"/>
              <a:t>Hook </a:t>
            </a:r>
            <a:r>
              <a:rPr kumimoji="1" lang="en-US" altLang="ja-JP" dirty="0"/>
              <a:t>in notification agent (“publisher” in Ceilometer terminology)</a:t>
            </a:r>
          </a:p>
          <a:p>
            <a:pPr lvl="1"/>
            <a:r>
              <a:rPr kumimoji="1" lang="en-US" altLang="ja-JP" dirty="0" smtClean="0"/>
              <a:t>Able to capture data update only for immediate notification</a:t>
            </a:r>
            <a:endParaRPr kumimoji="1" lang="en-US" altLang="ja-JP" dirty="0"/>
          </a:p>
          <a:p>
            <a:r>
              <a:rPr kumimoji="1" lang="en-US" altLang="ja-JP" dirty="0" smtClean="0"/>
              <a:t>Approach 3.</a:t>
            </a:r>
          </a:p>
          <a:p>
            <a:pPr lvl="1"/>
            <a:r>
              <a:rPr kumimoji="1" lang="en-US" altLang="ja-JP" dirty="0" smtClean="0"/>
              <a:t>Hook </a:t>
            </a:r>
            <a:r>
              <a:rPr kumimoji="1" lang="en-US" altLang="ja-JP" dirty="0"/>
              <a:t>in Collector (“dispatcher” in Ceilometer terminology)</a:t>
            </a:r>
            <a:endParaRPr kumimoji="1" lang="ja-JP" altLang="en-US" dirty="0"/>
          </a:p>
          <a:p>
            <a:pPr lvl="1"/>
            <a:r>
              <a:rPr lang="en-US" altLang="ja-JP" dirty="0" smtClean="0"/>
              <a:t>Able to capture consistent data if the both of pollster and notification agent could update the same data</a:t>
            </a:r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267086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4343</TotalTime>
  <Words>286</Words>
  <Application>Microsoft Office PowerPoint</Application>
  <PresentationFormat>画面に合わせる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Theme</vt:lpstr>
      <vt:lpstr>PowerPoint プレゼンテーション</vt:lpstr>
      <vt:lpstr>Proposed Ceilometer BPs</vt:lpstr>
      <vt:lpstr>[Doctor] Fault Management Scenario</vt:lpstr>
      <vt:lpstr>[Doctor] Initial Implementation Plan in OpenStack</vt:lpstr>
      <vt:lpstr>Ceilometer Architecture </vt:lpstr>
      <vt:lpstr>Ceilometer Architecture </vt:lpstr>
      <vt:lpstr>Notes of Those Approaches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Ryota Mibu</cp:lastModifiedBy>
  <cp:revision>252</cp:revision>
  <cp:lastPrinted>2014-09-19T13:49:14Z</cp:lastPrinted>
  <dcterms:created xsi:type="dcterms:W3CDTF">2014-08-28T16:51:48Z</dcterms:created>
  <dcterms:modified xsi:type="dcterms:W3CDTF">2015-03-19T12:44:00Z</dcterms:modified>
</cp:coreProperties>
</file>