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70" r:id="rId3"/>
    <p:sldId id="362" r:id="rId4"/>
    <p:sldId id="374" r:id="rId5"/>
    <p:sldId id="373" r:id="rId6"/>
    <p:sldId id="3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70"/>
            <p14:sldId id="362"/>
            <p14:sldId id="374"/>
            <p14:sldId id="373"/>
            <p14:sldId id="3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807" autoAdjust="0"/>
  </p:normalViewPr>
  <p:slideViewPr>
    <p:cSldViewPr snapToGrid="0" snapToObjects="1">
      <p:cViewPr varScale="1">
        <p:scale>
          <a:sx n="93" d="100"/>
          <a:sy n="93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8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 preferRelativeResize="0"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734" y="6235185"/>
            <a:ext cx="1491656" cy="323412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6739467"/>
            <a:ext cx="9169400" cy="1524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261350" y="6126168"/>
            <a:ext cx="603250" cy="486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nfv.org/docto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5" y="1127978"/>
            <a:ext cx="4597399" cy="964774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pPr algn="r"/>
            <a:r>
              <a:rPr lang="en-US" altLang="ja-JP" sz="2800" b="1" dirty="0" smtClean="0">
                <a:solidFill>
                  <a:srgbClr val="333333"/>
                </a:solidFill>
                <a:latin typeface="Helvetica Neue"/>
              </a:rPr>
              <a:t>Doctor</a:t>
            </a:r>
            <a:endParaRPr lang="en-US" sz="2800" b="1" dirty="0" smtClean="0">
              <a:solidFill>
                <a:srgbClr val="333333"/>
              </a:solidFill>
              <a:latin typeface="Helvetica Neue"/>
            </a:endParaRPr>
          </a:p>
          <a:p>
            <a:pPr algn="r"/>
            <a:r>
              <a:rPr lang="en-US" sz="2800" b="1" dirty="0" smtClean="0">
                <a:solidFill>
                  <a:srgbClr val="333333"/>
                </a:solidFill>
                <a:latin typeface="Helvetica Neue"/>
              </a:rPr>
              <a:t>Fault Management</a:t>
            </a:r>
          </a:p>
          <a:p>
            <a:pPr algn="r"/>
            <a:r>
              <a:rPr lang="en-US" sz="2800" b="1" dirty="0" smtClean="0">
                <a:solidFill>
                  <a:srgbClr val="333333"/>
                </a:solidFill>
                <a:latin typeface="Helvetica Neue"/>
              </a:rPr>
              <a:t>- Updates -</a:t>
            </a:r>
          </a:p>
        </p:txBody>
      </p:sp>
      <p:pic>
        <p:nvPicPr>
          <p:cNvPr id="8" name="Picture 7" descr="OPNFV_Pantone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184363"/>
            <a:ext cx="3477721" cy="754019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3148556"/>
            <a:ext cx="9180287" cy="3709445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856" y="6316317"/>
            <a:ext cx="2773686" cy="33832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026869" y="3424009"/>
            <a:ext cx="2654300" cy="1752600"/>
          </a:xfrm>
        </p:spPr>
        <p:txBody>
          <a:bodyPr>
            <a:normAutofit/>
          </a:bodyPr>
          <a:lstStyle/>
          <a:p>
            <a:pPr marL="0" indent="0" algn="r">
              <a:spcAft>
                <a:spcPts val="200"/>
              </a:spcAft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30 July 2015</a:t>
            </a:r>
          </a:p>
          <a:p>
            <a:pPr marL="0" indent="0" algn="r">
              <a:spcAft>
                <a:spcPts val="200"/>
              </a:spcAft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Ryota Mibu, NEC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Doctor Overview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One of the OPNFV Requirement Projects (Identify requirement, Gap Analysis, Implementation Study)</a:t>
            </a:r>
          </a:p>
          <a:p>
            <a:r>
              <a:rPr lang="en-US" altLang="ja-JP" dirty="0" smtClean="0"/>
              <a:t>Goal</a:t>
            </a:r>
          </a:p>
          <a:p>
            <a:pPr lvl="1"/>
            <a:r>
              <a:rPr lang="en-US" altLang="ja-JP" dirty="0"/>
              <a:t>B</a:t>
            </a:r>
            <a:r>
              <a:rPr lang="en-US" altLang="ja-JP" dirty="0" smtClean="0"/>
              <a:t>uild fault management and maintenance framework for high availability of Network Services on top of virtualized infrastructure</a:t>
            </a:r>
          </a:p>
          <a:p>
            <a:pPr lvl="1"/>
            <a:r>
              <a:rPr lang="en-US" altLang="ja-JP" dirty="0" smtClean="0"/>
              <a:t>Valuable and acceptable framework for other industries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Key requirements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4523055" y="4455791"/>
            <a:ext cx="2840111" cy="639982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Immediate Notification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353343" y="4455791"/>
            <a:ext cx="2840111" cy="639982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Consistent Resource State Awareness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1353342" y="5286042"/>
            <a:ext cx="2840111" cy="639982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Extensible Monitoring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523055" y="5286042"/>
            <a:ext cx="2840111" cy="639982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latin typeface="Helvetica Neue Light"/>
              </a:rPr>
              <a:t>Fault Correlation</a:t>
            </a:r>
          </a:p>
        </p:txBody>
      </p:sp>
    </p:spTree>
    <p:extLst>
      <p:ext uri="{BB962C8B-B14F-4D97-AF65-F5344CB8AC3E}">
        <p14:creationId xmlns:p14="http://schemas.microsoft.com/office/powerpoint/2010/main" val="668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Doctor Status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Requirement study, architecture design, Gap analysis</a:t>
            </a:r>
          </a:p>
          <a:p>
            <a:pPr lvl="1"/>
            <a:r>
              <a:rPr lang="en-US" altLang="ja-JP" dirty="0" smtClean="0"/>
              <a:t>Initial Work Done – “Stable Draft</a:t>
            </a:r>
            <a:r>
              <a:rPr lang="en-US" altLang="ja-JP" dirty="0"/>
              <a:t>” in </a:t>
            </a: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wiki.opnfv.org/doctor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ym typeface="Wingdings" panose="05000000000000000000" pitchFamily="2" charset="2"/>
              </a:rPr>
              <a:t>Refinement activities as 2nd Cycle</a:t>
            </a:r>
          </a:p>
          <a:p>
            <a:pPr lvl="1"/>
            <a:endParaRPr lang="en-US" altLang="ja-JP" dirty="0" smtClean="0">
              <a:sym typeface="Wingdings" panose="05000000000000000000" pitchFamily="2" charset="2"/>
            </a:endParaRPr>
          </a:p>
          <a:p>
            <a:r>
              <a:rPr lang="en-US" altLang="ja-JP" dirty="0" smtClean="0"/>
              <a:t>Collaborative Development</a:t>
            </a:r>
          </a:p>
          <a:p>
            <a:pPr lvl="1"/>
            <a:r>
              <a:rPr lang="en-US" altLang="ja-JP" dirty="0" smtClean="0"/>
              <a:t>Good progress in OpenStack Nova and Ceilometer</a:t>
            </a:r>
          </a:p>
          <a:p>
            <a:pPr lvl="2"/>
            <a:r>
              <a:rPr lang="en-US" altLang="ja-JP" sz="1600" dirty="0" smtClean="0">
                <a:solidFill>
                  <a:srgbClr val="FF0000"/>
                </a:solidFill>
              </a:rPr>
              <a:t>4 Blueprint (with Spec) </a:t>
            </a:r>
            <a:r>
              <a:rPr lang="en-US" altLang="ja-JP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 Specs were Accepted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lvl="2"/>
            <a:r>
              <a:rPr lang="en-US" altLang="ja-JP" sz="1600" dirty="0" smtClean="0">
                <a:solidFill>
                  <a:srgbClr val="FF0000"/>
                </a:solidFill>
              </a:rPr>
              <a:t>9 Patches </a:t>
            </a:r>
            <a:r>
              <a:rPr lang="en-US" altLang="ja-JP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ja-JP" sz="1600" dirty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US" altLang="ja-JP" sz="1600" dirty="0" smtClean="0">
                <a:solidFill>
                  <a:srgbClr val="FF0000"/>
                </a:solidFill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</a:rPr>
              <a:t>Patches were Merged</a:t>
            </a:r>
          </a:p>
          <a:p>
            <a:pPr lvl="1"/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Standardization Sync</a:t>
            </a:r>
          </a:p>
          <a:p>
            <a:pPr lvl="1"/>
            <a:r>
              <a:rPr lang="en-US" altLang="ja-JP" dirty="0" smtClean="0"/>
              <a:t>On-going (by NFV member efforts, joint meeting)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154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TO-BE Functional Blocks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71600" y="3407764"/>
            <a:ext cx="3071710" cy="258830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Virtualized Infrastructure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8" name="曲線コネクタ 37"/>
          <p:cNvCxnSpPr>
            <a:stCxn id="11" idx="1"/>
            <a:endCxn id="9" idx="3"/>
          </p:cNvCxnSpPr>
          <p:nvPr/>
        </p:nvCxnSpPr>
        <p:spPr>
          <a:xfrm flipH="1">
            <a:off x="4043310" y="2425595"/>
            <a:ext cx="672706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971600" y="1898752"/>
            <a:ext cx="3071710" cy="1053685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Applications</a:t>
            </a:r>
            <a:endParaRPr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10" name="曲線コネクタ 37"/>
          <p:cNvCxnSpPr>
            <a:stCxn id="13" idx="0"/>
            <a:endCxn id="11" idx="2"/>
          </p:cNvCxnSpPr>
          <p:nvPr/>
        </p:nvCxnSpPr>
        <p:spPr>
          <a:xfrm flipH="1" flipV="1">
            <a:off x="6458488" y="2952439"/>
            <a:ext cx="1628" cy="455325"/>
          </a:xfrm>
          <a:prstGeom prst="straightConnector1">
            <a:avLst/>
          </a:prstGeom>
          <a:ln w="19050">
            <a:solidFill>
              <a:schemeClr val="accent5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4716016" y="1898752"/>
            <a:ext cx="3484944" cy="1053685"/>
          </a:xfrm>
          <a:prstGeom prst="roundRect">
            <a:avLst>
              <a:gd name="adj" fmla="val 12791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  <a:latin typeface="Helvetica Neue Light"/>
              </a:rPr>
              <a:t>VIM User and Administrator</a:t>
            </a:r>
            <a:endParaRPr kumimoji="1" lang="ja-JP" altLang="en-US" sz="1600" dirty="0">
              <a:solidFill>
                <a:schemeClr val="bg1">
                  <a:lumMod val="50000"/>
                </a:schemeClr>
              </a:solidFill>
              <a:latin typeface="Helvetica Neue Light"/>
            </a:endParaRPr>
          </a:p>
        </p:txBody>
      </p:sp>
      <p:cxnSp>
        <p:nvCxnSpPr>
          <p:cNvPr id="12" name="曲線コネクタ 37"/>
          <p:cNvCxnSpPr>
            <a:stCxn id="7" idx="3"/>
            <a:endCxn id="13" idx="1"/>
          </p:cNvCxnSpPr>
          <p:nvPr/>
        </p:nvCxnSpPr>
        <p:spPr>
          <a:xfrm>
            <a:off x="4043310" y="4701915"/>
            <a:ext cx="672706" cy="0"/>
          </a:xfrm>
          <a:prstGeom prst="straightConnector1">
            <a:avLst/>
          </a:prstGeom>
          <a:ln w="19050">
            <a:solidFill>
              <a:schemeClr val="accent5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4716016" y="3407765"/>
            <a:ext cx="3488200" cy="2588303"/>
          </a:xfrm>
          <a:prstGeom prst="roundRect">
            <a:avLst>
              <a:gd name="adj" fmla="val 7509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dirty="0" smtClean="0">
                <a:solidFill>
                  <a:schemeClr val="accent5"/>
                </a:solidFill>
                <a:latin typeface="Helvetica Neue Light"/>
              </a:rPr>
              <a:t>VIM</a:t>
            </a:r>
            <a:endParaRPr kumimoji="1" lang="ja-JP" altLang="en-US" sz="1600" dirty="0">
              <a:solidFill>
                <a:schemeClr val="accent5"/>
              </a:solidFill>
              <a:latin typeface="Helvetica Neue Light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093856" y="3886936"/>
            <a:ext cx="855712" cy="756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Virtual Compute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076012" y="3886936"/>
            <a:ext cx="855712" cy="756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Virtual Storage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058168" y="3886936"/>
            <a:ext cx="855712" cy="7569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Virtual Network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093856" y="4767361"/>
            <a:ext cx="2820024" cy="4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Virtualization Layer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93856" y="5366480"/>
            <a:ext cx="2820024" cy="4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Helvetica Neue Light"/>
              </a:rPr>
              <a:t>Hardware Resources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103904" y="2418409"/>
            <a:ext cx="855712" cy="4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Helvetica Neue Light"/>
              </a:rPr>
              <a:t>App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086060" y="2418409"/>
            <a:ext cx="855712" cy="4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Helvetica Neue Light"/>
              </a:rPr>
              <a:t>App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068216" y="2418409"/>
            <a:ext cx="855712" cy="4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Helvetica Neue Light"/>
              </a:rPr>
              <a:t>App</a:t>
            </a:r>
            <a:endParaRPr kumimoji="1" lang="ja-JP" altLang="en-US" sz="1600" dirty="0">
              <a:solidFill>
                <a:schemeClr val="bg1"/>
              </a:solidFill>
              <a:latin typeface="Helvetica Neue Light"/>
            </a:endParaRPr>
          </a:p>
        </p:txBody>
      </p:sp>
      <p:cxnSp>
        <p:nvCxnSpPr>
          <p:cNvPr id="22" name="曲線コネクタ 37"/>
          <p:cNvCxnSpPr>
            <a:stCxn id="7" idx="0"/>
            <a:endCxn id="9" idx="2"/>
          </p:cNvCxnSpPr>
          <p:nvPr/>
        </p:nvCxnSpPr>
        <p:spPr>
          <a:xfrm flipV="1">
            <a:off x="2507455" y="2952439"/>
            <a:ext cx="0" cy="45532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線コネクタ 37"/>
          <p:cNvCxnSpPr>
            <a:stCxn id="11" idx="0"/>
            <a:endCxn id="7" idx="1"/>
          </p:cNvCxnSpPr>
          <p:nvPr/>
        </p:nvCxnSpPr>
        <p:spPr>
          <a:xfrm rot="16200000" flipH="1" flipV="1">
            <a:off x="2313464" y="556889"/>
            <a:ext cx="2803163" cy="5486888"/>
          </a:xfrm>
          <a:prstGeom prst="bentConnector4">
            <a:avLst>
              <a:gd name="adj1" fmla="val -10873"/>
              <a:gd name="adj2" fmla="val 104166"/>
            </a:avLst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6278488" y="3188214"/>
            <a:ext cx="360000" cy="1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4363471" y="4459916"/>
            <a:ext cx="0" cy="48000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6661754" y="4043495"/>
            <a:ext cx="1368000" cy="7200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latin typeface="Helvetica Neue Light"/>
              </a:rPr>
              <a:t>Notifier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892301" y="5024048"/>
            <a:ext cx="1368000" cy="7200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Monitor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4892301" y="4041804"/>
            <a:ext cx="1368000" cy="7200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Controller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661754" y="5024048"/>
            <a:ext cx="1368000" cy="7200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Inspector</a:t>
            </a:r>
            <a:endParaRPr kumimoji="1" lang="ja-JP" altLang="en-US" sz="1600" dirty="0">
              <a:latin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04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Doctor: Development Status and Plans for OPNFV B Release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2514654" y="1653935"/>
            <a:ext cx="1368000" cy="335885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solidFill>
                  <a:schemeClr val="accent5"/>
                </a:solidFill>
                <a:latin typeface="Helvetica Neue Light"/>
              </a:rPr>
              <a:t>Notifier</a:t>
            </a:r>
            <a:endParaRPr kumimoji="1" lang="ja-JP" altLang="en-US" sz="1600" dirty="0">
              <a:solidFill>
                <a:schemeClr val="accent5"/>
              </a:solidFill>
              <a:latin typeface="Helvetica Neue Light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090194" y="1653935"/>
            <a:ext cx="1368000" cy="335885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accent5"/>
                </a:solidFill>
                <a:latin typeface="Helvetica Neue Light"/>
              </a:rPr>
              <a:t>Monitor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4039834" y="1653935"/>
            <a:ext cx="1368000" cy="335885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accent5"/>
                </a:solidFill>
                <a:latin typeface="Helvetica Neue Light"/>
              </a:rPr>
              <a:t>Controller</a:t>
            </a:r>
            <a:endParaRPr kumimoji="1" lang="ja-JP" altLang="en-US" sz="1600" dirty="0">
              <a:solidFill>
                <a:schemeClr val="accent5"/>
              </a:solidFill>
              <a:latin typeface="Helvetica Neue Light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565014" y="1653935"/>
            <a:ext cx="1368000" cy="335885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accent5"/>
                </a:solidFill>
                <a:latin typeface="Helvetica Neue Light"/>
              </a:rPr>
              <a:t>Inspector</a:t>
            </a:r>
            <a:endParaRPr kumimoji="1" lang="ja-JP" altLang="en-US" sz="1600" dirty="0">
              <a:solidFill>
                <a:schemeClr val="accent5"/>
              </a:solidFill>
              <a:latin typeface="Helvetica Neue Light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525536" y="2117271"/>
            <a:ext cx="1368000" cy="715155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Helvetica Neue Light"/>
              </a:rPr>
              <a:t>Ceilometer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106428" y="2117270"/>
            <a:ext cx="324669" cy="715156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ja-JP" sz="1600" dirty="0" err="1" smtClean="0">
                <a:solidFill>
                  <a:schemeClr val="accent5"/>
                </a:solidFill>
                <a:latin typeface="Helvetica Neue Light"/>
              </a:rPr>
              <a:t>Zabbix</a:t>
            </a:r>
            <a:endParaRPr lang="en-US" altLang="ja-JP" sz="1600" dirty="0" smtClean="0">
              <a:solidFill>
                <a:schemeClr val="accent5"/>
              </a:solidFill>
              <a:latin typeface="Helvetica Neue Light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050715" y="2117271"/>
            <a:ext cx="793422" cy="715155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600" dirty="0" smtClean="0">
                <a:latin typeface="Helvetica Neue Light"/>
              </a:rPr>
              <a:t>Nova</a:t>
            </a:r>
            <a:endParaRPr kumimoji="1" lang="ja-JP" altLang="en-US" sz="1600" dirty="0">
              <a:latin typeface="Helvetica Neue Light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575896" y="2117271"/>
            <a:ext cx="1368000" cy="71515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bg1"/>
                </a:solidFill>
                <a:latin typeface="Helvetica Neue Light"/>
              </a:rPr>
              <a:t>Monasca</a:t>
            </a:r>
            <a:r>
              <a:rPr lang="en-US" altLang="ja-JP" dirty="0" smtClean="0">
                <a:solidFill>
                  <a:schemeClr val="bg1"/>
                </a:solidFill>
                <a:latin typeface="Helvetica Neue Light"/>
              </a:rPr>
              <a:t>?</a:t>
            </a:r>
            <a:endParaRPr kumimoji="1" lang="ja-JP" altLang="en-US" dirty="0">
              <a:solidFill>
                <a:schemeClr val="bg1"/>
              </a:solidFill>
              <a:latin typeface="Helvetica Neue Light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5071" y="2979388"/>
            <a:ext cx="21771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1" lang="en-US" altLang="ja-JP" sz="2000" dirty="0" smtClean="0"/>
              <a:t>To-Be Arch. Design</a:t>
            </a:r>
          </a:p>
          <a:p>
            <a:pPr algn="r">
              <a:lnSpc>
                <a:spcPct val="150000"/>
              </a:lnSpc>
            </a:pPr>
            <a:r>
              <a:rPr kumimoji="1" lang="en-US" altLang="ja-JP" sz="2000" dirty="0" smtClean="0"/>
              <a:t>Gap Analysis</a:t>
            </a:r>
          </a:p>
          <a:p>
            <a:pPr algn="r">
              <a:lnSpc>
                <a:spcPct val="150000"/>
              </a:lnSpc>
            </a:pPr>
            <a:r>
              <a:rPr kumimoji="1" lang="en-US" altLang="ja-JP" sz="2000" dirty="0" smtClean="0"/>
              <a:t>Blueprint</a:t>
            </a:r>
          </a:p>
          <a:p>
            <a:pPr algn="r">
              <a:lnSpc>
                <a:spcPct val="150000"/>
              </a:lnSpc>
            </a:pPr>
            <a:r>
              <a:rPr kumimoji="1" lang="en-US" altLang="ja-JP" sz="2000" dirty="0" smtClean="0"/>
              <a:t>Coding</a:t>
            </a:r>
          </a:p>
          <a:p>
            <a:pPr algn="r">
              <a:lnSpc>
                <a:spcPct val="150000"/>
              </a:lnSpc>
            </a:pPr>
            <a:r>
              <a:rPr kumimoji="1" lang="en-US" altLang="ja-JP" sz="2000" dirty="0" smtClean="0"/>
              <a:t>Integration</a:t>
            </a:r>
          </a:p>
          <a:p>
            <a:pPr algn="r">
              <a:lnSpc>
                <a:spcPct val="150000"/>
              </a:lnSpc>
            </a:pPr>
            <a:r>
              <a:rPr kumimoji="1" lang="en-US" altLang="ja-JP" sz="2000" dirty="0" smtClean="0"/>
              <a:t>OPNFV Release</a:t>
            </a:r>
            <a:endParaRPr kumimoji="1" lang="ja-JP" altLang="en-US" sz="2000" dirty="0"/>
          </a:p>
        </p:txBody>
      </p:sp>
      <p:sp>
        <p:nvSpPr>
          <p:cNvPr id="20" name="下矢印 19"/>
          <p:cNvSpPr/>
          <p:nvPr/>
        </p:nvSpPr>
        <p:spPr>
          <a:xfrm>
            <a:off x="2931954" y="2979388"/>
            <a:ext cx="533400" cy="1712354"/>
          </a:xfrm>
          <a:prstGeom prst="downArrow">
            <a:avLst/>
          </a:prstGeom>
          <a:solidFill>
            <a:schemeClr val="accent6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4164398" y="2979388"/>
            <a:ext cx="533400" cy="1810326"/>
          </a:xfrm>
          <a:prstGeom prst="downArrow">
            <a:avLst/>
          </a:prstGeom>
          <a:solidFill>
            <a:schemeClr val="accent6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5993196" y="2979388"/>
            <a:ext cx="533400" cy="395183"/>
          </a:xfrm>
          <a:prstGeom prst="downArrow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7244410" y="4746172"/>
            <a:ext cx="533400" cy="315686"/>
          </a:xfrm>
          <a:prstGeom prst="downArrow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8021277" y="2438848"/>
            <a:ext cx="376800" cy="72000"/>
            <a:chOff x="-925270" y="3341914"/>
            <a:chExt cx="376800" cy="72000"/>
          </a:xfrm>
        </p:grpSpPr>
        <p:sp>
          <p:nvSpPr>
            <p:cNvPr id="29" name="円/楕円 28"/>
            <p:cNvSpPr/>
            <p:nvPr/>
          </p:nvSpPr>
          <p:spPr>
            <a:xfrm>
              <a:off x="-925270" y="3341914"/>
              <a:ext cx="72000" cy="72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-772870" y="3341914"/>
              <a:ext cx="72000" cy="72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-620470" y="3341914"/>
              <a:ext cx="72000" cy="72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角丸四角形 31"/>
          <p:cNvSpPr/>
          <p:nvPr/>
        </p:nvSpPr>
        <p:spPr>
          <a:xfrm>
            <a:off x="7519066" y="2117270"/>
            <a:ext cx="324669" cy="715156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ja-JP" sz="1600" dirty="0" smtClean="0">
                <a:solidFill>
                  <a:schemeClr val="accent5"/>
                </a:solidFill>
                <a:latin typeface="Helvetica Neue Light"/>
              </a:rPr>
              <a:t>DPDK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4890056" y="2117270"/>
            <a:ext cx="221754" cy="715156"/>
          </a:xfrm>
          <a:prstGeom prst="roundRect">
            <a:avLst>
              <a:gd name="adj" fmla="val 2643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altLang="ja-JP" sz="1200" dirty="0" smtClean="0">
                <a:solidFill>
                  <a:schemeClr val="bg1"/>
                </a:solidFill>
                <a:latin typeface="Helvetica Neue Light"/>
              </a:rPr>
              <a:t>Neutron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5173088" y="2117270"/>
            <a:ext cx="221754" cy="715156"/>
          </a:xfrm>
          <a:prstGeom prst="roundRect">
            <a:avLst>
              <a:gd name="adj" fmla="val 2643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altLang="ja-JP" sz="1200" dirty="0" smtClean="0">
                <a:solidFill>
                  <a:schemeClr val="bg1"/>
                </a:solidFill>
                <a:latin typeface="Helvetica Neue Light"/>
              </a:rPr>
              <a:t>Cinder</a:t>
            </a:r>
          </a:p>
        </p:txBody>
      </p:sp>
      <p:sp>
        <p:nvSpPr>
          <p:cNvPr id="40" name="下矢印 39"/>
          <p:cNvSpPr/>
          <p:nvPr/>
        </p:nvSpPr>
        <p:spPr>
          <a:xfrm>
            <a:off x="4890056" y="2979388"/>
            <a:ext cx="533400" cy="776183"/>
          </a:xfrm>
          <a:prstGeom prst="downArrow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下矢印 40"/>
          <p:cNvSpPr/>
          <p:nvPr/>
        </p:nvSpPr>
        <p:spPr>
          <a:xfrm>
            <a:off x="2931954" y="4410549"/>
            <a:ext cx="533400" cy="1228249"/>
          </a:xfrm>
          <a:prstGeom prst="downArrow">
            <a:avLst/>
          </a:prstGeom>
          <a:noFill/>
          <a:ln w="19050">
            <a:prstDash val="sysDash"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下矢印 41"/>
          <p:cNvSpPr/>
          <p:nvPr/>
        </p:nvSpPr>
        <p:spPr>
          <a:xfrm>
            <a:off x="4164398" y="4604657"/>
            <a:ext cx="533400" cy="1045028"/>
          </a:xfrm>
          <a:prstGeom prst="downArrow">
            <a:avLst/>
          </a:prstGeom>
          <a:noFill/>
          <a:ln w="19050">
            <a:prstDash val="sysDash"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下矢印 42"/>
          <p:cNvSpPr/>
          <p:nvPr/>
        </p:nvSpPr>
        <p:spPr>
          <a:xfrm>
            <a:off x="7244410" y="4904014"/>
            <a:ext cx="533400" cy="734783"/>
          </a:xfrm>
          <a:prstGeom prst="downArrow">
            <a:avLst/>
          </a:prstGeom>
          <a:noFill/>
          <a:ln w="19050">
            <a:prstDash val="sysDash"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下矢印 43"/>
          <p:cNvSpPr/>
          <p:nvPr/>
        </p:nvSpPr>
        <p:spPr>
          <a:xfrm>
            <a:off x="5993196" y="3260272"/>
            <a:ext cx="533400" cy="575294"/>
          </a:xfrm>
          <a:prstGeom prst="downArrow">
            <a:avLst/>
          </a:prstGeom>
          <a:noFill/>
          <a:ln w="19050">
            <a:prstDash val="sysDash"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4890672" y="3568042"/>
            <a:ext cx="533400" cy="575294"/>
          </a:xfrm>
          <a:prstGeom prst="downArrow">
            <a:avLst/>
          </a:prstGeom>
          <a:noFill/>
          <a:ln w="19050">
            <a:prstDash val="sysDash"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 rot="16200000">
            <a:off x="2978117" y="3550626"/>
            <a:ext cx="1300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6"/>
                </a:solidFill>
              </a:rPr>
              <a:t>D</a:t>
            </a:r>
            <a:r>
              <a:rPr kumimoji="1" lang="en-US" altLang="ja-JP" dirty="0" smtClean="0">
                <a:solidFill>
                  <a:schemeClr val="accent6"/>
                </a:solidFill>
              </a:rPr>
              <a:t>one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 rot="16200000">
            <a:off x="2978116" y="4861778"/>
            <a:ext cx="1300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Plan for B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89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Doctor Info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416" y="598716"/>
            <a:ext cx="6222477" cy="537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38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画面に合わせる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Theme</vt:lpstr>
      <vt:lpstr>PowerPoint プレゼンテーション</vt:lpstr>
      <vt:lpstr>Doctor Overview</vt:lpstr>
      <vt:lpstr>Doctor Status</vt:lpstr>
      <vt:lpstr>TO-BE Functional Blocks</vt:lpstr>
      <vt:lpstr>Doctor: Development Status and Plans for OPNFV B Release</vt:lpstr>
      <vt:lpstr>Doctor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2015-07-27T07:40:33Z</dcterms:created>
  <dcterms:modified xsi:type="dcterms:W3CDTF">2015-07-30T21:18:58Z</dcterms:modified>
</cp:coreProperties>
</file>