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362" r:id="rId3"/>
    <p:sldId id="376" r:id="rId4"/>
    <p:sldId id="361" r:id="rId5"/>
    <p:sldId id="363" r:id="rId6"/>
    <p:sldId id="351" r:id="rId7"/>
    <p:sldId id="369" r:id="rId8"/>
    <p:sldId id="354" r:id="rId9"/>
    <p:sldId id="371" r:id="rId10"/>
    <p:sldId id="372" r:id="rId11"/>
    <p:sldId id="375" r:id="rId12"/>
    <p:sldId id="364" r:id="rId13"/>
    <p:sldId id="373" r:id="rId14"/>
    <p:sldId id="374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24AC536-069A-4389-9BA9-2BE4C3A7859C}">
          <p14:sldIdLst>
            <p14:sldId id="256"/>
            <p14:sldId id="362"/>
            <p14:sldId id="376"/>
            <p14:sldId id="361"/>
            <p14:sldId id="363"/>
            <p14:sldId id="351"/>
            <p14:sldId id="369"/>
            <p14:sldId id="354"/>
            <p14:sldId id="371"/>
            <p14:sldId id="372"/>
            <p14:sldId id="375"/>
            <p14:sldId id="364"/>
            <p14:sldId id="373"/>
            <p14:sldId id="374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aymond Paik" initials="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D884"/>
    <a:srgbClr val="007864"/>
    <a:srgbClr val="00B0B9"/>
    <a:srgbClr val="373A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中間スタイル 3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4" autoAdjust="0"/>
    <p:restoredTop sz="99807" autoAdjust="0"/>
  </p:normalViewPr>
  <p:slideViewPr>
    <p:cSldViewPr snapToGrid="0" snapToObjects="1">
      <p:cViewPr>
        <p:scale>
          <a:sx n="101" d="100"/>
          <a:sy n="101" d="100"/>
        </p:scale>
        <p:origin x="-840" y="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F23583-33B4-7B4B-A705-2497C6087177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E6AC6-8F50-F148-9D25-A1DC786EE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2973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F335D3-732B-5244-81CE-1ADB05E9F13F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5D60E1-BADE-D244-8758-D72F54F15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9752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11869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26168"/>
            <a:ext cx="17399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 smtClean="0"/>
              <a:t>11 Nov 2015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7100" y="6126168"/>
            <a:ext cx="3822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r>
              <a:rPr lang="en-US" altLang="ja-JP" dirty="0" smtClean="0"/>
              <a:t>OPNFV Summit</a:t>
            </a:r>
          </a:p>
        </p:txBody>
      </p:sp>
    </p:spTree>
    <p:extLst>
      <p:ext uri="{BB962C8B-B14F-4D97-AF65-F5344CB8AC3E}">
        <p14:creationId xmlns:p14="http://schemas.microsoft.com/office/powerpoint/2010/main" val="28332882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26168"/>
            <a:ext cx="17399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 smtClean="0"/>
              <a:t>11 Nov 2015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7100" y="6126168"/>
            <a:ext cx="3822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r>
              <a:rPr lang="en-US" altLang="ja-JP" dirty="0" smtClean="0"/>
              <a:t>OPNFV Summit</a:t>
            </a:r>
          </a:p>
        </p:txBody>
      </p:sp>
    </p:spTree>
    <p:extLst>
      <p:ext uri="{BB962C8B-B14F-4D97-AF65-F5344CB8AC3E}">
        <p14:creationId xmlns:p14="http://schemas.microsoft.com/office/powerpoint/2010/main" val="34534862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5000">
              <a:schemeClr val="bg1">
                <a:tint val="80000"/>
                <a:satMod val="300000"/>
              </a:schemeClr>
            </a:gs>
            <a:gs pos="100000">
              <a:srgbClr val="373A36">
                <a:alpha val="5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</a:t>
            </a:r>
            <a:r>
              <a:rPr lang="en-CA" dirty="0" smtClean="0"/>
              <a:t>HIS IS A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pic>
        <p:nvPicPr>
          <p:cNvPr id="8" name="Picture 7" descr="OPNFV_Pantone.png"/>
          <p:cNvPicPr preferRelativeResize="0"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1734" y="6235185"/>
            <a:ext cx="1491656" cy="323412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0" y="6739467"/>
            <a:ext cx="9169400" cy="152400"/>
          </a:xfrm>
          <a:prstGeom prst="rect">
            <a:avLst/>
          </a:prstGeom>
          <a:solidFill>
            <a:srgbClr val="00B0B9"/>
          </a:solidFill>
          <a:ln>
            <a:noFill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26168"/>
            <a:ext cx="17145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 smtClean="0"/>
              <a:t>11 Nov 2015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7100" y="6126168"/>
            <a:ext cx="3822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r>
              <a:rPr lang="en-US" dirty="0" smtClean="0"/>
              <a:t>OPNFV Summit</a:t>
            </a:r>
            <a:endParaRPr lang="en-US" dirty="0"/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261350" y="6126168"/>
            <a:ext cx="603250" cy="4868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>
                    <a:tint val="75000"/>
                  </a:schemeClr>
                </a:solidFill>
                <a:latin typeface="Helvetica Neue Light"/>
                <a:ea typeface="+mn-ea"/>
                <a:cs typeface="Helvetica Neue Light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A656EF6-BAFE-D947-B882-BDAE585DDDE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065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rgbClr val="373A36"/>
          </a:solidFill>
          <a:latin typeface="Helvetica Neue"/>
          <a:ea typeface="+mj-ea"/>
          <a:cs typeface="Helvetica Neue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1200"/>
        </a:spcAft>
        <a:buClr>
          <a:srgbClr val="00B0B9"/>
        </a:buClr>
        <a:buFont typeface="Arial"/>
        <a:buChar char="•"/>
        <a:defRPr sz="18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B0B9"/>
        </a:buClr>
        <a:buFont typeface="Arial"/>
        <a:buChar char="–"/>
        <a:defRPr sz="16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B0B9"/>
        </a:buClr>
        <a:buFont typeface="Arial"/>
        <a:buChar char="•"/>
        <a:defRPr sz="14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B0B9"/>
        </a:buClr>
        <a:buFont typeface="Arial"/>
        <a:buChar char="–"/>
        <a:defRPr sz="12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B0B9"/>
        </a:buClr>
        <a:buFont typeface="Arial"/>
        <a:buChar char="»"/>
        <a:defRPr sz="11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114805" y="838984"/>
            <a:ext cx="4597399" cy="1178352"/>
          </a:xfrm>
          <a:prstGeom prst="rect">
            <a:avLst/>
          </a:prstGeom>
        </p:spPr>
        <p:txBody>
          <a:bodyPr anchor="t"/>
          <a:lstStyle>
            <a:lvl1pPr algn="l" defTabSz="457200" rtl="0" eaLnBrk="1" latinLnBrk="0" hangingPunct="1">
              <a:spcBef>
                <a:spcPct val="0"/>
              </a:spcBef>
              <a:buNone/>
              <a:defRPr sz="3200" b="0" i="0" kern="1200" baseline="0">
                <a:solidFill>
                  <a:srgbClr val="373A36"/>
                </a:solidFill>
                <a:latin typeface="Helvetica Neue Light"/>
                <a:ea typeface="+mj-ea"/>
                <a:cs typeface="Helvetica Neue Light"/>
              </a:defRPr>
            </a:lvl1pPr>
          </a:lstStyle>
          <a:p>
            <a:pPr algn="r"/>
            <a:r>
              <a:rPr lang="en-US" altLang="ja-JP" sz="1200" dirty="0" smtClean="0">
                <a:solidFill>
                  <a:srgbClr val="333333"/>
                </a:solidFill>
                <a:latin typeface="Helvetica Neue"/>
              </a:rPr>
              <a:t>OPNFV Summit 2015</a:t>
            </a:r>
          </a:p>
          <a:p>
            <a:pPr algn="r"/>
            <a:endParaRPr lang="en-US" altLang="ja-JP" sz="1200" dirty="0" smtClean="0">
              <a:solidFill>
                <a:srgbClr val="333333"/>
              </a:solidFill>
              <a:latin typeface="Helvetica Neue"/>
            </a:endParaRPr>
          </a:p>
          <a:p>
            <a:pPr algn="r"/>
            <a:r>
              <a:rPr lang="en-US" altLang="ja-JP" sz="2800" b="1" dirty="0" smtClean="0">
                <a:solidFill>
                  <a:srgbClr val="333333"/>
                </a:solidFill>
                <a:latin typeface="Helvetica Neue"/>
              </a:rPr>
              <a:t>Doctor</a:t>
            </a:r>
          </a:p>
          <a:p>
            <a:pPr algn="r"/>
            <a:r>
              <a:rPr lang="en-US" sz="2800" b="1" dirty="0" smtClean="0">
                <a:solidFill>
                  <a:srgbClr val="333333"/>
                </a:solidFill>
                <a:latin typeface="Helvetica Neue"/>
              </a:rPr>
              <a:t>Fault Management</a:t>
            </a:r>
          </a:p>
        </p:txBody>
      </p:sp>
      <p:pic>
        <p:nvPicPr>
          <p:cNvPr id="8" name="Picture 7" descr="OPNFV_Pantone.png"/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1" y="1184363"/>
            <a:ext cx="3477721" cy="754019"/>
          </a:xfrm>
          <a:prstGeom prst="rect">
            <a:avLst/>
          </a:prstGeom>
        </p:spPr>
      </p:pic>
      <p:pic>
        <p:nvPicPr>
          <p:cNvPr id="10" name="Picture 9" descr="OPNFV_PPT_Backgroun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" y="3148556"/>
            <a:ext cx="9180287" cy="3709445"/>
          </a:xfrm>
          <a:prstGeom prst="rect">
            <a:avLst/>
          </a:prstGeom>
        </p:spPr>
      </p:pic>
      <p:pic>
        <p:nvPicPr>
          <p:cNvPr id="9" name="Picture 8" descr="LF_collab_logo_white_rgb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2856" y="6316317"/>
            <a:ext cx="2773686" cy="338329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300899" y="3386301"/>
            <a:ext cx="7389697" cy="1752600"/>
          </a:xfrm>
        </p:spPr>
        <p:txBody>
          <a:bodyPr>
            <a:normAutofit/>
          </a:bodyPr>
          <a:lstStyle/>
          <a:p>
            <a:pPr marL="0" indent="0" algn="r">
              <a:lnSpc>
                <a:spcPct val="120000"/>
              </a:lnSpc>
              <a:spcAft>
                <a:spcPts val="200"/>
              </a:spcAft>
              <a:buNone/>
            </a:pPr>
            <a:r>
              <a:rPr lang="de-DE" altLang="ja-JP" sz="2000" dirty="0" smtClean="0">
                <a:solidFill>
                  <a:schemeClr val="bg1"/>
                </a:solidFill>
              </a:rPr>
              <a:t>Gerald </a:t>
            </a:r>
            <a:r>
              <a:rPr lang="de-DE" altLang="ja-JP" sz="2000" dirty="0">
                <a:solidFill>
                  <a:schemeClr val="bg1"/>
                </a:solidFill>
              </a:rPr>
              <a:t>Kunzmann, </a:t>
            </a:r>
            <a:r>
              <a:rPr lang="de-DE" altLang="ja-JP" sz="2000" dirty="0" smtClean="0">
                <a:solidFill>
                  <a:schemeClr val="bg1"/>
                </a:solidFill>
              </a:rPr>
              <a:t>DOCOMO</a:t>
            </a:r>
          </a:p>
          <a:p>
            <a:pPr marL="0" indent="0" algn="r">
              <a:lnSpc>
                <a:spcPct val="120000"/>
              </a:lnSpc>
              <a:buNone/>
            </a:pPr>
            <a:r>
              <a:rPr lang="de-DE" altLang="ja-JP" sz="2000" dirty="0">
                <a:solidFill>
                  <a:schemeClr val="bg1"/>
                </a:solidFill>
              </a:rPr>
              <a:t>Carlos </a:t>
            </a:r>
            <a:r>
              <a:rPr lang="de-DE" altLang="ja-JP" sz="2000" dirty="0" smtClean="0">
                <a:solidFill>
                  <a:schemeClr val="bg1"/>
                </a:solidFill>
              </a:rPr>
              <a:t>Goncalves, NEC</a:t>
            </a:r>
          </a:p>
          <a:p>
            <a:pPr marL="0" indent="0" algn="r">
              <a:lnSpc>
                <a:spcPct val="120000"/>
              </a:lnSpc>
              <a:buNone/>
            </a:pPr>
            <a:r>
              <a:rPr lang="de-DE" altLang="ja-JP" sz="2000" dirty="0" smtClean="0">
                <a:solidFill>
                  <a:schemeClr val="bg1"/>
                </a:solidFill>
              </a:rPr>
              <a:t>Ryota </a:t>
            </a:r>
            <a:r>
              <a:rPr lang="de-DE" altLang="ja-JP" sz="2000" dirty="0">
                <a:solidFill>
                  <a:schemeClr val="bg1"/>
                </a:solidFill>
              </a:rPr>
              <a:t>Mibu, </a:t>
            </a:r>
            <a:r>
              <a:rPr lang="de-DE" altLang="ja-JP" sz="2000" dirty="0" smtClean="0">
                <a:solidFill>
                  <a:schemeClr val="bg1"/>
                </a:solidFill>
              </a:rPr>
              <a:t>NEC</a:t>
            </a:r>
            <a:endParaRPr lang="de-DE" altLang="ja-JP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47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Doctor OSS Development</a:t>
            </a:r>
            <a:endParaRPr kumimoji="1" lang="ja-JP" altLang="en-US" dirty="0"/>
          </a:p>
        </p:txBody>
      </p:sp>
      <p:sp>
        <p:nvSpPr>
          <p:cNvPr id="7" name="角丸四角形 6"/>
          <p:cNvSpPr/>
          <p:nvPr/>
        </p:nvSpPr>
        <p:spPr>
          <a:xfrm>
            <a:off x="4019173" y="5248653"/>
            <a:ext cx="1368000" cy="720000"/>
          </a:xfrm>
          <a:prstGeom prst="roundRect">
            <a:avLst/>
          </a:prstGeom>
          <a:solidFill>
            <a:schemeClr val="accent5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latin typeface="Helvetica Neue Light"/>
              </a:rPr>
              <a:t>Monitor</a:t>
            </a:r>
          </a:p>
        </p:txBody>
      </p:sp>
      <p:sp>
        <p:nvSpPr>
          <p:cNvPr id="8" name="角丸四角形 7"/>
          <p:cNvSpPr/>
          <p:nvPr/>
        </p:nvSpPr>
        <p:spPr>
          <a:xfrm>
            <a:off x="7007612" y="3684532"/>
            <a:ext cx="1368000" cy="720000"/>
          </a:xfrm>
          <a:prstGeom prst="roundRect">
            <a:avLst/>
          </a:prstGeom>
          <a:solidFill>
            <a:schemeClr val="accent5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err="1" smtClean="0">
                <a:latin typeface="Helvetica Neue Light"/>
              </a:rPr>
              <a:t>Notifier</a:t>
            </a:r>
            <a:endParaRPr kumimoji="1" lang="ja-JP" altLang="en-US" sz="1600" dirty="0">
              <a:latin typeface="Helvetica Neue Light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3875188" y="1790559"/>
            <a:ext cx="1440160" cy="72000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latin typeface="Helvetica Neue Light"/>
              </a:rPr>
              <a:t>Manager</a:t>
            </a:r>
            <a:endParaRPr kumimoji="1" lang="ja-JP" altLang="en-US" sz="1600" dirty="0">
              <a:latin typeface="Helvetica Neue Light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18804" y="3386423"/>
            <a:ext cx="2520000" cy="2699983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Virtualized </a:t>
            </a:r>
            <a:r>
              <a:rPr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Infrastructure (Resource Pool)</a:t>
            </a:r>
            <a:endParaRPr lang="ja-JP" alt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1" name="曲線コネクタ 12"/>
          <p:cNvCxnSpPr/>
          <p:nvPr/>
        </p:nvCxnSpPr>
        <p:spPr>
          <a:xfrm>
            <a:off x="5339478" y="3782233"/>
            <a:ext cx="1620000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曲線コネクタ 15"/>
          <p:cNvCxnSpPr/>
          <p:nvPr/>
        </p:nvCxnSpPr>
        <p:spPr>
          <a:xfrm rot="16200000" flipV="1">
            <a:off x="5693798" y="1907381"/>
            <a:ext cx="1394521" cy="2160241"/>
          </a:xfrm>
          <a:prstGeom prst="curvedConnector2">
            <a:avLst/>
          </a:prstGeom>
          <a:ln w="1905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曲線コネクタ 37"/>
          <p:cNvCxnSpPr>
            <a:stCxn id="9" idx="1"/>
            <a:endCxn id="21" idx="3"/>
          </p:cNvCxnSpPr>
          <p:nvPr/>
        </p:nvCxnSpPr>
        <p:spPr>
          <a:xfrm flipH="1">
            <a:off x="2938804" y="2150559"/>
            <a:ext cx="936384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曲線コネクタ 46"/>
          <p:cNvCxnSpPr/>
          <p:nvPr/>
        </p:nvCxnSpPr>
        <p:spPr>
          <a:xfrm rot="16200000" flipV="1">
            <a:off x="6389880" y="4353297"/>
            <a:ext cx="501727" cy="951328"/>
          </a:xfrm>
          <a:prstGeom prst="curvedConnector2">
            <a:avLst/>
          </a:prstGeom>
          <a:ln w="1905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曲線コネクタ 53"/>
          <p:cNvCxnSpPr>
            <a:stCxn id="9" idx="2"/>
          </p:cNvCxnSpPr>
          <p:nvPr/>
        </p:nvCxnSpPr>
        <p:spPr>
          <a:xfrm>
            <a:off x="4595268" y="2510560"/>
            <a:ext cx="0" cy="983643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曲線コネクタ 21"/>
          <p:cNvCxnSpPr>
            <a:stCxn id="23" idx="1"/>
          </p:cNvCxnSpPr>
          <p:nvPr/>
        </p:nvCxnSpPr>
        <p:spPr>
          <a:xfrm flipH="1">
            <a:off x="2938804" y="4044532"/>
            <a:ext cx="972464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円柱 18"/>
          <p:cNvSpPr/>
          <p:nvPr/>
        </p:nvSpPr>
        <p:spPr>
          <a:xfrm>
            <a:off x="8097615" y="3847004"/>
            <a:ext cx="773640" cy="874361"/>
          </a:xfrm>
          <a:prstGeom prst="can">
            <a:avLst/>
          </a:prstGeom>
          <a:solidFill>
            <a:schemeClr val="accent5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latin typeface="Helvetica Neue Light"/>
              </a:rPr>
              <a:t>Alarm</a:t>
            </a:r>
          </a:p>
          <a:p>
            <a:pPr algn="ctr"/>
            <a:r>
              <a:rPr lang="en-US" altLang="ja-JP" sz="1600" dirty="0" smtClean="0">
                <a:latin typeface="Helvetica Neue Light"/>
              </a:rPr>
              <a:t>Conf.</a:t>
            </a:r>
            <a:endParaRPr kumimoji="1" lang="ja-JP" altLang="en-US" sz="1600" dirty="0">
              <a:latin typeface="Helvetica Neue Light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500979" y="4692054"/>
            <a:ext cx="1728192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3</a:t>
            </a:r>
            <a:r>
              <a:rPr kumimoji="1"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. Update State</a:t>
            </a:r>
          </a:p>
          <a:p>
            <a:r>
              <a:rPr lang="en-US" altLang="ja-JP" sz="1600" dirty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2</a:t>
            </a:r>
            <a:r>
              <a:rPr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. </a:t>
            </a:r>
            <a:r>
              <a:rPr kumimoji="1"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Find Affected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418804" y="1574559"/>
            <a:ext cx="2520000" cy="1152000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Application</a:t>
            </a:r>
            <a:endParaRPr lang="ja-JP" altLang="en-US" sz="1600" dirty="0">
              <a:solidFill>
                <a:schemeClr val="bg1">
                  <a:lumMod val="50000"/>
                </a:schemeClr>
              </a:solidFill>
              <a:latin typeface="Helvetica Neue Light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4020093" y="3867745"/>
            <a:ext cx="1368000" cy="720000"/>
          </a:xfrm>
          <a:prstGeom prst="roundRect">
            <a:avLst/>
          </a:prstGeom>
          <a:solidFill>
            <a:schemeClr val="accent5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latin typeface="Helvetica Neue Light"/>
              </a:rPr>
              <a:t>Controller</a:t>
            </a:r>
            <a:endParaRPr kumimoji="1" lang="ja-JP" altLang="en-US" sz="1600" dirty="0">
              <a:latin typeface="Helvetica Neue Light"/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3911268" y="3684532"/>
            <a:ext cx="1368000" cy="720000"/>
          </a:xfrm>
          <a:prstGeom prst="roundRect">
            <a:avLst/>
          </a:prstGeom>
          <a:solidFill>
            <a:schemeClr val="accent5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latin typeface="Helvetica Neue Light"/>
              </a:rPr>
              <a:t>Controller</a:t>
            </a:r>
            <a:endParaRPr kumimoji="1" lang="ja-JP" altLang="en-US" sz="1600" dirty="0">
              <a:latin typeface="Helvetica Neue Light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3806122" y="3525955"/>
            <a:ext cx="1368000" cy="720000"/>
          </a:xfrm>
          <a:prstGeom prst="roundRect">
            <a:avLst/>
          </a:prstGeom>
          <a:solidFill>
            <a:schemeClr val="accent5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latin typeface="Helvetica Neue Light"/>
              </a:rPr>
              <a:t>Controller</a:t>
            </a:r>
            <a:endParaRPr kumimoji="1" lang="ja-JP" altLang="en-US" sz="1600" dirty="0">
              <a:latin typeface="Helvetica Neue Light"/>
            </a:endParaRPr>
          </a:p>
        </p:txBody>
      </p:sp>
      <p:sp>
        <p:nvSpPr>
          <p:cNvPr id="25" name="円柱 24"/>
          <p:cNvSpPr/>
          <p:nvPr/>
        </p:nvSpPr>
        <p:spPr>
          <a:xfrm>
            <a:off x="5059732" y="3894581"/>
            <a:ext cx="1047389" cy="874361"/>
          </a:xfrm>
          <a:prstGeom prst="can">
            <a:avLst/>
          </a:prstGeom>
          <a:solidFill>
            <a:schemeClr val="accent5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latin typeface="Helvetica Neue Light"/>
              </a:rPr>
              <a:t>Resource Map</a:t>
            </a:r>
            <a:endParaRPr kumimoji="1" lang="ja-JP" altLang="en-US" sz="1600" dirty="0">
              <a:latin typeface="Helvetica Neue Light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407252" y="5705138"/>
            <a:ext cx="172819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1. </a:t>
            </a:r>
            <a:r>
              <a:rPr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Raw</a:t>
            </a:r>
            <a:r>
              <a:rPr kumimoji="1"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 Failure</a:t>
            </a:r>
            <a:endParaRPr kumimoji="1" lang="ja-JP" altLang="en-US" sz="1600" dirty="0">
              <a:solidFill>
                <a:schemeClr val="bg1">
                  <a:lumMod val="50000"/>
                </a:schemeClr>
              </a:solidFill>
              <a:latin typeface="Helvetica Neue Light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7007612" y="5066337"/>
            <a:ext cx="1368000" cy="720000"/>
          </a:xfrm>
          <a:prstGeom prst="roundRect">
            <a:avLst/>
          </a:prstGeom>
          <a:solidFill>
            <a:schemeClr val="accent5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latin typeface="Helvetica Neue Light"/>
              </a:rPr>
              <a:t>Inspector</a:t>
            </a:r>
            <a:endParaRPr kumimoji="1" lang="ja-JP" altLang="en-US" sz="1600" dirty="0">
              <a:latin typeface="Helvetica Neue Light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5417336" y="3341884"/>
            <a:ext cx="118813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4. Notify all</a:t>
            </a:r>
            <a:endParaRPr kumimoji="1" lang="ja-JP" altLang="en-US" sz="1600" dirty="0">
              <a:solidFill>
                <a:schemeClr val="bg1">
                  <a:lumMod val="50000"/>
                </a:schemeClr>
              </a:solidFill>
              <a:latin typeface="Helvetica Neue Light"/>
            </a:endParaRPr>
          </a:p>
        </p:txBody>
      </p:sp>
      <p:cxnSp>
        <p:nvCxnSpPr>
          <p:cNvPr id="29" name="曲線コネクタ 27"/>
          <p:cNvCxnSpPr/>
          <p:nvPr/>
        </p:nvCxnSpPr>
        <p:spPr>
          <a:xfrm>
            <a:off x="5391768" y="5718427"/>
            <a:ext cx="1623600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曲線コネクタ 15"/>
          <p:cNvCxnSpPr>
            <a:stCxn id="8" idx="0"/>
            <a:endCxn id="9" idx="3"/>
          </p:cNvCxnSpPr>
          <p:nvPr/>
        </p:nvCxnSpPr>
        <p:spPr>
          <a:xfrm rot="16200000" flipV="1">
            <a:off x="5736495" y="1729413"/>
            <a:ext cx="1533973" cy="2376264"/>
          </a:xfrm>
          <a:prstGeom prst="curvedConnector2">
            <a:avLst/>
          </a:prstGeom>
          <a:ln w="19050">
            <a:solidFill>
              <a:schemeClr val="bg1">
                <a:lumMod val="50000"/>
              </a:schemeClr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テキスト ボックス 36"/>
          <p:cNvSpPr txBox="1"/>
          <p:nvPr/>
        </p:nvSpPr>
        <p:spPr>
          <a:xfrm>
            <a:off x="5357310" y="2631002"/>
            <a:ext cx="1692521" cy="338554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5. Notify  </a:t>
            </a:r>
            <a:r>
              <a:rPr lang="en-US" altLang="ja-JP" sz="1600" dirty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E</a:t>
            </a:r>
            <a:r>
              <a:rPr kumimoji="1"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rror</a:t>
            </a:r>
            <a:endParaRPr kumimoji="1" lang="ja-JP" altLang="en-US" sz="1600" dirty="0">
              <a:solidFill>
                <a:schemeClr val="bg1">
                  <a:lumMod val="50000"/>
                </a:schemeClr>
              </a:solidFill>
              <a:latin typeface="Helvetica Neue Light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5388093" y="1699152"/>
            <a:ext cx="138209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0. Set Alarm</a:t>
            </a:r>
            <a:endParaRPr kumimoji="1" lang="ja-JP" altLang="en-US" sz="1600" dirty="0">
              <a:solidFill>
                <a:schemeClr val="bg1">
                  <a:lumMod val="50000"/>
                </a:schemeClr>
              </a:solidFill>
              <a:latin typeface="Helvetica Neue Light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426027" y="2641706"/>
            <a:ext cx="118813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6-</a:t>
            </a:r>
            <a:r>
              <a:rPr kumimoji="1"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. Action</a:t>
            </a:r>
            <a:endParaRPr kumimoji="1" lang="ja-JP" altLang="en-US" sz="1600" dirty="0">
              <a:solidFill>
                <a:schemeClr val="bg1">
                  <a:lumMod val="50000"/>
                </a:schemeClr>
              </a:solidFill>
              <a:latin typeface="Helvetica Neue Light"/>
            </a:endParaRPr>
          </a:p>
        </p:txBody>
      </p:sp>
      <p:sp>
        <p:nvSpPr>
          <p:cNvPr id="47" name="円柱 46"/>
          <p:cNvSpPr/>
          <p:nvPr/>
        </p:nvSpPr>
        <p:spPr>
          <a:xfrm>
            <a:off x="8116743" y="5234982"/>
            <a:ext cx="773640" cy="874361"/>
          </a:xfrm>
          <a:prstGeom prst="can">
            <a:avLst/>
          </a:prstGeom>
          <a:solidFill>
            <a:schemeClr val="accent5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latin typeface="Helvetica Neue Light"/>
              </a:rPr>
              <a:t>Failure Policy</a:t>
            </a:r>
            <a:endParaRPr kumimoji="1" lang="ja-JP" altLang="en-US" sz="1600" dirty="0">
              <a:latin typeface="Helvetica Neue Light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3911268" y="5066337"/>
            <a:ext cx="1368000" cy="720000"/>
          </a:xfrm>
          <a:prstGeom prst="roundRect">
            <a:avLst/>
          </a:prstGeom>
          <a:solidFill>
            <a:schemeClr val="accent5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latin typeface="Helvetica Neue Light"/>
              </a:rPr>
              <a:t>Monitor</a:t>
            </a:r>
          </a:p>
        </p:txBody>
      </p:sp>
      <p:cxnSp>
        <p:nvCxnSpPr>
          <p:cNvPr id="50" name="曲線コネクタ 21"/>
          <p:cNvCxnSpPr>
            <a:stCxn id="13" idx="1"/>
          </p:cNvCxnSpPr>
          <p:nvPr/>
        </p:nvCxnSpPr>
        <p:spPr>
          <a:xfrm flipH="1">
            <a:off x="2938804" y="5426337"/>
            <a:ext cx="972464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角丸四角形 41"/>
          <p:cNvSpPr/>
          <p:nvPr/>
        </p:nvSpPr>
        <p:spPr>
          <a:xfrm>
            <a:off x="3791132" y="4916160"/>
            <a:ext cx="1368000" cy="720000"/>
          </a:xfrm>
          <a:prstGeom prst="roundRect">
            <a:avLst/>
          </a:prstGeom>
          <a:solidFill>
            <a:schemeClr val="accent5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latin typeface="Helvetica Neue Light"/>
              </a:rPr>
              <a:t>Monitor</a:t>
            </a:r>
          </a:p>
        </p:txBody>
      </p:sp>
      <p:sp>
        <p:nvSpPr>
          <p:cNvPr id="32" name="円/楕円 31"/>
          <p:cNvSpPr/>
          <p:nvPr/>
        </p:nvSpPr>
        <p:spPr bwMode="auto">
          <a:xfrm>
            <a:off x="6610945" y="4239255"/>
            <a:ext cx="1470933" cy="420293"/>
          </a:xfrm>
          <a:prstGeom prst="ellipse">
            <a:avLst/>
          </a:prstGeom>
          <a:solidFill>
            <a:schemeClr val="accent3"/>
          </a:solidFill>
          <a:ln w="19050">
            <a:solidFill>
              <a:schemeClr val="bg1"/>
            </a:solidFill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500" dirty="0">
                <a:solidFill>
                  <a:schemeClr val="bg1"/>
                </a:solidFill>
                <a:latin typeface="+mj-ea"/>
                <a:ea typeface="+mj-ea"/>
              </a:rPr>
              <a:t>Ceilometer</a:t>
            </a:r>
            <a:endParaRPr kumimoji="1" lang="ja-JP" altLang="en-US" sz="15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33" name="円/楕円 32"/>
          <p:cNvSpPr/>
          <p:nvPr/>
        </p:nvSpPr>
        <p:spPr bwMode="auto">
          <a:xfrm>
            <a:off x="3772066" y="4215391"/>
            <a:ext cx="1004667" cy="420293"/>
          </a:xfrm>
          <a:prstGeom prst="ellipse">
            <a:avLst/>
          </a:prstGeom>
          <a:solidFill>
            <a:schemeClr val="accent3"/>
          </a:solidFill>
          <a:ln w="19050">
            <a:solidFill>
              <a:schemeClr val="bg1"/>
            </a:solidFill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500" dirty="0">
                <a:solidFill>
                  <a:schemeClr val="bg1"/>
                </a:solidFill>
                <a:latin typeface="+mj-ea"/>
                <a:ea typeface="+mj-ea"/>
              </a:rPr>
              <a:t>Nova</a:t>
            </a:r>
            <a:endParaRPr kumimoji="1" lang="ja-JP" altLang="en-US" sz="15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35" name="円/楕円 34"/>
          <p:cNvSpPr/>
          <p:nvPr/>
        </p:nvSpPr>
        <p:spPr bwMode="auto">
          <a:xfrm>
            <a:off x="6692184" y="5593590"/>
            <a:ext cx="1470933" cy="420293"/>
          </a:xfrm>
          <a:prstGeom prst="ellipse">
            <a:avLst/>
          </a:prstGeom>
          <a:solidFill>
            <a:schemeClr val="accent3"/>
          </a:solidFill>
          <a:ln w="19050">
            <a:solidFill>
              <a:schemeClr val="bg1"/>
            </a:solidFill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500" dirty="0" err="1">
                <a:solidFill>
                  <a:schemeClr val="bg1"/>
                </a:solidFill>
                <a:latin typeface="+mj-ea"/>
                <a:ea typeface="+mj-ea"/>
              </a:rPr>
              <a:t>Monasca</a:t>
            </a:r>
            <a:r>
              <a:rPr lang="en-US" altLang="ja-JP" sz="1500" dirty="0">
                <a:solidFill>
                  <a:schemeClr val="bg1"/>
                </a:solidFill>
                <a:latin typeface="+mj-ea"/>
                <a:ea typeface="+mj-ea"/>
              </a:rPr>
              <a:t>?</a:t>
            </a:r>
            <a:endParaRPr kumimoji="1" lang="ja-JP" altLang="en-US" sz="15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36" name="円/楕円 35"/>
          <p:cNvSpPr/>
          <p:nvPr/>
        </p:nvSpPr>
        <p:spPr bwMode="auto">
          <a:xfrm>
            <a:off x="3788634" y="5605214"/>
            <a:ext cx="1004667" cy="420293"/>
          </a:xfrm>
          <a:prstGeom prst="ellipse">
            <a:avLst/>
          </a:prstGeom>
          <a:solidFill>
            <a:schemeClr val="accent3"/>
          </a:solidFill>
          <a:ln w="19050">
            <a:solidFill>
              <a:schemeClr val="bg1"/>
            </a:solidFill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500" dirty="0" err="1">
                <a:solidFill>
                  <a:schemeClr val="bg1"/>
                </a:solidFill>
                <a:latin typeface="+mj-ea"/>
                <a:ea typeface="+mj-ea"/>
              </a:rPr>
              <a:t>Zabbix</a:t>
            </a:r>
            <a:endParaRPr kumimoji="1" lang="ja-JP" altLang="en-US" sz="15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40" name="角丸四角形吹き出し 39"/>
          <p:cNvSpPr/>
          <p:nvPr/>
        </p:nvSpPr>
        <p:spPr>
          <a:xfrm>
            <a:off x="6713141" y="3178298"/>
            <a:ext cx="1629607" cy="395707"/>
          </a:xfrm>
          <a:prstGeom prst="wedgeRoundRectCallout">
            <a:avLst>
              <a:gd name="adj1" fmla="val -21391"/>
              <a:gd name="adj2" fmla="val 218814"/>
              <a:gd name="adj3" fmla="val 16667"/>
            </a:avLst>
          </a:prstGeom>
          <a:solidFill>
            <a:schemeClr val="accent6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/>
              <a:t>Event Alarm</a:t>
            </a:r>
            <a:endParaRPr kumimoji="1" lang="ja-JP" altLang="en-US" sz="1600" dirty="0"/>
          </a:p>
        </p:txBody>
      </p:sp>
      <p:sp>
        <p:nvSpPr>
          <p:cNvPr id="41" name="角丸四角形吹き出し 40"/>
          <p:cNvSpPr/>
          <p:nvPr/>
        </p:nvSpPr>
        <p:spPr>
          <a:xfrm>
            <a:off x="2450351" y="3234148"/>
            <a:ext cx="1913289" cy="395707"/>
          </a:xfrm>
          <a:prstGeom prst="wedgeRoundRectCallout">
            <a:avLst>
              <a:gd name="adj1" fmla="val 30195"/>
              <a:gd name="adj2" fmla="val 213001"/>
              <a:gd name="adj3" fmla="val 16667"/>
            </a:avLst>
          </a:prstGeom>
          <a:solidFill>
            <a:schemeClr val="accent6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600" dirty="0"/>
              <a:t>State</a:t>
            </a:r>
            <a:r>
              <a:rPr kumimoji="1" lang="en-US" altLang="ja-JP" sz="1600" dirty="0"/>
              <a:t> Correction</a:t>
            </a:r>
            <a:endParaRPr kumimoji="1" lang="ja-JP" altLang="en-US" sz="1600" dirty="0"/>
          </a:p>
        </p:txBody>
      </p:sp>
      <p:pic>
        <p:nvPicPr>
          <p:cNvPr id="43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67" t="8937" r="18657"/>
          <a:stretch/>
        </p:blipFill>
        <p:spPr bwMode="auto">
          <a:xfrm>
            <a:off x="6770185" y="1130762"/>
            <a:ext cx="2293009" cy="1920000"/>
          </a:xfrm>
          <a:prstGeom prst="rect">
            <a:avLst/>
          </a:prstGeom>
          <a:noFill/>
          <a:ln w="19050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4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24" t="7815" r="19232"/>
          <a:stretch/>
        </p:blipFill>
        <p:spPr bwMode="auto">
          <a:xfrm>
            <a:off x="1325598" y="3666601"/>
            <a:ext cx="2230651" cy="1920000"/>
          </a:xfrm>
          <a:prstGeom prst="rect">
            <a:avLst/>
          </a:prstGeom>
          <a:noFill/>
          <a:ln w="19050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521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Doctor BP’s Detail (TBD)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11 Nov 2015</a:t>
            </a:r>
            <a:endParaRPr 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altLang="ja-JP" smtClean="0"/>
              <a:t>OPNFV Summit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66171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Doctor Southbound API</a:t>
            </a:r>
            <a:endParaRPr kumimoji="1" lang="ja-JP" altLang="en-US" dirty="0"/>
          </a:p>
        </p:txBody>
      </p:sp>
      <p:sp>
        <p:nvSpPr>
          <p:cNvPr id="9" name="角丸四角形 8"/>
          <p:cNvSpPr/>
          <p:nvPr/>
        </p:nvSpPr>
        <p:spPr>
          <a:xfrm>
            <a:off x="7807772" y="3540606"/>
            <a:ext cx="1080000" cy="54000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latin typeface="Helvetica Neue Light"/>
              </a:rPr>
              <a:t>User</a:t>
            </a:r>
            <a:endParaRPr kumimoji="1" lang="ja-JP" altLang="en-US" sz="1600" dirty="0">
              <a:latin typeface="Helvetica Neue Light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56228" y="3540606"/>
            <a:ext cx="1080000" cy="54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NFVI</a:t>
            </a:r>
            <a:endParaRPr lang="ja-JP" altLang="en-US" sz="1600" dirty="0">
              <a:solidFill>
                <a:schemeClr val="bg1">
                  <a:lumMod val="50000"/>
                </a:schemeClr>
              </a:solidFill>
              <a:latin typeface="Helvetica Neue Light"/>
            </a:endParaRPr>
          </a:p>
        </p:txBody>
      </p:sp>
      <p:cxnSp>
        <p:nvCxnSpPr>
          <p:cNvPr id="12" name="曲線コネクタ 15"/>
          <p:cNvCxnSpPr>
            <a:stCxn id="9" idx="0"/>
            <a:endCxn id="19" idx="4"/>
          </p:cNvCxnSpPr>
          <p:nvPr/>
        </p:nvCxnSpPr>
        <p:spPr>
          <a:xfrm rot="16200000" flipV="1">
            <a:off x="7873242" y="3066075"/>
            <a:ext cx="171001" cy="778061"/>
          </a:xfrm>
          <a:prstGeom prst="curvedConnector2">
            <a:avLst/>
          </a:prstGeom>
          <a:ln w="19050">
            <a:solidFill>
              <a:schemeClr val="bg1">
                <a:lumMod val="50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円柱 18"/>
          <p:cNvSpPr/>
          <p:nvPr/>
        </p:nvSpPr>
        <p:spPr>
          <a:xfrm>
            <a:off x="6849711" y="3099605"/>
            <a:ext cx="720000" cy="540000"/>
          </a:xfrm>
          <a:prstGeom prst="can">
            <a:avLst/>
          </a:prstGeom>
          <a:solidFill>
            <a:schemeClr val="accent5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latin typeface="Helvetica Neue Light"/>
              </a:rPr>
              <a:t>Conf.</a:t>
            </a:r>
            <a:endParaRPr kumimoji="1" lang="ja-JP" altLang="en-US" sz="1600" dirty="0">
              <a:latin typeface="Helvetica Neue Light"/>
            </a:endParaRPr>
          </a:p>
        </p:txBody>
      </p:sp>
      <p:sp>
        <p:nvSpPr>
          <p:cNvPr id="47" name="円柱 46"/>
          <p:cNvSpPr/>
          <p:nvPr/>
        </p:nvSpPr>
        <p:spPr>
          <a:xfrm>
            <a:off x="3803116" y="3099604"/>
            <a:ext cx="720000" cy="540000"/>
          </a:xfrm>
          <a:prstGeom prst="can">
            <a:avLst/>
          </a:prstGeom>
          <a:solidFill>
            <a:schemeClr val="accent5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latin typeface="Helvetica Neue Light"/>
              </a:rPr>
              <a:t>Policy</a:t>
            </a:r>
            <a:endParaRPr kumimoji="1" lang="ja-JP" altLang="en-US" sz="1600" dirty="0">
              <a:latin typeface="Helvetica Neue Light"/>
            </a:endParaRPr>
          </a:p>
        </p:txBody>
      </p:sp>
      <p:sp>
        <p:nvSpPr>
          <p:cNvPr id="40" name="角丸四角形 39"/>
          <p:cNvSpPr/>
          <p:nvPr/>
        </p:nvSpPr>
        <p:spPr>
          <a:xfrm>
            <a:off x="4787155" y="3540606"/>
            <a:ext cx="1080000" cy="540000"/>
          </a:xfrm>
          <a:prstGeom prst="roundRect">
            <a:avLst/>
          </a:prstGeom>
          <a:solidFill>
            <a:schemeClr val="accent5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1600" dirty="0" smtClean="0">
                <a:latin typeface="Helvetica Neue Light"/>
              </a:rPr>
              <a:t>Controller</a:t>
            </a:r>
          </a:p>
        </p:txBody>
      </p:sp>
      <p:sp>
        <p:nvSpPr>
          <p:cNvPr id="41" name="角丸四角形 40"/>
          <p:cNvSpPr/>
          <p:nvPr/>
        </p:nvSpPr>
        <p:spPr>
          <a:xfrm>
            <a:off x="3276846" y="3540606"/>
            <a:ext cx="1080000" cy="540000"/>
          </a:xfrm>
          <a:prstGeom prst="roundRect">
            <a:avLst/>
          </a:prstGeom>
          <a:solidFill>
            <a:schemeClr val="accent5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1600" dirty="0" smtClean="0">
                <a:latin typeface="Helvetica Neue Light"/>
              </a:rPr>
              <a:t>Inspector</a:t>
            </a:r>
          </a:p>
        </p:txBody>
      </p:sp>
      <p:sp>
        <p:nvSpPr>
          <p:cNvPr id="43" name="角丸四角形 42"/>
          <p:cNvSpPr/>
          <p:nvPr/>
        </p:nvSpPr>
        <p:spPr>
          <a:xfrm>
            <a:off x="6297464" y="3540606"/>
            <a:ext cx="1080000" cy="540000"/>
          </a:xfrm>
          <a:prstGeom prst="roundRect">
            <a:avLst/>
          </a:prstGeom>
          <a:solidFill>
            <a:schemeClr val="accent5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altLang="ja-JP" sz="1600" dirty="0" smtClean="0">
                <a:latin typeface="Helvetica Neue Light"/>
              </a:rPr>
              <a:t>Notifier</a:t>
            </a:r>
          </a:p>
        </p:txBody>
      </p:sp>
      <p:cxnSp>
        <p:nvCxnSpPr>
          <p:cNvPr id="44" name="曲線コネクタ 27"/>
          <p:cNvCxnSpPr>
            <a:stCxn id="10" idx="3"/>
            <a:endCxn id="42" idx="1"/>
          </p:cNvCxnSpPr>
          <p:nvPr/>
        </p:nvCxnSpPr>
        <p:spPr>
          <a:xfrm>
            <a:off x="1336228" y="3810606"/>
            <a:ext cx="430309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曲線コネクタ 27"/>
          <p:cNvCxnSpPr>
            <a:stCxn id="42" idx="3"/>
            <a:endCxn id="41" idx="1"/>
          </p:cNvCxnSpPr>
          <p:nvPr/>
        </p:nvCxnSpPr>
        <p:spPr>
          <a:xfrm>
            <a:off x="2846537" y="3810606"/>
            <a:ext cx="430309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曲線コネクタ 27"/>
          <p:cNvCxnSpPr>
            <a:stCxn id="41" idx="3"/>
            <a:endCxn id="40" idx="1"/>
          </p:cNvCxnSpPr>
          <p:nvPr/>
        </p:nvCxnSpPr>
        <p:spPr>
          <a:xfrm>
            <a:off x="4356846" y="3810606"/>
            <a:ext cx="430309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曲線コネクタ 27"/>
          <p:cNvCxnSpPr>
            <a:stCxn id="40" idx="3"/>
            <a:endCxn id="43" idx="1"/>
          </p:cNvCxnSpPr>
          <p:nvPr/>
        </p:nvCxnSpPr>
        <p:spPr>
          <a:xfrm>
            <a:off x="5867155" y="3810606"/>
            <a:ext cx="430309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曲線コネクタ 27"/>
          <p:cNvCxnSpPr>
            <a:stCxn id="43" idx="3"/>
            <a:endCxn id="9" idx="1"/>
          </p:cNvCxnSpPr>
          <p:nvPr/>
        </p:nvCxnSpPr>
        <p:spPr>
          <a:xfrm>
            <a:off x="7377464" y="3810606"/>
            <a:ext cx="430308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角丸四角形 56"/>
          <p:cNvSpPr/>
          <p:nvPr/>
        </p:nvSpPr>
        <p:spPr>
          <a:xfrm>
            <a:off x="1222999" y="2266332"/>
            <a:ext cx="1080000" cy="54000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latin typeface="Helvetica Neue Light"/>
              </a:rPr>
              <a:t>Admin</a:t>
            </a:r>
            <a:endParaRPr kumimoji="1" lang="ja-JP" altLang="en-US" sz="1600" dirty="0">
              <a:latin typeface="Helvetica Neue Light"/>
            </a:endParaRPr>
          </a:p>
        </p:txBody>
      </p:sp>
      <p:cxnSp>
        <p:nvCxnSpPr>
          <p:cNvPr id="61" name="曲線コネクタ 15"/>
          <p:cNvCxnSpPr>
            <a:stCxn id="57" idx="3"/>
            <a:endCxn id="47" idx="2"/>
          </p:cNvCxnSpPr>
          <p:nvPr/>
        </p:nvCxnSpPr>
        <p:spPr>
          <a:xfrm>
            <a:off x="2302999" y="2536332"/>
            <a:ext cx="1500117" cy="833272"/>
          </a:xfrm>
          <a:prstGeom prst="curvedConnector3">
            <a:avLst>
              <a:gd name="adj1" fmla="val 50000"/>
            </a:avLst>
          </a:prstGeom>
          <a:ln w="19050">
            <a:solidFill>
              <a:schemeClr val="bg1">
                <a:lumMod val="50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曲線コネクタ 27"/>
          <p:cNvCxnSpPr/>
          <p:nvPr/>
        </p:nvCxnSpPr>
        <p:spPr>
          <a:xfrm>
            <a:off x="6712598" y="1452552"/>
            <a:ext cx="430308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円柱 88"/>
          <p:cNvSpPr/>
          <p:nvPr/>
        </p:nvSpPr>
        <p:spPr>
          <a:xfrm>
            <a:off x="2306537" y="3099605"/>
            <a:ext cx="720000" cy="540000"/>
          </a:xfrm>
          <a:prstGeom prst="can">
            <a:avLst/>
          </a:prstGeom>
          <a:solidFill>
            <a:schemeClr val="accent5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latin typeface="Helvetica Neue Light"/>
              </a:rPr>
              <a:t>Conf.</a:t>
            </a:r>
            <a:endParaRPr kumimoji="1" lang="ja-JP" altLang="en-US" sz="1600" dirty="0">
              <a:latin typeface="Helvetica Neue Light"/>
            </a:endParaRPr>
          </a:p>
        </p:txBody>
      </p:sp>
      <p:sp>
        <p:nvSpPr>
          <p:cNvPr id="42" name="角丸四角形 41"/>
          <p:cNvSpPr/>
          <p:nvPr/>
        </p:nvSpPr>
        <p:spPr>
          <a:xfrm>
            <a:off x="1766537" y="3540606"/>
            <a:ext cx="1080000" cy="540000"/>
          </a:xfrm>
          <a:prstGeom prst="roundRect">
            <a:avLst/>
          </a:prstGeom>
          <a:solidFill>
            <a:schemeClr val="accent5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latin typeface="Helvetica Neue Light"/>
              </a:rPr>
              <a:t>Monitor</a:t>
            </a:r>
          </a:p>
        </p:txBody>
      </p:sp>
      <p:cxnSp>
        <p:nvCxnSpPr>
          <p:cNvPr id="96" name="曲線コネクタ 15"/>
          <p:cNvCxnSpPr>
            <a:stCxn id="57" idx="3"/>
            <a:endCxn id="89" idx="1"/>
          </p:cNvCxnSpPr>
          <p:nvPr/>
        </p:nvCxnSpPr>
        <p:spPr>
          <a:xfrm>
            <a:off x="2302999" y="2536332"/>
            <a:ext cx="363538" cy="563273"/>
          </a:xfrm>
          <a:prstGeom prst="curvedConnector2">
            <a:avLst/>
          </a:prstGeom>
          <a:ln w="19050">
            <a:solidFill>
              <a:schemeClr val="bg1">
                <a:lumMod val="50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曲線コネクタ 27"/>
          <p:cNvCxnSpPr/>
          <p:nvPr/>
        </p:nvCxnSpPr>
        <p:spPr>
          <a:xfrm>
            <a:off x="6712598" y="1713819"/>
            <a:ext cx="430308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テキスト ボックス 113"/>
          <p:cNvSpPr txBox="1"/>
          <p:nvPr/>
        </p:nvSpPr>
        <p:spPr>
          <a:xfrm>
            <a:off x="7219454" y="1244970"/>
            <a:ext cx="1783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Configuration</a:t>
            </a:r>
            <a:endParaRPr kumimoji="1" lang="en-US" altLang="ja-JP" dirty="0"/>
          </a:p>
          <a:p>
            <a:r>
              <a:rPr kumimoji="1" lang="en-US" altLang="ja-JP" dirty="0" smtClean="0"/>
              <a:t>Fault Messaging</a:t>
            </a:r>
            <a:endParaRPr kumimoji="1" lang="ja-JP" altLang="en-US" dirty="0"/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2922739" y="4761049"/>
            <a:ext cx="1940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Unified Event API 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20" name="角丸四角形 119"/>
          <p:cNvSpPr/>
          <p:nvPr/>
        </p:nvSpPr>
        <p:spPr>
          <a:xfrm>
            <a:off x="1777419" y="4161104"/>
            <a:ext cx="1080000" cy="540000"/>
          </a:xfrm>
          <a:prstGeom prst="roundRect">
            <a:avLst/>
          </a:prstGeom>
          <a:solidFill>
            <a:schemeClr val="accent5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latin typeface="Helvetica Neue Light"/>
              </a:rPr>
              <a:t>Monitor</a:t>
            </a:r>
          </a:p>
        </p:txBody>
      </p:sp>
      <p:cxnSp>
        <p:nvCxnSpPr>
          <p:cNvPr id="121" name="曲線コネクタ 27"/>
          <p:cNvCxnSpPr>
            <a:endCxn id="120" idx="1"/>
          </p:cNvCxnSpPr>
          <p:nvPr/>
        </p:nvCxnSpPr>
        <p:spPr>
          <a:xfrm>
            <a:off x="1223001" y="4080607"/>
            <a:ext cx="554418" cy="350497"/>
          </a:xfrm>
          <a:prstGeom prst="bentConnector3">
            <a:avLst>
              <a:gd name="adj1" fmla="val -3013"/>
            </a:avLst>
          </a:prstGeom>
          <a:ln w="1905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曲線コネクタ 27"/>
          <p:cNvCxnSpPr>
            <a:stCxn id="120" idx="3"/>
            <a:endCxn id="41" idx="1"/>
          </p:cNvCxnSpPr>
          <p:nvPr/>
        </p:nvCxnSpPr>
        <p:spPr>
          <a:xfrm flipV="1">
            <a:off x="2857419" y="3810606"/>
            <a:ext cx="419427" cy="620498"/>
          </a:xfrm>
          <a:prstGeom prst="bentConnector3">
            <a:avLst>
              <a:gd name="adj1" fmla="val 24046"/>
            </a:avLst>
          </a:prstGeom>
          <a:ln w="1905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直線コネクタ 128"/>
          <p:cNvCxnSpPr/>
          <p:nvPr/>
        </p:nvCxnSpPr>
        <p:spPr>
          <a:xfrm>
            <a:off x="1575960" y="3523758"/>
            <a:ext cx="0" cy="556847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32" name="角丸四角形 131"/>
          <p:cNvSpPr/>
          <p:nvPr/>
        </p:nvSpPr>
        <p:spPr>
          <a:xfrm>
            <a:off x="1777415" y="4814260"/>
            <a:ext cx="1080000" cy="540000"/>
          </a:xfrm>
          <a:prstGeom prst="roundRect">
            <a:avLst/>
          </a:prstGeom>
          <a:solidFill>
            <a:schemeClr val="accent5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latin typeface="Helvetica Neue Light"/>
              </a:rPr>
              <a:t>Monitor</a:t>
            </a:r>
          </a:p>
        </p:txBody>
      </p:sp>
      <p:cxnSp>
        <p:nvCxnSpPr>
          <p:cNvPr id="133" name="曲線コネクタ 27"/>
          <p:cNvCxnSpPr>
            <a:stCxn id="132" idx="3"/>
            <a:endCxn id="41" idx="1"/>
          </p:cNvCxnSpPr>
          <p:nvPr/>
        </p:nvCxnSpPr>
        <p:spPr>
          <a:xfrm flipV="1">
            <a:off x="2857415" y="3810606"/>
            <a:ext cx="419431" cy="1273654"/>
          </a:xfrm>
          <a:prstGeom prst="bentConnector3">
            <a:avLst>
              <a:gd name="adj1" fmla="val 24046"/>
            </a:avLst>
          </a:prstGeom>
          <a:ln w="1905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曲線コネクタ 27"/>
          <p:cNvCxnSpPr>
            <a:stCxn id="132" idx="1"/>
            <a:endCxn id="10" idx="2"/>
          </p:cNvCxnSpPr>
          <p:nvPr/>
        </p:nvCxnSpPr>
        <p:spPr>
          <a:xfrm rot="10800000">
            <a:off x="796229" y="4080606"/>
            <a:ext cx="981187" cy="1003654"/>
          </a:xfrm>
          <a:prstGeom prst="bentConnector2">
            <a:avLst/>
          </a:prstGeom>
          <a:ln w="1905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フリーフォーム 145"/>
          <p:cNvSpPr/>
          <p:nvPr/>
        </p:nvSpPr>
        <p:spPr>
          <a:xfrm>
            <a:off x="1535142" y="4201425"/>
            <a:ext cx="81666" cy="518143"/>
          </a:xfrm>
          <a:custGeom>
            <a:avLst/>
            <a:gdLst>
              <a:gd name="connsiteX0" fmla="*/ 152431 w 163332"/>
              <a:gd name="connsiteY0" fmla="*/ 0 h 653143"/>
              <a:gd name="connsiteX1" fmla="*/ 31 w 163332"/>
              <a:gd name="connsiteY1" fmla="*/ 250372 h 653143"/>
              <a:gd name="connsiteX2" fmla="*/ 163317 w 163332"/>
              <a:gd name="connsiteY2" fmla="*/ 446314 h 653143"/>
              <a:gd name="connsiteX3" fmla="*/ 10917 w 163332"/>
              <a:gd name="connsiteY3" fmla="*/ 653143 h 653143"/>
              <a:gd name="connsiteX4" fmla="*/ 10917 w 163332"/>
              <a:gd name="connsiteY4" fmla="*/ 653143 h 653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332" h="653143">
                <a:moveTo>
                  <a:pt x="152431" y="0"/>
                </a:moveTo>
                <a:cubicBezTo>
                  <a:pt x="75324" y="87993"/>
                  <a:pt x="-1783" y="175986"/>
                  <a:pt x="31" y="250372"/>
                </a:cubicBezTo>
                <a:cubicBezTo>
                  <a:pt x="1845" y="324758"/>
                  <a:pt x="161503" y="379186"/>
                  <a:pt x="163317" y="446314"/>
                </a:cubicBezTo>
                <a:cubicBezTo>
                  <a:pt x="165131" y="513442"/>
                  <a:pt x="10917" y="653143"/>
                  <a:pt x="10917" y="653143"/>
                </a:cubicBezTo>
                <a:lnTo>
                  <a:pt x="10917" y="653143"/>
                </a:lnTo>
              </a:path>
            </a:pathLst>
          </a:cu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7" name="直線コネクタ 116"/>
          <p:cNvCxnSpPr/>
          <p:nvPr/>
        </p:nvCxnSpPr>
        <p:spPr>
          <a:xfrm>
            <a:off x="3116121" y="3508973"/>
            <a:ext cx="0" cy="124119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47" name="フローチャート: 処理 146"/>
          <p:cNvSpPr/>
          <p:nvPr/>
        </p:nvSpPr>
        <p:spPr>
          <a:xfrm>
            <a:off x="2576518" y="2290387"/>
            <a:ext cx="801301" cy="288147"/>
          </a:xfrm>
          <a:prstGeom prst="flowChartProcess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tIns="36000" rIns="36000" bIns="36000" rtlCol="0" anchor="ctr">
            <a:spAutoFit/>
          </a:bodyPr>
          <a:lstStyle/>
          <a:p>
            <a:pPr algn="ctr"/>
            <a:r>
              <a:rPr kumimoji="1" lang="en-US" altLang="ja-JP" sz="1400" dirty="0"/>
              <a:t>T</a:t>
            </a:r>
            <a:r>
              <a:rPr kumimoji="1" lang="en-US" altLang="ja-JP" sz="1400" dirty="0" smtClean="0"/>
              <a:t>hreshold</a:t>
            </a:r>
            <a:endParaRPr kumimoji="1" lang="ja-JP" altLang="en-US" sz="1400" dirty="0"/>
          </a:p>
        </p:txBody>
      </p:sp>
      <p:sp>
        <p:nvSpPr>
          <p:cNvPr id="148" name="フローチャート: 処理 147"/>
          <p:cNvSpPr/>
          <p:nvPr/>
        </p:nvSpPr>
        <p:spPr>
          <a:xfrm>
            <a:off x="2940966" y="2687394"/>
            <a:ext cx="568032" cy="288147"/>
          </a:xfrm>
          <a:prstGeom prst="flowChartProcess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tIns="36000" rIns="36000" bIns="36000" rtlCol="0" anchor="ctr">
            <a:spAutoFit/>
          </a:bodyPr>
          <a:lstStyle/>
          <a:p>
            <a:pPr algn="ctr"/>
            <a:r>
              <a:rPr kumimoji="1" lang="en-US" altLang="ja-JP" sz="1400" dirty="0" smtClean="0"/>
              <a:t>Enable</a:t>
            </a:r>
            <a:endParaRPr kumimoji="1" lang="ja-JP" altLang="en-US" sz="1400" dirty="0"/>
          </a:p>
        </p:txBody>
      </p:sp>
      <p:sp>
        <p:nvSpPr>
          <p:cNvPr id="149" name="フローチャート: 処理 148"/>
          <p:cNvSpPr/>
          <p:nvPr/>
        </p:nvSpPr>
        <p:spPr>
          <a:xfrm>
            <a:off x="7977334" y="3165576"/>
            <a:ext cx="568032" cy="288147"/>
          </a:xfrm>
          <a:prstGeom prst="flowChartProcess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tIns="36000" rIns="36000" bIns="36000" rtlCol="0" anchor="ctr">
            <a:spAutoFit/>
          </a:bodyPr>
          <a:lstStyle/>
          <a:p>
            <a:pPr algn="ctr"/>
            <a:r>
              <a:rPr kumimoji="1" lang="en-US" altLang="ja-JP" sz="1400" dirty="0" smtClean="0"/>
              <a:t>Enable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96162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Doctor Status</a:t>
            </a:r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2594021" y="1707286"/>
            <a:ext cx="1469848" cy="327509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en-US" altLang="ja-JP" sz="1900" dirty="0" err="1">
                <a:solidFill>
                  <a:schemeClr val="bg1"/>
                </a:solidFill>
                <a:latin typeface="Helvetica Neue"/>
              </a:rPr>
              <a:t>Notifier</a:t>
            </a:r>
            <a:endParaRPr kumimoji="1" lang="ja-JP" altLang="en-US" sz="1900" dirty="0">
              <a:solidFill>
                <a:schemeClr val="bg1"/>
              </a:solidFill>
              <a:latin typeface="Helvetica Neue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7510212" y="1707286"/>
            <a:ext cx="1469848" cy="327509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en-US" altLang="ja-JP" sz="1900" dirty="0">
                <a:solidFill>
                  <a:schemeClr val="bg1"/>
                </a:solidFill>
                <a:latin typeface="Helvetica Neue"/>
              </a:rPr>
              <a:t>Monitor</a:t>
            </a:r>
          </a:p>
        </p:txBody>
      </p:sp>
      <p:sp>
        <p:nvSpPr>
          <p:cNvPr id="7" name="角丸四角形 6"/>
          <p:cNvSpPr/>
          <p:nvPr/>
        </p:nvSpPr>
        <p:spPr>
          <a:xfrm>
            <a:off x="4232751" y="1707286"/>
            <a:ext cx="1469848" cy="327509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en-US" altLang="ja-JP" sz="1900" dirty="0">
                <a:solidFill>
                  <a:schemeClr val="bg1"/>
                </a:solidFill>
                <a:latin typeface="Helvetica Neue"/>
              </a:rPr>
              <a:t>Controller</a:t>
            </a:r>
            <a:endParaRPr kumimoji="1" lang="ja-JP" altLang="en-US" sz="1900" dirty="0">
              <a:solidFill>
                <a:schemeClr val="bg1"/>
              </a:solidFill>
              <a:latin typeface="Helvetica Neue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5871482" y="1707286"/>
            <a:ext cx="1469848" cy="327509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en-US" altLang="ja-JP" sz="1900" dirty="0">
                <a:solidFill>
                  <a:schemeClr val="bg1"/>
                </a:solidFill>
                <a:latin typeface="Helvetica Neue"/>
              </a:rPr>
              <a:t>Inspector</a:t>
            </a:r>
            <a:endParaRPr kumimoji="1" lang="ja-JP" altLang="en-US" sz="1900" dirty="0">
              <a:solidFill>
                <a:schemeClr val="bg1"/>
              </a:solidFill>
              <a:latin typeface="Helvetica Neue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2605713" y="2109079"/>
            <a:ext cx="1469848" cy="576299"/>
          </a:xfrm>
          <a:prstGeom prst="round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kumimoji="1" lang="en-US" altLang="ja-JP" sz="1900" dirty="0">
                <a:latin typeface="Helvetica Neue"/>
              </a:rPr>
              <a:t>Ceilometer</a:t>
            </a:r>
            <a:endParaRPr kumimoji="1" lang="ja-JP" altLang="en-US" sz="1900" dirty="0">
              <a:latin typeface="Helvetica Neue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7527655" y="2109079"/>
            <a:ext cx="348841" cy="5763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/>
            <a:r>
              <a:rPr lang="en-US" altLang="ja-JP" sz="1300" dirty="0" err="1">
                <a:solidFill>
                  <a:schemeClr val="bg1"/>
                </a:solidFill>
                <a:latin typeface="Helvetica Neue"/>
              </a:rPr>
              <a:t>Zabbix</a:t>
            </a:r>
            <a:endParaRPr lang="en-US" altLang="ja-JP" sz="1300" dirty="0">
              <a:solidFill>
                <a:schemeClr val="bg1"/>
              </a:solidFill>
              <a:latin typeface="Helvetica Neue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4244442" y="2109079"/>
            <a:ext cx="852493" cy="576299"/>
          </a:xfrm>
          <a:prstGeom prst="round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121917" tIns="60958" rIns="121917" bIns="60958" rtlCol="0" anchor="ctr"/>
          <a:lstStyle/>
          <a:p>
            <a:pPr algn="ctr"/>
            <a:r>
              <a:rPr lang="en-US" altLang="ja-JP" sz="1900" dirty="0">
                <a:latin typeface="Helvetica Neue"/>
              </a:rPr>
              <a:t>Nova</a:t>
            </a:r>
            <a:endParaRPr kumimoji="1" lang="ja-JP" altLang="en-US" sz="1900" dirty="0">
              <a:latin typeface="Helvetica Neue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5883174" y="2109079"/>
            <a:ext cx="1469848" cy="576299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en-US" altLang="ja-JP" sz="1900" dirty="0" err="1">
                <a:solidFill>
                  <a:schemeClr val="bg1"/>
                </a:solidFill>
                <a:latin typeface="Helvetica Neue"/>
              </a:rPr>
              <a:t>Monasca</a:t>
            </a:r>
            <a:r>
              <a:rPr lang="en-US" altLang="ja-JP" sz="1900" dirty="0">
                <a:solidFill>
                  <a:schemeClr val="bg1"/>
                </a:solidFill>
                <a:latin typeface="Helvetica Neue"/>
              </a:rPr>
              <a:t>?</a:t>
            </a:r>
            <a:endParaRPr kumimoji="1" lang="ja-JP" altLang="en-US" sz="1900" dirty="0">
              <a:solidFill>
                <a:schemeClr val="bg1"/>
              </a:solidFill>
              <a:latin typeface="Helvetica Neue"/>
            </a:endParaRPr>
          </a:p>
        </p:txBody>
      </p:sp>
      <p:sp>
        <p:nvSpPr>
          <p:cNvPr id="13" name="下矢印 12"/>
          <p:cNvSpPr/>
          <p:nvPr/>
        </p:nvSpPr>
        <p:spPr>
          <a:xfrm>
            <a:off x="2856086" y="2794537"/>
            <a:ext cx="573112" cy="1760717"/>
          </a:xfrm>
          <a:prstGeom prst="downArrow">
            <a:avLst/>
          </a:pr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kumimoji="1" lang="ja-JP" altLang="en-US">
              <a:latin typeface="Helvetica Neue"/>
            </a:endParaRPr>
          </a:p>
        </p:txBody>
      </p:sp>
      <p:sp>
        <p:nvSpPr>
          <p:cNvPr id="14" name="下矢印 13"/>
          <p:cNvSpPr/>
          <p:nvPr/>
        </p:nvSpPr>
        <p:spPr>
          <a:xfrm>
            <a:off x="4375361" y="2794538"/>
            <a:ext cx="573112" cy="1633520"/>
          </a:xfrm>
          <a:prstGeom prst="downArrow">
            <a:avLst/>
          </a:pr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kumimoji="1" lang="ja-JP" altLang="en-US">
              <a:latin typeface="Helvetica Neue"/>
            </a:endParaRPr>
          </a:p>
        </p:txBody>
      </p:sp>
      <p:sp>
        <p:nvSpPr>
          <p:cNvPr id="15" name="下矢印 14"/>
          <p:cNvSpPr/>
          <p:nvPr/>
        </p:nvSpPr>
        <p:spPr>
          <a:xfrm>
            <a:off x="6331542" y="2794537"/>
            <a:ext cx="573112" cy="249915"/>
          </a:xfrm>
          <a:prstGeom prst="downArrow">
            <a:avLst/>
          </a:prstGeom>
          <a:solidFill>
            <a:schemeClr val="accent6"/>
          </a:solidFill>
          <a:ln w="19050">
            <a:noFill/>
          </a:ln>
          <a:effectLst/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kumimoji="1" lang="ja-JP" altLang="en-US">
              <a:latin typeface="Helvetica Neue"/>
            </a:endParaRPr>
          </a:p>
        </p:txBody>
      </p:sp>
      <p:sp>
        <p:nvSpPr>
          <p:cNvPr id="16" name="下矢印 15"/>
          <p:cNvSpPr/>
          <p:nvPr/>
        </p:nvSpPr>
        <p:spPr>
          <a:xfrm>
            <a:off x="7702075" y="4683120"/>
            <a:ext cx="573112" cy="254393"/>
          </a:xfrm>
          <a:prstGeom prst="downArrow">
            <a:avLst/>
          </a:prstGeom>
          <a:solidFill>
            <a:schemeClr val="accent6"/>
          </a:solidFill>
          <a:ln w="19050">
            <a:noFill/>
          </a:ln>
          <a:effectLst/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kumimoji="1" lang="ja-JP" altLang="en-US">
              <a:latin typeface="Helvetica Neue"/>
            </a:endParaRPr>
          </a:p>
        </p:txBody>
      </p:sp>
      <p:grpSp>
        <p:nvGrpSpPr>
          <p:cNvPr id="17" name="グループ化 16"/>
          <p:cNvGrpSpPr/>
          <p:nvPr/>
        </p:nvGrpSpPr>
        <p:grpSpPr>
          <a:xfrm>
            <a:off x="8529151" y="2368217"/>
            <a:ext cx="309442" cy="77360"/>
            <a:chOff x="-925270" y="3341914"/>
            <a:chExt cx="376800" cy="72000"/>
          </a:xfrm>
          <a:solidFill>
            <a:schemeClr val="accent3"/>
          </a:solidFill>
        </p:grpSpPr>
        <p:sp>
          <p:nvSpPr>
            <p:cNvPr id="18" name="円/楕円 17"/>
            <p:cNvSpPr/>
            <p:nvPr/>
          </p:nvSpPr>
          <p:spPr>
            <a:xfrm>
              <a:off x="-925270" y="3341914"/>
              <a:ext cx="72000" cy="7200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l">
                <a:rot lat="0" lon="0" rev="19800000"/>
              </a:lightRig>
            </a:scene3d>
            <a:sp3d prstMaterial="metal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Helvetica Neue"/>
              </a:endParaRPr>
            </a:p>
          </p:txBody>
        </p:sp>
        <p:sp>
          <p:nvSpPr>
            <p:cNvPr id="19" name="円/楕円 18"/>
            <p:cNvSpPr/>
            <p:nvPr/>
          </p:nvSpPr>
          <p:spPr>
            <a:xfrm>
              <a:off x="-772870" y="3341914"/>
              <a:ext cx="72000" cy="7200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l">
                <a:rot lat="0" lon="0" rev="19800000"/>
              </a:lightRig>
            </a:scene3d>
            <a:sp3d prstMaterial="metal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Helvetica Neue"/>
              </a:endParaRPr>
            </a:p>
          </p:txBody>
        </p:sp>
        <p:sp>
          <p:nvSpPr>
            <p:cNvPr id="20" name="円/楕円 19"/>
            <p:cNvSpPr/>
            <p:nvPr/>
          </p:nvSpPr>
          <p:spPr>
            <a:xfrm>
              <a:off x="-620470" y="3341914"/>
              <a:ext cx="72000" cy="7200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l">
                <a:rot lat="0" lon="0" rev="19800000"/>
              </a:lightRig>
            </a:scene3d>
            <a:sp3d prstMaterial="metal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Helvetica Neue"/>
              </a:endParaRPr>
            </a:p>
          </p:txBody>
        </p:sp>
      </p:grpSp>
      <p:sp>
        <p:nvSpPr>
          <p:cNvPr id="21" name="角丸四角形 20"/>
          <p:cNvSpPr/>
          <p:nvPr/>
        </p:nvSpPr>
        <p:spPr>
          <a:xfrm>
            <a:off x="7971015" y="2109079"/>
            <a:ext cx="348841" cy="5763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21917" tIns="60958" rIns="121917" bIns="60958" rtlCol="0" anchor="ctr"/>
          <a:lstStyle/>
          <a:p>
            <a:pPr algn="ctr"/>
            <a:r>
              <a:rPr lang="en-US" altLang="ja-JP" sz="1300" dirty="0">
                <a:solidFill>
                  <a:schemeClr val="bg1"/>
                </a:solidFill>
                <a:latin typeface="Helvetica Neue"/>
              </a:rPr>
              <a:t>DPDK</a:t>
            </a:r>
          </a:p>
        </p:txBody>
      </p:sp>
      <p:sp>
        <p:nvSpPr>
          <p:cNvPr id="22" name="角丸四角形 21"/>
          <p:cNvSpPr/>
          <p:nvPr/>
        </p:nvSpPr>
        <p:spPr>
          <a:xfrm>
            <a:off x="5146273" y="2109079"/>
            <a:ext cx="238264" cy="576300"/>
          </a:xfrm>
          <a:prstGeom prst="roundRect">
            <a:avLst>
              <a:gd name="adj" fmla="val 26439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/>
            <a:r>
              <a:rPr lang="en-US" altLang="ja-JP" sz="1100" dirty="0">
                <a:solidFill>
                  <a:schemeClr val="bg1"/>
                </a:solidFill>
                <a:latin typeface="Helvetica Neue"/>
              </a:rPr>
              <a:t>Neutron</a:t>
            </a:r>
          </a:p>
        </p:txBody>
      </p:sp>
      <p:sp>
        <p:nvSpPr>
          <p:cNvPr id="23" name="角丸四角形 22"/>
          <p:cNvSpPr/>
          <p:nvPr/>
        </p:nvSpPr>
        <p:spPr>
          <a:xfrm>
            <a:off x="5450377" y="2109079"/>
            <a:ext cx="238264" cy="576300"/>
          </a:xfrm>
          <a:prstGeom prst="roundRect">
            <a:avLst>
              <a:gd name="adj" fmla="val 26438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/>
            <a:r>
              <a:rPr lang="en-US" altLang="ja-JP" sz="1100" dirty="0">
                <a:solidFill>
                  <a:schemeClr val="bg1"/>
                </a:solidFill>
                <a:latin typeface="Helvetica Neue"/>
              </a:rPr>
              <a:t>Cinder</a:t>
            </a:r>
          </a:p>
        </p:txBody>
      </p:sp>
      <p:sp>
        <p:nvSpPr>
          <p:cNvPr id="24" name="下矢印 23"/>
          <p:cNvSpPr/>
          <p:nvPr/>
        </p:nvSpPr>
        <p:spPr>
          <a:xfrm>
            <a:off x="5146604" y="2794538"/>
            <a:ext cx="573112" cy="820110"/>
          </a:xfrm>
          <a:prstGeom prst="downArrow">
            <a:avLst/>
          </a:prstGeom>
          <a:solidFill>
            <a:schemeClr val="accent6"/>
          </a:solidFill>
          <a:ln w="19050">
            <a:noFill/>
          </a:ln>
          <a:effectLst/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kumimoji="1" lang="ja-JP" altLang="en-US">
              <a:latin typeface="Helvetica Neue"/>
            </a:endParaRPr>
          </a:p>
        </p:txBody>
      </p:sp>
      <p:sp>
        <p:nvSpPr>
          <p:cNvPr id="25" name="下矢印 24"/>
          <p:cNvSpPr/>
          <p:nvPr/>
        </p:nvSpPr>
        <p:spPr>
          <a:xfrm>
            <a:off x="2856086" y="4582377"/>
            <a:ext cx="573112" cy="977265"/>
          </a:xfrm>
          <a:prstGeom prst="downArrow">
            <a:avLst/>
          </a:prstGeom>
          <a:noFill/>
          <a:ln w="19050">
            <a:solidFill>
              <a:schemeClr val="accent6"/>
            </a:solidFill>
            <a:prstDash val="sysDash"/>
          </a:ln>
          <a:effectLst/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kumimoji="1" lang="ja-JP" altLang="en-US">
              <a:latin typeface="Helvetica Neue"/>
            </a:endParaRPr>
          </a:p>
        </p:txBody>
      </p:sp>
      <p:sp>
        <p:nvSpPr>
          <p:cNvPr id="26" name="下矢印 25"/>
          <p:cNvSpPr/>
          <p:nvPr/>
        </p:nvSpPr>
        <p:spPr>
          <a:xfrm>
            <a:off x="4375361" y="4458084"/>
            <a:ext cx="573112" cy="1101558"/>
          </a:xfrm>
          <a:prstGeom prst="downArrow">
            <a:avLst/>
          </a:prstGeom>
          <a:noFill/>
          <a:ln w="19050">
            <a:solidFill>
              <a:schemeClr val="accent6"/>
            </a:solidFill>
            <a:prstDash val="sysDash"/>
          </a:ln>
          <a:effectLst/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kumimoji="1" lang="ja-JP" altLang="en-US">
              <a:latin typeface="Helvetica Neue"/>
            </a:endParaRPr>
          </a:p>
        </p:txBody>
      </p:sp>
      <p:sp>
        <p:nvSpPr>
          <p:cNvPr id="27" name="下矢印 26"/>
          <p:cNvSpPr/>
          <p:nvPr/>
        </p:nvSpPr>
        <p:spPr>
          <a:xfrm>
            <a:off x="7702075" y="4963154"/>
            <a:ext cx="573112" cy="596488"/>
          </a:xfrm>
          <a:prstGeom prst="downArrow">
            <a:avLst/>
          </a:prstGeom>
          <a:noFill/>
          <a:ln w="19050">
            <a:solidFill>
              <a:schemeClr val="accent6"/>
            </a:solidFill>
            <a:prstDash val="sysDash"/>
          </a:ln>
          <a:effectLst/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kumimoji="1" lang="ja-JP" altLang="en-US">
              <a:latin typeface="Helvetica Neue"/>
            </a:endParaRPr>
          </a:p>
        </p:txBody>
      </p:sp>
      <p:sp>
        <p:nvSpPr>
          <p:cNvPr id="28" name="下矢印 27"/>
          <p:cNvSpPr/>
          <p:nvPr/>
        </p:nvSpPr>
        <p:spPr>
          <a:xfrm>
            <a:off x="6331542" y="3044452"/>
            <a:ext cx="573112" cy="532133"/>
          </a:xfrm>
          <a:prstGeom prst="downArrow">
            <a:avLst/>
          </a:prstGeom>
          <a:noFill/>
          <a:ln w="19050">
            <a:solidFill>
              <a:schemeClr val="accent6"/>
            </a:solidFill>
            <a:prstDash val="sysDash"/>
          </a:ln>
          <a:effectLst/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kumimoji="1" lang="ja-JP" altLang="en-US">
              <a:latin typeface="Helvetica Neue"/>
            </a:endParaRPr>
          </a:p>
        </p:txBody>
      </p:sp>
      <p:sp>
        <p:nvSpPr>
          <p:cNvPr id="29" name="下矢印 28"/>
          <p:cNvSpPr/>
          <p:nvPr/>
        </p:nvSpPr>
        <p:spPr>
          <a:xfrm>
            <a:off x="5146604" y="3614647"/>
            <a:ext cx="573112" cy="813410"/>
          </a:xfrm>
          <a:prstGeom prst="downArrow">
            <a:avLst/>
          </a:prstGeom>
          <a:noFill/>
          <a:ln w="19050">
            <a:solidFill>
              <a:schemeClr val="accent6"/>
            </a:solidFill>
            <a:prstDash val="sysDash"/>
          </a:ln>
          <a:effectLst/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kumimoji="1" lang="ja-JP" altLang="en-US">
              <a:latin typeface="Helvetica Neue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 rot="16200000">
            <a:off x="2350404" y="3623759"/>
            <a:ext cx="1047803" cy="338550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kumimoji="1" lang="en-US" altLang="ja-JP" sz="1400" dirty="0">
                <a:solidFill>
                  <a:schemeClr val="accent6"/>
                </a:solidFill>
                <a:latin typeface="Helvetica Neue"/>
              </a:rPr>
              <a:t>Done</a:t>
            </a:r>
            <a:endParaRPr kumimoji="1" lang="ja-JP" altLang="en-US" sz="1400" dirty="0">
              <a:solidFill>
                <a:schemeClr val="accent6"/>
              </a:solidFill>
              <a:latin typeface="Helvetica Neue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 rot="16200000">
            <a:off x="2286367" y="4598614"/>
            <a:ext cx="1144290" cy="338550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en-US" altLang="ja-JP" sz="1400" dirty="0">
                <a:solidFill>
                  <a:schemeClr val="accent6"/>
                </a:solidFill>
                <a:latin typeface="Helvetica Neue"/>
              </a:rPr>
              <a:t>Next Step</a:t>
            </a:r>
            <a:endParaRPr kumimoji="1" lang="ja-JP" altLang="en-US" sz="1400" dirty="0">
              <a:solidFill>
                <a:schemeClr val="accent6"/>
              </a:solidFill>
              <a:latin typeface="Helvetica Neue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31933" y="2456277"/>
            <a:ext cx="2339231" cy="3347515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kumimoji="1" lang="en-US" altLang="ja-JP" dirty="0">
                <a:latin typeface="Helvetica Neue"/>
              </a:rPr>
              <a:t>To-Be Arch. Design</a:t>
            </a:r>
          </a:p>
          <a:p>
            <a:pPr algn="r">
              <a:lnSpc>
                <a:spcPct val="200000"/>
              </a:lnSpc>
            </a:pPr>
            <a:r>
              <a:rPr kumimoji="1" lang="en-US" altLang="ja-JP" dirty="0">
                <a:latin typeface="Helvetica Neue"/>
              </a:rPr>
              <a:t>Gap Analysis</a:t>
            </a:r>
          </a:p>
          <a:p>
            <a:pPr algn="r">
              <a:lnSpc>
                <a:spcPct val="200000"/>
              </a:lnSpc>
            </a:pPr>
            <a:r>
              <a:rPr kumimoji="1" lang="en-US" altLang="ja-JP" dirty="0">
                <a:latin typeface="Helvetica Neue"/>
              </a:rPr>
              <a:t>Blueprint</a:t>
            </a:r>
          </a:p>
          <a:p>
            <a:pPr algn="r">
              <a:lnSpc>
                <a:spcPct val="200000"/>
              </a:lnSpc>
            </a:pPr>
            <a:r>
              <a:rPr kumimoji="1" lang="en-US" altLang="ja-JP" dirty="0">
                <a:latin typeface="Helvetica Neue"/>
              </a:rPr>
              <a:t>Coding</a:t>
            </a:r>
          </a:p>
          <a:p>
            <a:pPr algn="r">
              <a:lnSpc>
                <a:spcPct val="200000"/>
              </a:lnSpc>
            </a:pPr>
            <a:r>
              <a:rPr kumimoji="1" lang="en-US" altLang="ja-JP" dirty="0">
                <a:latin typeface="Helvetica Neue"/>
              </a:rPr>
              <a:t>Integration</a:t>
            </a:r>
          </a:p>
          <a:p>
            <a:pPr algn="r">
              <a:lnSpc>
                <a:spcPct val="200000"/>
              </a:lnSpc>
            </a:pPr>
            <a:r>
              <a:rPr kumimoji="1" lang="en-US" altLang="ja-JP" dirty="0">
                <a:latin typeface="Helvetica Neue"/>
              </a:rPr>
              <a:t>OPNFV Release</a:t>
            </a:r>
            <a:endParaRPr kumimoji="1" lang="ja-JP" altLang="en-US" dirty="0">
              <a:latin typeface="Helvetica Neue"/>
            </a:endParaRPr>
          </a:p>
        </p:txBody>
      </p:sp>
      <p:pic>
        <p:nvPicPr>
          <p:cNvPr id="33" name="Picture 3" descr="D:\Users\0000011214775\Desktop\opnfv.jpe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063" r="22478"/>
          <a:stretch/>
        </p:blipFill>
        <p:spPr bwMode="auto">
          <a:xfrm>
            <a:off x="372359" y="1695714"/>
            <a:ext cx="1484878" cy="350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テキスト ボックス 33"/>
          <p:cNvSpPr txBox="1"/>
          <p:nvPr/>
        </p:nvSpPr>
        <p:spPr>
          <a:xfrm>
            <a:off x="3263996" y="2733611"/>
            <a:ext cx="1144290" cy="369328"/>
          </a:xfrm>
          <a:prstGeom prst="rect">
            <a:avLst/>
          </a:prstGeom>
          <a:noFill/>
        </p:spPr>
        <p:txBody>
          <a:bodyPr wrap="square" lIns="121917" tIns="60958" rIns="121917" bIns="60958" rtlCol="0" anchor="ctr">
            <a:spAutoFit/>
          </a:bodyPr>
          <a:lstStyle/>
          <a:p>
            <a:r>
              <a:rPr lang="en-US" altLang="ja-JP" sz="1600" dirty="0">
                <a:solidFill>
                  <a:schemeClr val="accent6"/>
                </a:solidFill>
                <a:latin typeface="Helvetica Neue"/>
              </a:rPr>
              <a:t>Dec 2015</a:t>
            </a:r>
            <a:endParaRPr kumimoji="1" lang="ja-JP" altLang="en-US" sz="1600" dirty="0">
              <a:solidFill>
                <a:schemeClr val="accent6"/>
              </a:solidFill>
              <a:latin typeface="Helvetica Neue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3263996" y="4445148"/>
            <a:ext cx="1144290" cy="369328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en-US" altLang="ja-JP" sz="1600" dirty="0">
                <a:solidFill>
                  <a:schemeClr val="accent6"/>
                </a:solidFill>
                <a:latin typeface="Helvetica Neue"/>
              </a:rPr>
              <a:t>Sep 2015</a:t>
            </a:r>
            <a:endParaRPr kumimoji="1" lang="ja-JP" altLang="en-US" sz="1600" dirty="0">
              <a:solidFill>
                <a:schemeClr val="accent6"/>
              </a:solidFill>
              <a:latin typeface="Helvetica Neue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263996" y="5368887"/>
            <a:ext cx="1144290" cy="369328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en-US" altLang="ja-JP" sz="1600" dirty="0">
                <a:solidFill>
                  <a:schemeClr val="accent6"/>
                </a:solidFill>
                <a:latin typeface="Helvetica Neue"/>
              </a:rPr>
              <a:t>Feb 2016</a:t>
            </a:r>
            <a:endParaRPr kumimoji="1" lang="ja-JP" altLang="en-US" sz="1600" dirty="0">
              <a:solidFill>
                <a:schemeClr val="accent6"/>
              </a:solidFill>
              <a:latin typeface="Helvetica Neue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3263996" y="3379303"/>
            <a:ext cx="1144290" cy="369328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en-US" altLang="ja-JP" sz="1600" dirty="0">
                <a:solidFill>
                  <a:schemeClr val="accent6"/>
                </a:solidFill>
                <a:latin typeface="Helvetica Neue"/>
              </a:rPr>
              <a:t>Mar 2015</a:t>
            </a:r>
            <a:endParaRPr kumimoji="1" lang="ja-JP" altLang="en-US" sz="1600" dirty="0">
              <a:solidFill>
                <a:schemeClr val="accent6"/>
              </a:solidFill>
              <a:latin typeface="Helvetica Neue"/>
            </a:endParaRPr>
          </a:p>
        </p:txBody>
      </p:sp>
      <p:cxnSp>
        <p:nvCxnSpPr>
          <p:cNvPr id="38" name="直線矢印コネクタ 14"/>
          <p:cNvCxnSpPr/>
          <p:nvPr/>
        </p:nvCxnSpPr>
        <p:spPr>
          <a:xfrm>
            <a:off x="3558834" y="3690222"/>
            <a:ext cx="0" cy="869020"/>
          </a:xfrm>
          <a:prstGeom prst="straightConnector1">
            <a:avLst/>
          </a:prstGeom>
          <a:ln w="38100">
            <a:solidFill>
              <a:schemeClr val="accent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 rot="16200000">
            <a:off x="3208976" y="3883966"/>
            <a:ext cx="1047803" cy="338550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en-US" altLang="ja-JP" sz="1400" dirty="0">
                <a:solidFill>
                  <a:schemeClr val="accent2"/>
                </a:solidFill>
                <a:latin typeface="Helvetica Neue"/>
              </a:rPr>
              <a:t>Upstream</a:t>
            </a:r>
            <a:endParaRPr kumimoji="1" lang="ja-JP" altLang="en-US" sz="1400" dirty="0">
              <a:solidFill>
                <a:schemeClr val="accent2"/>
              </a:solidFill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72615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Doctor Blueprints in Liberty Cycle</a:t>
            </a:r>
            <a:endParaRPr kumimoji="1" lang="ja-JP" altLang="en-US" dirty="0"/>
          </a:p>
        </p:txBody>
      </p:sp>
      <p:graphicFrame>
        <p:nvGraphicFramePr>
          <p:cNvPr id="5" name="コンテンツ プレースホルダー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777776"/>
              </p:ext>
            </p:extLst>
          </p:nvPr>
        </p:nvGraphicFramePr>
        <p:xfrm>
          <a:off x="400637" y="2006347"/>
          <a:ext cx="8460557" cy="3498905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1067362"/>
                <a:gridCol w="2986654"/>
                <a:gridCol w="1468847"/>
                <a:gridCol w="1468847"/>
                <a:gridCol w="1468847"/>
              </a:tblGrid>
              <a:tr h="379525"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latin typeface="Helvetica Neue"/>
                        </a:rPr>
                        <a:t>Project</a:t>
                      </a:r>
                      <a:endParaRPr lang="ja-JP" altLang="en-US" sz="1400" dirty="0">
                        <a:latin typeface="Helvetica Neue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latin typeface="Helvetica Neue"/>
                        </a:rPr>
                        <a:t>Blueprint</a:t>
                      </a:r>
                      <a:endParaRPr lang="ja-JP" altLang="en-US" sz="1400" dirty="0">
                        <a:latin typeface="Helvetica Neue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latin typeface="Helvetica Neue"/>
                        </a:rPr>
                        <a:t>Spec Drafter</a:t>
                      </a:r>
                      <a:endParaRPr lang="ja-JP" altLang="en-US" sz="1400" dirty="0">
                        <a:latin typeface="Helvetica Neue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latin typeface="Helvetica Neue"/>
                        </a:rPr>
                        <a:t>Developer</a:t>
                      </a:r>
                      <a:endParaRPr lang="ja-JP" altLang="en-US" sz="1400" dirty="0">
                        <a:latin typeface="Helvetica Neue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latin typeface="Helvetica Neue"/>
                        </a:rPr>
                        <a:t>Status</a:t>
                      </a:r>
                      <a:endParaRPr lang="ja-JP" altLang="en-US" sz="1400" dirty="0">
                        <a:latin typeface="Helvetica Neue"/>
                      </a:endParaRPr>
                    </a:p>
                  </a:txBody>
                  <a:tcPr marL="121920" marR="121920" anchor="ctr"/>
                </a:tc>
              </a:tr>
              <a:tr h="592682"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latin typeface="Helvetica Neue"/>
                        </a:rPr>
                        <a:t>Ceilometer</a:t>
                      </a:r>
                      <a:endParaRPr lang="ja-JP" altLang="en-US" sz="1400" dirty="0">
                        <a:latin typeface="Helvetica Neue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latin typeface="Helvetica Neue"/>
                        </a:rPr>
                        <a:t>Event Alarm Evaluator</a:t>
                      </a:r>
                      <a:endParaRPr lang="ja-JP" altLang="en-US" sz="1400" dirty="0">
                        <a:latin typeface="Helvetica Neue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latin typeface="Helvetica Neue"/>
                        </a:rPr>
                        <a:t>Ryota Mibu (NEC)</a:t>
                      </a:r>
                      <a:endParaRPr lang="ja-JP" altLang="en-US" sz="1400" dirty="0">
                        <a:latin typeface="Helvetica Neue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latin typeface="Helvetica Neue"/>
                        </a:rPr>
                        <a:t>Ryota Mibu (NEC)</a:t>
                      </a:r>
                      <a:endParaRPr lang="ja-JP" altLang="en-US" sz="1400" dirty="0">
                        <a:latin typeface="Helvetica Neue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dirty="0" smtClean="0">
                          <a:latin typeface="Helvetica Neue"/>
                        </a:rPr>
                        <a:t>Completed (Liberty)</a:t>
                      </a:r>
                      <a:endParaRPr lang="ja-JP" altLang="en-US" sz="1400" dirty="0" smtClean="0">
                        <a:latin typeface="Helvetica Neue"/>
                      </a:endParaRPr>
                    </a:p>
                  </a:txBody>
                  <a:tcPr marL="121920" marR="121920" anchor="ctr"/>
                </a:tc>
              </a:tr>
              <a:tr h="592682">
                <a:tc rowSpan="4">
                  <a:txBody>
                    <a:bodyPr/>
                    <a:lstStyle/>
                    <a:p>
                      <a:r>
                        <a:rPr lang="en-US" altLang="ja-JP" sz="1400" dirty="0" smtClean="0">
                          <a:latin typeface="Helvetica Neue"/>
                        </a:rPr>
                        <a:t>Nova</a:t>
                      </a:r>
                      <a:endParaRPr lang="ja-JP" altLang="en-US" sz="1400" dirty="0">
                        <a:latin typeface="Helvetica Neue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latin typeface="Helvetica Neue"/>
                        </a:rPr>
                        <a:t>New nova API call to mark nova-compute down</a:t>
                      </a:r>
                      <a:endParaRPr lang="ja-JP" altLang="en-US" sz="1400" dirty="0">
                        <a:latin typeface="Helvetica Neue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latin typeface="Helvetica Neue"/>
                        </a:rPr>
                        <a:t>Tomi Juvonen (Nokia)</a:t>
                      </a:r>
                      <a:endParaRPr lang="ja-JP" altLang="en-US" sz="1400" dirty="0">
                        <a:latin typeface="Helvetica Neue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latin typeface="Helvetica Neue"/>
                        </a:rPr>
                        <a:t>Roman </a:t>
                      </a:r>
                      <a:r>
                        <a:rPr lang="en-US" altLang="ja-JP" sz="1400" dirty="0" err="1" smtClean="0">
                          <a:latin typeface="Helvetica Neue"/>
                        </a:rPr>
                        <a:t>Dobosz</a:t>
                      </a:r>
                      <a:r>
                        <a:rPr lang="en-US" altLang="ja-JP" sz="1400" dirty="0" smtClean="0">
                          <a:latin typeface="Helvetica Neue"/>
                        </a:rPr>
                        <a:t> (Intel)</a:t>
                      </a:r>
                      <a:endParaRPr lang="ja-JP" altLang="en-US" sz="1400" dirty="0">
                        <a:latin typeface="Helvetica Neue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latin typeface="Helvetica Neue"/>
                        </a:rPr>
                        <a:t>Completed (Liberty)</a:t>
                      </a:r>
                      <a:endParaRPr lang="ja-JP" altLang="en-US" sz="1400" dirty="0">
                        <a:latin typeface="Helvetica Neue"/>
                      </a:endParaRPr>
                    </a:p>
                  </a:txBody>
                  <a:tcPr marL="121920" marR="121920" anchor="ctr"/>
                </a:tc>
              </a:tr>
              <a:tr h="748652">
                <a:tc vMerge="1">
                  <a:txBody>
                    <a:bodyPr/>
                    <a:lstStyle/>
                    <a:p>
                      <a:endParaRPr lang="ja-JP" altLang="en-US" sz="1400" dirty="0">
                        <a:latin typeface="Helvetica Neue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latin typeface="Helvetica Neue"/>
                        </a:rPr>
                        <a:t>Support forcing service down</a:t>
                      </a:r>
                      <a:endParaRPr lang="ja-JP" altLang="en-US" sz="1400" dirty="0">
                        <a:latin typeface="Helvetica Neue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dirty="0" smtClean="0">
                          <a:latin typeface="Helvetica Neue"/>
                        </a:rPr>
                        <a:t>Tomi Juvonen (Nokia)</a:t>
                      </a:r>
                      <a:endParaRPr lang="ja-JP" altLang="en-US" sz="1400" dirty="0" smtClean="0">
                        <a:latin typeface="Helvetica Neue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latin typeface="Helvetica Neue"/>
                        </a:rPr>
                        <a:t>Carlos </a:t>
                      </a:r>
                      <a:r>
                        <a:rPr lang="en-US" altLang="ja-JP" sz="1400" dirty="0" err="1" smtClean="0">
                          <a:latin typeface="Helvetica Neue"/>
                        </a:rPr>
                        <a:t>Goncalves</a:t>
                      </a:r>
                      <a:r>
                        <a:rPr lang="en-US" altLang="ja-JP" sz="1400" dirty="0" smtClean="0">
                          <a:latin typeface="Helvetica Neue"/>
                        </a:rPr>
                        <a:t> (NEC)</a:t>
                      </a:r>
                      <a:endParaRPr lang="ja-JP" altLang="en-US" sz="1400" dirty="0">
                        <a:latin typeface="Helvetica Neue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dirty="0" smtClean="0">
                          <a:latin typeface="Helvetica Neue"/>
                        </a:rPr>
                        <a:t>Completed (Liberty)</a:t>
                      </a:r>
                      <a:endParaRPr lang="ja-JP" altLang="en-US" sz="1400" dirty="0" smtClean="0">
                        <a:latin typeface="Helvetica Neue"/>
                      </a:endParaRPr>
                    </a:p>
                  </a:txBody>
                  <a:tcPr marL="121920" marR="121920" anchor="ctr"/>
                </a:tc>
              </a:tr>
              <a:tr h="592682">
                <a:tc vMerge="1">
                  <a:txBody>
                    <a:bodyPr/>
                    <a:lstStyle/>
                    <a:p>
                      <a:endParaRPr lang="ja-JP" altLang="en-US" sz="1400" dirty="0">
                        <a:latin typeface="Helvetica Neue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latin typeface="Helvetica Neue"/>
                        </a:rPr>
                        <a:t>Get valid server state</a:t>
                      </a:r>
                      <a:endParaRPr lang="ja-JP" altLang="en-US" sz="1400" dirty="0">
                        <a:latin typeface="Helvetica Neue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dirty="0" smtClean="0">
                          <a:latin typeface="Helvetica Neue"/>
                        </a:rPr>
                        <a:t>Tomi Juvonen (Nokia)</a:t>
                      </a:r>
                      <a:endParaRPr lang="ja-JP" altLang="en-US" sz="1400" dirty="0" smtClean="0">
                        <a:latin typeface="Helvetica Neue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endParaRPr lang="ja-JP" altLang="en-US" sz="1400" dirty="0">
                        <a:latin typeface="Helvetica Neue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latin typeface="Helvetica Neue"/>
                        </a:rPr>
                        <a:t>Waiting for spec approval</a:t>
                      </a:r>
                      <a:endParaRPr lang="ja-JP" altLang="en-US" sz="1400" dirty="0">
                        <a:latin typeface="Helvetica Neue"/>
                      </a:endParaRPr>
                    </a:p>
                  </a:txBody>
                  <a:tcPr marL="121920" marR="121920" anchor="ctr"/>
                </a:tc>
              </a:tr>
              <a:tr h="592682">
                <a:tc vMerge="1">
                  <a:txBody>
                    <a:bodyPr/>
                    <a:lstStyle/>
                    <a:p>
                      <a:endParaRPr lang="ja-JP" altLang="en-US" sz="1400" dirty="0">
                        <a:latin typeface="Helvetica Neue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latin typeface="Helvetica Neue"/>
                        </a:rPr>
                        <a:t>Add notification for service status change</a:t>
                      </a:r>
                      <a:endParaRPr lang="ja-JP" altLang="en-US" sz="1400" dirty="0">
                        <a:latin typeface="Helvetica Neue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dirty="0" err="1" smtClean="0">
                          <a:latin typeface="Helvetica Neue"/>
                        </a:rPr>
                        <a:t>Balazs</a:t>
                      </a:r>
                      <a:r>
                        <a:rPr lang="en-US" altLang="ja-JP" sz="1400" dirty="0" smtClean="0">
                          <a:latin typeface="Helvetica Neue"/>
                        </a:rPr>
                        <a:t> Gibizer (Ericsson)</a:t>
                      </a:r>
                      <a:endParaRPr lang="ja-JP" altLang="en-US" sz="1400" dirty="0" smtClean="0">
                        <a:latin typeface="Helvetica Neue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err="1" smtClean="0">
                          <a:latin typeface="Helvetica Neue"/>
                        </a:rPr>
                        <a:t>Balazs</a:t>
                      </a:r>
                      <a:r>
                        <a:rPr lang="en-US" altLang="ja-JP" sz="1400" dirty="0" smtClean="0">
                          <a:latin typeface="Helvetica Neue"/>
                        </a:rPr>
                        <a:t> Gibizer (Ericsson)</a:t>
                      </a:r>
                      <a:endParaRPr lang="ja-JP" altLang="en-US" sz="1400" dirty="0">
                        <a:latin typeface="Helvetica Neue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latin typeface="Helvetica Neue"/>
                        </a:rPr>
                        <a:t>Waiting for spec approval</a:t>
                      </a:r>
                      <a:endParaRPr lang="ja-JP" altLang="en-US" sz="1400" dirty="0">
                        <a:latin typeface="Helvetica Neue"/>
                      </a:endParaRPr>
                    </a:p>
                  </a:txBody>
                  <a:tcPr marL="121920" marR="121920" anchor="ctr"/>
                </a:tc>
              </a:tr>
            </a:tbl>
          </a:graphicData>
        </a:graphic>
      </p:graphicFrame>
      <p:pic>
        <p:nvPicPr>
          <p:cNvPr id="6" name="Picture 2" descr="http://openstack.jp/assets/images/openstack-cloud-software-vertical-smal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919" y="651783"/>
            <a:ext cx="1234881" cy="1234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760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Doctor Overview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One of OPNFV Requirement Project (Identify requirement, Gap Analysis, Implementation Study)</a:t>
            </a:r>
          </a:p>
          <a:p>
            <a:r>
              <a:rPr lang="en-US" altLang="ja-JP" dirty="0" smtClean="0"/>
              <a:t>Goal</a:t>
            </a:r>
          </a:p>
          <a:p>
            <a:pPr lvl="1"/>
            <a:r>
              <a:rPr lang="en-US" altLang="ja-JP" dirty="0"/>
              <a:t>B</a:t>
            </a:r>
            <a:r>
              <a:rPr lang="en-US" altLang="ja-JP" dirty="0" smtClean="0"/>
              <a:t>uild fault management and maintenance framework for high availability of Network Services on top of virtualized infrastructure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Status</a:t>
            </a:r>
          </a:p>
          <a:p>
            <a:pPr lvl="1"/>
            <a:r>
              <a:rPr lang="en-US" altLang="ja-JP" dirty="0" smtClean="0"/>
              <a:t>Initial Requirement study, architecture design, Gap analysis : Done</a:t>
            </a:r>
            <a:endParaRPr lang="en-US" altLang="ja-JP" dirty="0" smtClean="0">
              <a:sym typeface="Wingdings" panose="05000000000000000000" pitchFamily="2" charset="2"/>
            </a:endParaRPr>
          </a:p>
          <a:p>
            <a:pPr lvl="1"/>
            <a:r>
              <a:rPr lang="en-US" altLang="ja-JP" dirty="0" smtClean="0"/>
              <a:t>Collaborative Development: On-going (3 merged Blueprints)</a:t>
            </a:r>
          </a:p>
          <a:p>
            <a:pPr lvl="1"/>
            <a:r>
              <a:rPr lang="en-US" altLang="ja-JP" dirty="0" smtClean="0"/>
              <a:t>Standardization Sync: On-going (by NFV member efforts, joint meeting)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2154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Doctor Members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At </a:t>
            </a:r>
            <a:r>
              <a:rPr lang="en-US" altLang="ja-JP" dirty="0"/>
              <a:t>project creation (Dec 2014)</a:t>
            </a:r>
          </a:p>
          <a:p>
            <a:pPr lvl="1"/>
            <a:r>
              <a:rPr lang="en-US" altLang="ja-JP" dirty="0"/>
              <a:t>NTT DOCOMO, Sprint</a:t>
            </a:r>
          </a:p>
          <a:p>
            <a:pPr lvl="1"/>
            <a:r>
              <a:rPr lang="en-US" altLang="ja-JP" dirty="0"/>
              <a:t>NEC, Nokia, Ericsson, Huawei, </a:t>
            </a:r>
            <a:r>
              <a:rPr lang="en-US" altLang="ja-JP" dirty="0" err="1"/>
              <a:t>ClearPath</a:t>
            </a:r>
            <a:r>
              <a:rPr lang="en-US" altLang="ja-JP" dirty="0"/>
              <a:t> Network, Cisco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Now </a:t>
            </a:r>
            <a:r>
              <a:rPr lang="en-US" altLang="ja-JP" dirty="0"/>
              <a:t>(Oct 2015)</a:t>
            </a:r>
          </a:p>
          <a:p>
            <a:pPr lvl="1"/>
            <a:r>
              <a:rPr lang="en-US" altLang="ja-JP" dirty="0"/>
              <a:t>NTT DOCOMO, Sprint, </a:t>
            </a:r>
            <a:r>
              <a:rPr lang="en-US" altLang="ja-JP" dirty="0">
                <a:solidFill>
                  <a:schemeClr val="accent6"/>
                </a:solidFill>
              </a:rPr>
              <a:t>AT&amp;T, Telecom Italia, KDDI</a:t>
            </a:r>
          </a:p>
          <a:p>
            <a:pPr lvl="1"/>
            <a:r>
              <a:rPr lang="en-US" altLang="ja-JP" dirty="0"/>
              <a:t>NEC, Nokia, Ericsson, Huawei, </a:t>
            </a:r>
            <a:r>
              <a:rPr lang="en-US" altLang="ja-JP" dirty="0" err="1"/>
              <a:t>ClearPath</a:t>
            </a:r>
            <a:r>
              <a:rPr lang="en-US" altLang="ja-JP" dirty="0"/>
              <a:t> Network, Cisco</a:t>
            </a:r>
            <a:br>
              <a:rPr lang="en-US" altLang="ja-JP" dirty="0"/>
            </a:br>
            <a:r>
              <a:rPr lang="en-US" altLang="ja-JP" dirty="0" err="1">
                <a:solidFill>
                  <a:schemeClr val="accent6"/>
                </a:solidFill>
              </a:rPr>
              <a:t>Cloudbase</a:t>
            </a:r>
            <a:r>
              <a:rPr lang="en-US" altLang="ja-JP" dirty="0">
                <a:solidFill>
                  <a:schemeClr val="accent6"/>
                </a:solidFill>
              </a:rPr>
              <a:t> Solutions, Spirent, Intel, </a:t>
            </a:r>
            <a:r>
              <a:rPr lang="en-US" altLang="ja-JP" dirty="0" smtClean="0">
                <a:solidFill>
                  <a:schemeClr val="accent6"/>
                </a:solidFill>
              </a:rPr>
              <a:t>ZTE</a:t>
            </a:r>
            <a:endParaRPr lang="en-US" altLang="ja-JP" dirty="0">
              <a:solidFill>
                <a:schemeClr val="accent6"/>
              </a:solidFill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11 Nov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altLang="ja-JP" smtClean="0"/>
              <a:t>OPNFV Summit</a:t>
            </a:r>
            <a:endParaRPr lang="en-US" altLang="ja-JP" dirty="0" smtClean="0"/>
          </a:p>
        </p:txBody>
      </p:sp>
      <p:sp>
        <p:nvSpPr>
          <p:cNvPr id="6" name="左カーブ矢印 5"/>
          <p:cNvSpPr/>
          <p:nvPr/>
        </p:nvSpPr>
        <p:spPr bwMode="auto">
          <a:xfrm>
            <a:off x="6508435" y="2475313"/>
            <a:ext cx="943155" cy="1529751"/>
          </a:xfrm>
          <a:prstGeom prst="curvedLeftArrow">
            <a:avLst/>
          </a:prstGeom>
          <a:solidFill>
            <a:schemeClr val="accent6"/>
          </a:solidFill>
          <a:ln>
            <a:noFill/>
          </a:ln>
          <a:effectLst/>
          <a:extLst/>
        </p:spPr>
        <p:txBody>
          <a:bodyPr rot="0" spcFirstLastPara="0" vertOverflow="overflow" horzOverflow="overflow" vert="horz" wrap="square" lIns="121917" tIns="60958" rIns="121917" bIns="6095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b="1" dirty="0">
              <a:latin typeface="+mj-ea"/>
              <a:ea typeface="+mj-ea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635622" y="3025965"/>
            <a:ext cx="862641" cy="430883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accent6"/>
                </a:solidFill>
                <a:latin typeface="+mn-ea"/>
              </a:rPr>
              <a:t>2x</a:t>
            </a:r>
            <a:endParaRPr kumimoji="1" lang="ja-JP" altLang="en-US" sz="2000" dirty="0">
              <a:solidFill>
                <a:schemeClr val="accent6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803059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Use Case 1: Fault management</a:t>
            </a:r>
            <a:endParaRPr lang="ja-JP" altLang="en-US" dirty="0"/>
          </a:p>
        </p:txBody>
      </p:sp>
      <p:sp>
        <p:nvSpPr>
          <p:cNvPr id="8" name="AutoShape 2" descr="https://wiki.opnfv.org/_media/requirements_projects/fig_1_fault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9" name="AutoShape 4" descr="https://wiki.opnfv.org/_media/requirements_projects/fig_1_fault.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1030" name="Picture 6" descr="https://wiki.opnfv.org/_media/requirements_projects/fig_1_faul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674" y="1963880"/>
            <a:ext cx="8310652" cy="3522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765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Use Case 2: Maintenance</a:t>
            </a:r>
            <a:endParaRPr lang="ja-JP" altLang="en-US" dirty="0"/>
          </a:p>
        </p:txBody>
      </p:sp>
      <p:sp>
        <p:nvSpPr>
          <p:cNvPr id="8" name="AutoShape 2" descr="https://wiki.opnfv.org/_media/requirements_projects/fig_1_fault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9" name="AutoShape 4" descr="https://wiki.opnfv.org/_media/requirements_projects/fig_1_fault.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1026" name="Picture 2" descr="https://wiki.opnfv.org/_media/requirements_projects/fig_2_faul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749" y="1880755"/>
            <a:ext cx="8454413" cy="3605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222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Fault Management Sequence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971600" y="3407764"/>
            <a:ext cx="3071710" cy="2588301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Virtualized Infrastructure</a:t>
            </a:r>
            <a:endParaRPr lang="ja-JP" altLang="en-US" sz="1600" dirty="0">
              <a:solidFill>
                <a:schemeClr val="bg1">
                  <a:lumMod val="50000"/>
                </a:schemeClr>
              </a:solidFill>
              <a:latin typeface="Helvetica Neue Light"/>
            </a:endParaRPr>
          </a:p>
        </p:txBody>
      </p:sp>
      <p:cxnSp>
        <p:nvCxnSpPr>
          <p:cNvPr id="8" name="曲線コネクタ 37"/>
          <p:cNvCxnSpPr>
            <a:stCxn id="11" idx="1"/>
            <a:endCxn id="9" idx="3"/>
          </p:cNvCxnSpPr>
          <p:nvPr/>
        </p:nvCxnSpPr>
        <p:spPr>
          <a:xfrm flipH="1">
            <a:off x="4043310" y="2425595"/>
            <a:ext cx="672706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/>
          <p:cNvSpPr/>
          <p:nvPr/>
        </p:nvSpPr>
        <p:spPr>
          <a:xfrm>
            <a:off x="971600" y="1898752"/>
            <a:ext cx="3071710" cy="1053685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Applications</a:t>
            </a:r>
            <a:endParaRPr lang="ja-JP" altLang="en-US" sz="1600" dirty="0">
              <a:solidFill>
                <a:schemeClr val="bg1">
                  <a:lumMod val="50000"/>
                </a:schemeClr>
              </a:solidFill>
              <a:latin typeface="Helvetica Neue Light"/>
            </a:endParaRPr>
          </a:p>
        </p:txBody>
      </p:sp>
      <p:cxnSp>
        <p:nvCxnSpPr>
          <p:cNvPr id="10" name="曲線コネクタ 37"/>
          <p:cNvCxnSpPr>
            <a:stCxn id="13" idx="0"/>
            <a:endCxn id="11" idx="2"/>
          </p:cNvCxnSpPr>
          <p:nvPr/>
        </p:nvCxnSpPr>
        <p:spPr>
          <a:xfrm flipH="1" flipV="1">
            <a:off x="6458488" y="2952439"/>
            <a:ext cx="1628" cy="455325"/>
          </a:xfrm>
          <a:prstGeom prst="straightConnector1">
            <a:avLst/>
          </a:prstGeom>
          <a:ln w="19050">
            <a:solidFill>
              <a:schemeClr val="accent5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角丸四角形 10"/>
          <p:cNvSpPr/>
          <p:nvPr/>
        </p:nvSpPr>
        <p:spPr>
          <a:xfrm>
            <a:off x="4716016" y="1898752"/>
            <a:ext cx="3484944" cy="1053685"/>
          </a:xfrm>
          <a:prstGeom prst="roundRect">
            <a:avLst>
              <a:gd name="adj" fmla="val 12791"/>
            </a:avLst>
          </a:prstGeom>
          <a:noFill/>
          <a:ln w="1905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VIM User and Administrator</a:t>
            </a:r>
            <a:endParaRPr kumimoji="1" lang="ja-JP" altLang="en-US" sz="1600" dirty="0">
              <a:solidFill>
                <a:schemeClr val="bg1">
                  <a:lumMod val="50000"/>
                </a:schemeClr>
              </a:solidFill>
              <a:latin typeface="Helvetica Neue Light"/>
            </a:endParaRPr>
          </a:p>
        </p:txBody>
      </p:sp>
      <p:cxnSp>
        <p:nvCxnSpPr>
          <p:cNvPr id="12" name="曲線コネクタ 37"/>
          <p:cNvCxnSpPr>
            <a:stCxn id="7" idx="3"/>
            <a:endCxn id="13" idx="1"/>
          </p:cNvCxnSpPr>
          <p:nvPr/>
        </p:nvCxnSpPr>
        <p:spPr>
          <a:xfrm>
            <a:off x="4043310" y="4701915"/>
            <a:ext cx="672706" cy="0"/>
          </a:xfrm>
          <a:prstGeom prst="straightConnector1">
            <a:avLst/>
          </a:prstGeom>
          <a:ln w="19050">
            <a:solidFill>
              <a:schemeClr val="accent5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角丸四角形 12"/>
          <p:cNvSpPr/>
          <p:nvPr/>
        </p:nvSpPr>
        <p:spPr>
          <a:xfrm>
            <a:off x="4716016" y="3407765"/>
            <a:ext cx="3488200" cy="2588303"/>
          </a:xfrm>
          <a:prstGeom prst="roundRect">
            <a:avLst>
              <a:gd name="adj" fmla="val 7509"/>
            </a:avLst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>
                <a:solidFill>
                  <a:schemeClr val="accent5"/>
                </a:solidFill>
                <a:latin typeface="Helvetica Neue Light"/>
              </a:rPr>
              <a:t>Virtualized Infrastructure Manager (</a:t>
            </a:r>
            <a:r>
              <a:rPr lang="en-US" altLang="ja-JP" sz="1600" dirty="0" smtClean="0">
                <a:solidFill>
                  <a:schemeClr val="accent5"/>
                </a:solidFill>
                <a:latin typeface="Helvetica Neue Light"/>
              </a:rPr>
              <a:t>VIM)</a:t>
            </a:r>
          </a:p>
          <a:p>
            <a:pPr algn="ctr"/>
            <a:r>
              <a:rPr lang="en-US" altLang="ja-JP" sz="1600" dirty="0" smtClean="0">
                <a:solidFill>
                  <a:schemeClr val="accent5"/>
                </a:solidFill>
                <a:latin typeface="Helvetica Neue Light"/>
              </a:rPr>
              <a:t>= OpenStack</a:t>
            </a:r>
            <a:endParaRPr kumimoji="1" lang="ja-JP" altLang="en-US" sz="1600" dirty="0">
              <a:solidFill>
                <a:schemeClr val="accent5"/>
              </a:solidFill>
              <a:latin typeface="Helvetica Neue Light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1093856" y="3886936"/>
            <a:ext cx="855712" cy="75690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sz="1600" dirty="0" smtClean="0">
                <a:solidFill>
                  <a:schemeClr val="bg1"/>
                </a:solidFill>
                <a:latin typeface="Helvetica Neue Light"/>
              </a:rPr>
              <a:t>Virtual Compute</a:t>
            </a:r>
            <a:endParaRPr kumimoji="1" lang="ja-JP" altLang="en-US" sz="1600" dirty="0">
              <a:solidFill>
                <a:schemeClr val="bg1"/>
              </a:solidFill>
              <a:latin typeface="Helvetica Neue Light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2076012" y="3886936"/>
            <a:ext cx="855712" cy="75690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sz="1600" dirty="0" smtClean="0">
                <a:solidFill>
                  <a:schemeClr val="bg1"/>
                </a:solidFill>
                <a:latin typeface="Helvetica Neue Light"/>
              </a:rPr>
              <a:t>Virtual Storage</a:t>
            </a:r>
            <a:endParaRPr kumimoji="1" lang="ja-JP" altLang="en-US" sz="1600" dirty="0">
              <a:solidFill>
                <a:schemeClr val="bg1"/>
              </a:solidFill>
              <a:latin typeface="Helvetica Neue Light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3058168" y="3886936"/>
            <a:ext cx="855712" cy="75690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sz="1600" dirty="0" smtClean="0">
                <a:solidFill>
                  <a:schemeClr val="bg1"/>
                </a:solidFill>
                <a:latin typeface="Helvetica Neue Light"/>
              </a:rPr>
              <a:t>Virtual Network</a:t>
            </a:r>
            <a:endParaRPr kumimoji="1" lang="ja-JP" altLang="en-US" sz="1600" dirty="0">
              <a:solidFill>
                <a:schemeClr val="bg1"/>
              </a:solidFill>
              <a:latin typeface="Helvetica Neue Light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1093856" y="4767361"/>
            <a:ext cx="2820024" cy="48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solidFill>
                  <a:schemeClr val="bg1"/>
                </a:solidFill>
                <a:latin typeface="Helvetica Neue Light"/>
              </a:rPr>
              <a:t>Virtualization Layer</a:t>
            </a:r>
            <a:endParaRPr kumimoji="1" lang="ja-JP" altLang="en-US" sz="1600" dirty="0">
              <a:solidFill>
                <a:schemeClr val="bg1"/>
              </a:solidFill>
              <a:latin typeface="Helvetica Neue Light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1093856" y="5366480"/>
            <a:ext cx="2820024" cy="48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solidFill>
                  <a:schemeClr val="bg1"/>
                </a:solidFill>
                <a:latin typeface="Helvetica Neue Light"/>
              </a:rPr>
              <a:t>Hardware Resources</a:t>
            </a:r>
            <a:endParaRPr kumimoji="1" lang="ja-JP" altLang="en-US" sz="1600" dirty="0">
              <a:solidFill>
                <a:schemeClr val="bg1"/>
              </a:solidFill>
              <a:latin typeface="Helvetica Neue Light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1103904" y="2418409"/>
            <a:ext cx="855712" cy="48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solidFill>
                  <a:schemeClr val="bg1"/>
                </a:solidFill>
                <a:latin typeface="Helvetica Neue Light"/>
              </a:rPr>
              <a:t>App</a:t>
            </a:r>
            <a:endParaRPr kumimoji="1" lang="ja-JP" altLang="en-US" sz="1600" dirty="0">
              <a:solidFill>
                <a:schemeClr val="bg1"/>
              </a:solidFill>
              <a:latin typeface="Helvetica Neue Light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2086060" y="2418409"/>
            <a:ext cx="855712" cy="48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solidFill>
                  <a:schemeClr val="bg1"/>
                </a:solidFill>
                <a:latin typeface="Helvetica Neue Light"/>
              </a:rPr>
              <a:t>App</a:t>
            </a:r>
            <a:endParaRPr kumimoji="1" lang="ja-JP" altLang="en-US" sz="1600" dirty="0">
              <a:solidFill>
                <a:schemeClr val="bg1"/>
              </a:solidFill>
              <a:latin typeface="Helvetica Neue Light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3068216" y="2418409"/>
            <a:ext cx="855712" cy="48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solidFill>
                  <a:schemeClr val="bg1"/>
                </a:solidFill>
                <a:latin typeface="Helvetica Neue Light"/>
              </a:rPr>
              <a:t>App</a:t>
            </a:r>
            <a:endParaRPr kumimoji="1" lang="ja-JP" altLang="en-US" sz="1600" dirty="0">
              <a:solidFill>
                <a:schemeClr val="bg1"/>
              </a:solidFill>
              <a:latin typeface="Helvetica Neue Light"/>
            </a:endParaRPr>
          </a:p>
        </p:txBody>
      </p:sp>
      <p:cxnSp>
        <p:nvCxnSpPr>
          <p:cNvPr id="22" name="曲線コネクタ 37"/>
          <p:cNvCxnSpPr>
            <a:stCxn id="7" idx="0"/>
            <a:endCxn id="9" idx="2"/>
          </p:cNvCxnSpPr>
          <p:nvPr/>
        </p:nvCxnSpPr>
        <p:spPr>
          <a:xfrm flipV="1">
            <a:off x="2507455" y="2952439"/>
            <a:ext cx="0" cy="455327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曲線コネクタ 37"/>
          <p:cNvCxnSpPr>
            <a:stCxn id="11" idx="0"/>
            <a:endCxn id="7" idx="1"/>
          </p:cNvCxnSpPr>
          <p:nvPr/>
        </p:nvCxnSpPr>
        <p:spPr>
          <a:xfrm rot="16200000" flipH="1" flipV="1">
            <a:off x="2313464" y="556889"/>
            <a:ext cx="2803163" cy="5486888"/>
          </a:xfrm>
          <a:prstGeom prst="bentConnector4">
            <a:avLst>
              <a:gd name="adj1" fmla="val -10873"/>
              <a:gd name="adj2" fmla="val 104166"/>
            </a:avLst>
          </a:prstGeom>
          <a:ln w="19050">
            <a:solidFill>
              <a:schemeClr val="bg1">
                <a:lumMod val="50000"/>
              </a:schemeClr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>
            <a:off x="6278488" y="3188214"/>
            <a:ext cx="360000" cy="1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>
            <a:off x="4363471" y="4459916"/>
            <a:ext cx="0" cy="480000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屈折矢印 46"/>
          <p:cNvSpPr/>
          <p:nvPr/>
        </p:nvSpPr>
        <p:spPr>
          <a:xfrm>
            <a:off x="3921267" y="2788171"/>
            <a:ext cx="1789986" cy="2588304"/>
          </a:xfrm>
          <a:prstGeom prst="bentUpArrow">
            <a:avLst>
              <a:gd name="adj1" fmla="val 8317"/>
              <a:gd name="adj2" fmla="val 9992"/>
              <a:gd name="adj3" fmla="val 10763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latin typeface="Helvetica Neue Light"/>
            </a:endParaRPr>
          </a:p>
        </p:txBody>
      </p:sp>
      <p:sp>
        <p:nvSpPr>
          <p:cNvPr id="27" name="屈折矢印 26"/>
          <p:cNvSpPr/>
          <p:nvPr/>
        </p:nvSpPr>
        <p:spPr>
          <a:xfrm rot="16200000" flipV="1">
            <a:off x="1632229" y="1593323"/>
            <a:ext cx="2878604" cy="3489459"/>
          </a:xfrm>
          <a:prstGeom prst="bentUpArrow">
            <a:avLst>
              <a:gd name="adj1" fmla="val 5246"/>
              <a:gd name="adj2" fmla="val 6937"/>
              <a:gd name="adj3" fmla="val 8336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latin typeface="Helvetica Neue Light"/>
            </a:endParaRPr>
          </a:p>
        </p:txBody>
      </p:sp>
      <p:sp>
        <p:nvSpPr>
          <p:cNvPr id="32" name="屈折矢印 31"/>
          <p:cNvSpPr/>
          <p:nvPr/>
        </p:nvSpPr>
        <p:spPr>
          <a:xfrm rot="5400000" flipV="1">
            <a:off x="3799019" y="2953209"/>
            <a:ext cx="1577000" cy="1327177"/>
          </a:xfrm>
          <a:prstGeom prst="bentUpArrow">
            <a:avLst>
              <a:gd name="adj1" fmla="val 10025"/>
              <a:gd name="adj2" fmla="val 13599"/>
              <a:gd name="adj3" fmla="val 15235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latin typeface="Helvetica Neue Light"/>
            </a:endParaRPr>
          </a:p>
        </p:txBody>
      </p:sp>
      <p:sp>
        <p:nvSpPr>
          <p:cNvPr id="31" name="右矢印 30"/>
          <p:cNvSpPr/>
          <p:nvPr/>
        </p:nvSpPr>
        <p:spPr>
          <a:xfrm flipH="1">
            <a:off x="3852474" y="2466583"/>
            <a:ext cx="966867" cy="351720"/>
          </a:xfrm>
          <a:prstGeom prst="rightArrow">
            <a:avLst>
              <a:gd name="adj1" fmla="val 44316"/>
              <a:gd name="adj2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latin typeface="Helvetica Neue Light"/>
            </a:endParaRPr>
          </a:p>
        </p:txBody>
      </p:sp>
      <p:sp>
        <p:nvSpPr>
          <p:cNvPr id="34" name="右矢印 33"/>
          <p:cNvSpPr/>
          <p:nvPr/>
        </p:nvSpPr>
        <p:spPr>
          <a:xfrm flipH="1">
            <a:off x="7435123" y="956200"/>
            <a:ext cx="383995" cy="351720"/>
          </a:xfrm>
          <a:prstGeom prst="rightArrow">
            <a:avLst>
              <a:gd name="adj1" fmla="val 44316"/>
              <a:gd name="adj2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latin typeface="Helvetica Neue Light"/>
            </a:endParaRPr>
          </a:p>
        </p:txBody>
      </p:sp>
      <p:sp>
        <p:nvSpPr>
          <p:cNvPr id="35" name="右矢印 34"/>
          <p:cNvSpPr/>
          <p:nvPr/>
        </p:nvSpPr>
        <p:spPr>
          <a:xfrm>
            <a:off x="7435123" y="569080"/>
            <a:ext cx="383995" cy="351720"/>
          </a:xfrm>
          <a:prstGeom prst="rightArrow">
            <a:avLst>
              <a:gd name="adj1" fmla="val 44316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latin typeface="Helvetica Neue Light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7943286" y="491099"/>
            <a:ext cx="11262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1600" dirty="0" smtClean="0">
                <a:latin typeface="Helvetica Neue Light"/>
              </a:rPr>
              <a:t>Detection</a:t>
            </a:r>
          </a:p>
          <a:p>
            <a:pPr>
              <a:lnSpc>
                <a:spcPct val="150000"/>
              </a:lnSpc>
            </a:pPr>
            <a:r>
              <a:rPr kumimoji="1" lang="en-US" altLang="ja-JP" sz="1600" dirty="0" smtClean="0">
                <a:latin typeface="Helvetica Neue Light"/>
              </a:rPr>
              <a:t>Reaction</a:t>
            </a:r>
            <a:endParaRPr kumimoji="1" lang="ja-JP" altLang="en-US" sz="1600" dirty="0">
              <a:latin typeface="Helvetica Neue Light"/>
            </a:endParaRPr>
          </a:p>
        </p:txBody>
      </p:sp>
      <p:sp>
        <p:nvSpPr>
          <p:cNvPr id="36" name="線吹き出し 1 (枠付き) 35"/>
          <p:cNvSpPr/>
          <p:nvPr/>
        </p:nvSpPr>
        <p:spPr>
          <a:xfrm>
            <a:off x="6168452" y="5446427"/>
            <a:ext cx="1946848" cy="489679"/>
          </a:xfrm>
          <a:prstGeom prst="borderCallout1">
            <a:avLst>
              <a:gd name="adj1" fmla="val 51403"/>
              <a:gd name="adj2" fmla="val -1965"/>
              <a:gd name="adj3" fmla="val -34438"/>
              <a:gd name="adj4" fmla="val -28211"/>
            </a:avLst>
          </a:prstGeom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solidFill>
                  <a:srgbClr val="C00000"/>
                </a:solidFill>
                <a:latin typeface="Helvetica Neue Light"/>
              </a:rPr>
              <a:t>Doctor Initial Focus</a:t>
            </a:r>
            <a:endParaRPr kumimoji="1" lang="ja-JP" altLang="en-US" sz="1600" dirty="0">
              <a:solidFill>
                <a:srgbClr val="C00000"/>
              </a:solidFill>
              <a:latin typeface="Helvetica Neue Light"/>
            </a:endParaRPr>
          </a:p>
        </p:txBody>
      </p:sp>
    </p:spTree>
    <p:extLst>
      <p:ext uri="{BB962C8B-B14F-4D97-AF65-F5344CB8AC3E}">
        <p14:creationId xmlns:p14="http://schemas.microsoft.com/office/powerpoint/2010/main" val="279529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Key Requirements as VIM</a:t>
            </a:r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4946073" y="2119487"/>
            <a:ext cx="2581919" cy="1371859"/>
          </a:xfrm>
          <a:prstGeom prst="round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 smtClean="0">
                <a:latin typeface="Helvetica Neue Light"/>
              </a:rPr>
              <a:t>Immediate Notification</a:t>
            </a:r>
          </a:p>
        </p:txBody>
      </p:sp>
      <p:sp>
        <p:nvSpPr>
          <p:cNvPr id="6" name="角丸四角形 5"/>
          <p:cNvSpPr/>
          <p:nvPr/>
        </p:nvSpPr>
        <p:spPr>
          <a:xfrm>
            <a:off x="1482439" y="2119487"/>
            <a:ext cx="2581919" cy="1371859"/>
          </a:xfrm>
          <a:prstGeom prst="round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 smtClean="0">
                <a:latin typeface="Helvetica Neue Light"/>
              </a:rPr>
              <a:t>Consistent Resource State Awareness</a:t>
            </a:r>
          </a:p>
        </p:txBody>
      </p:sp>
      <p:sp>
        <p:nvSpPr>
          <p:cNvPr id="7" name="角丸四角形 6"/>
          <p:cNvSpPr/>
          <p:nvPr/>
        </p:nvSpPr>
        <p:spPr>
          <a:xfrm>
            <a:off x="1482438" y="4038338"/>
            <a:ext cx="2581919" cy="1371859"/>
          </a:xfrm>
          <a:prstGeom prst="round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 smtClean="0">
                <a:latin typeface="Helvetica Neue Light"/>
              </a:rPr>
              <a:t>Extensible Monitoring</a:t>
            </a:r>
          </a:p>
        </p:txBody>
      </p:sp>
      <p:sp>
        <p:nvSpPr>
          <p:cNvPr id="8" name="角丸四角形 7"/>
          <p:cNvSpPr/>
          <p:nvPr/>
        </p:nvSpPr>
        <p:spPr>
          <a:xfrm>
            <a:off x="4946073" y="4038338"/>
            <a:ext cx="2581919" cy="1371859"/>
          </a:xfrm>
          <a:prstGeom prst="round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 smtClean="0">
                <a:latin typeface="Helvetica Neue Light"/>
              </a:rPr>
              <a:t>Fault Correlation</a:t>
            </a:r>
          </a:p>
        </p:txBody>
      </p:sp>
    </p:spTree>
    <p:extLst>
      <p:ext uri="{BB962C8B-B14F-4D97-AF65-F5344CB8AC3E}">
        <p14:creationId xmlns:p14="http://schemas.microsoft.com/office/powerpoint/2010/main" val="14778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Doctor </a:t>
            </a:r>
            <a:r>
              <a:rPr lang="en-US" altLang="ja-JP" dirty="0"/>
              <a:t>Architecture and Typical </a:t>
            </a:r>
            <a:r>
              <a:rPr lang="en-US" altLang="ja-JP" dirty="0" smtClean="0"/>
              <a:t>Scenario</a:t>
            </a:r>
            <a:endParaRPr kumimoji="1" lang="ja-JP" altLang="en-US" dirty="0"/>
          </a:p>
        </p:txBody>
      </p:sp>
      <p:sp>
        <p:nvSpPr>
          <p:cNvPr id="7" name="角丸四角形 6"/>
          <p:cNvSpPr/>
          <p:nvPr/>
        </p:nvSpPr>
        <p:spPr>
          <a:xfrm>
            <a:off x="4019173" y="5248653"/>
            <a:ext cx="1368000" cy="720000"/>
          </a:xfrm>
          <a:prstGeom prst="roundRect">
            <a:avLst/>
          </a:prstGeom>
          <a:solidFill>
            <a:schemeClr val="accent5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latin typeface="Helvetica Neue Light"/>
              </a:rPr>
              <a:t>Monitor</a:t>
            </a:r>
          </a:p>
        </p:txBody>
      </p:sp>
      <p:sp>
        <p:nvSpPr>
          <p:cNvPr id="8" name="角丸四角形 7"/>
          <p:cNvSpPr/>
          <p:nvPr/>
        </p:nvSpPr>
        <p:spPr>
          <a:xfrm>
            <a:off x="7007612" y="3684532"/>
            <a:ext cx="1368000" cy="720000"/>
          </a:xfrm>
          <a:prstGeom prst="roundRect">
            <a:avLst/>
          </a:prstGeom>
          <a:solidFill>
            <a:schemeClr val="accent5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err="1" smtClean="0">
                <a:latin typeface="Helvetica Neue Light"/>
              </a:rPr>
              <a:t>Notifier</a:t>
            </a:r>
            <a:endParaRPr kumimoji="1" lang="ja-JP" altLang="en-US" sz="1600" dirty="0">
              <a:latin typeface="Helvetica Neue Light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3875188" y="1790559"/>
            <a:ext cx="1440160" cy="72000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latin typeface="Helvetica Neue Light"/>
              </a:rPr>
              <a:t>Manager</a:t>
            </a:r>
            <a:endParaRPr kumimoji="1" lang="ja-JP" altLang="en-US" sz="1600" dirty="0">
              <a:latin typeface="Helvetica Neue Light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18804" y="3386423"/>
            <a:ext cx="2520000" cy="2699983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Virtualized </a:t>
            </a:r>
            <a:r>
              <a:rPr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Infrastructure (Resource Pool)</a:t>
            </a:r>
            <a:endParaRPr lang="ja-JP" alt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1" name="曲線コネクタ 12"/>
          <p:cNvCxnSpPr/>
          <p:nvPr/>
        </p:nvCxnSpPr>
        <p:spPr>
          <a:xfrm>
            <a:off x="5339478" y="3782233"/>
            <a:ext cx="1620000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曲線コネクタ 15"/>
          <p:cNvCxnSpPr/>
          <p:nvPr/>
        </p:nvCxnSpPr>
        <p:spPr>
          <a:xfrm rot="16200000" flipV="1">
            <a:off x="5693798" y="1907381"/>
            <a:ext cx="1394521" cy="2160241"/>
          </a:xfrm>
          <a:prstGeom prst="curvedConnector2">
            <a:avLst/>
          </a:prstGeom>
          <a:ln w="1905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曲線コネクタ 37"/>
          <p:cNvCxnSpPr>
            <a:stCxn id="9" idx="1"/>
            <a:endCxn id="21" idx="3"/>
          </p:cNvCxnSpPr>
          <p:nvPr/>
        </p:nvCxnSpPr>
        <p:spPr>
          <a:xfrm flipH="1">
            <a:off x="2938804" y="2150559"/>
            <a:ext cx="936384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曲線コネクタ 46"/>
          <p:cNvCxnSpPr/>
          <p:nvPr/>
        </p:nvCxnSpPr>
        <p:spPr>
          <a:xfrm rot="16200000" flipV="1">
            <a:off x="6389880" y="4353297"/>
            <a:ext cx="501727" cy="951328"/>
          </a:xfrm>
          <a:prstGeom prst="curvedConnector2">
            <a:avLst/>
          </a:prstGeom>
          <a:ln w="1905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曲線コネクタ 53"/>
          <p:cNvCxnSpPr>
            <a:stCxn id="9" idx="2"/>
          </p:cNvCxnSpPr>
          <p:nvPr/>
        </p:nvCxnSpPr>
        <p:spPr>
          <a:xfrm>
            <a:off x="4595268" y="2510560"/>
            <a:ext cx="0" cy="983643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曲線コネクタ 21"/>
          <p:cNvCxnSpPr>
            <a:stCxn id="23" idx="1"/>
          </p:cNvCxnSpPr>
          <p:nvPr/>
        </p:nvCxnSpPr>
        <p:spPr>
          <a:xfrm flipH="1">
            <a:off x="2938804" y="4044532"/>
            <a:ext cx="972464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円柱 18"/>
          <p:cNvSpPr/>
          <p:nvPr/>
        </p:nvSpPr>
        <p:spPr>
          <a:xfrm>
            <a:off x="8097615" y="3847004"/>
            <a:ext cx="773640" cy="874361"/>
          </a:xfrm>
          <a:prstGeom prst="can">
            <a:avLst/>
          </a:prstGeom>
          <a:solidFill>
            <a:schemeClr val="accent5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latin typeface="Helvetica Neue Light"/>
              </a:rPr>
              <a:t>Alarm</a:t>
            </a:r>
          </a:p>
          <a:p>
            <a:pPr algn="ctr"/>
            <a:r>
              <a:rPr lang="en-US" altLang="ja-JP" sz="1600" dirty="0" smtClean="0">
                <a:latin typeface="Helvetica Neue Light"/>
              </a:rPr>
              <a:t>Conf.</a:t>
            </a:r>
            <a:endParaRPr kumimoji="1" lang="ja-JP" altLang="en-US" sz="1600" dirty="0">
              <a:latin typeface="Helvetica Neue Light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500979" y="4692054"/>
            <a:ext cx="1728192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3</a:t>
            </a:r>
            <a:r>
              <a:rPr kumimoji="1"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. Update State</a:t>
            </a:r>
          </a:p>
          <a:p>
            <a:r>
              <a:rPr lang="en-US" altLang="ja-JP" sz="1600" dirty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2</a:t>
            </a:r>
            <a:r>
              <a:rPr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. </a:t>
            </a:r>
            <a:r>
              <a:rPr kumimoji="1"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Find Affected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418804" y="1574559"/>
            <a:ext cx="2520000" cy="1152000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Application</a:t>
            </a:r>
            <a:endParaRPr lang="ja-JP" altLang="en-US" sz="1600" dirty="0">
              <a:solidFill>
                <a:schemeClr val="bg1">
                  <a:lumMod val="50000"/>
                </a:schemeClr>
              </a:solidFill>
              <a:latin typeface="Helvetica Neue Light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4020093" y="3867745"/>
            <a:ext cx="1368000" cy="720000"/>
          </a:xfrm>
          <a:prstGeom prst="roundRect">
            <a:avLst/>
          </a:prstGeom>
          <a:solidFill>
            <a:schemeClr val="accent5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latin typeface="Helvetica Neue Light"/>
              </a:rPr>
              <a:t>Controller</a:t>
            </a:r>
            <a:endParaRPr kumimoji="1" lang="ja-JP" altLang="en-US" sz="1600" dirty="0">
              <a:latin typeface="Helvetica Neue Light"/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3911268" y="3684532"/>
            <a:ext cx="1368000" cy="720000"/>
          </a:xfrm>
          <a:prstGeom prst="roundRect">
            <a:avLst/>
          </a:prstGeom>
          <a:solidFill>
            <a:schemeClr val="accent5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latin typeface="Helvetica Neue Light"/>
              </a:rPr>
              <a:t>Controller</a:t>
            </a:r>
            <a:endParaRPr kumimoji="1" lang="ja-JP" altLang="en-US" sz="1600" dirty="0">
              <a:latin typeface="Helvetica Neue Light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3806122" y="3525955"/>
            <a:ext cx="1368000" cy="720000"/>
          </a:xfrm>
          <a:prstGeom prst="roundRect">
            <a:avLst/>
          </a:prstGeom>
          <a:solidFill>
            <a:schemeClr val="accent5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latin typeface="Helvetica Neue Light"/>
              </a:rPr>
              <a:t>Controller</a:t>
            </a:r>
            <a:endParaRPr kumimoji="1" lang="ja-JP" altLang="en-US" sz="1600" dirty="0">
              <a:latin typeface="Helvetica Neue Light"/>
            </a:endParaRPr>
          </a:p>
        </p:txBody>
      </p:sp>
      <p:sp>
        <p:nvSpPr>
          <p:cNvPr id="25" name="円柱 24"/>
          <p:cNvSpPr/>
          <p:nvPr/>
        </p:nvSpPr>
        <p:spPr>
          <a:xfrm>
            <a:off x="5059732" y="3894581"/>
            <a:ext cx="1047389" cy="874361"/>
          </a:xfrm>
          <a:prstGeom prst="can">
            <a:avLst/>
          </a:prstGeom>
          <a:solidFill>
            <a:schemeClr val="accent5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latin typeface="Helvetica Neue Light"/>
              </a:rPr>
              <a:t>Resource Map</a:t>
            </a:r>
            <a:endParaRPr kumimoji="1" lang="ja-JP" altLang="en-US" sz="1600" dirty="0">
              <a:latin typeface="Helvetica Neue Light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407252" y="5705138"/>
            <a:ext cx="172819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1. </a:t>
            </a:r>
            <a:r>
              <a:rPr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Raw</a:t>
            </a:r>
            <a:r>
              <a:rPr kumimoji="1"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 Failure</a:t>
            </a:r>
            <a:endParaRPr kumimoji="1" lang="ja-JP" altLang="en-US" sz="1600" dirty="0">
              <a:solidFill>
                <a:schemeClr val="bg1">
                  <a:lumMod val="50000"/>
                </a:schemeClr>
              </a:solidFill>
              <a:latin typeface="Helvetica Neue Light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7007612" y="5066337"/>
            <a:ext cx="1368000" cy="720000"/>
          </a:xfrm>
          <a:prstGeom prst="roundRect">
            <a:avLst/>
          </a:prstGeom>
          <a:solidFill>
            <a:schemeClr val="accent5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latin typeface="Helvetica Neue Light"/>
              </a:rPr>
              <a:t>Inspector</a:t>
            </a:r>
            <a:endParaRPr kumimoji="1" lang="ja-JP" altLang="en-US" sz="1600" dirty="0">
              <a:latin typeface="Helvetica Neue Light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5417336" y="3341884"/>
            <a:ext cx="118813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4. Notify all</a:t>
            </a:r>
            <a:endParaRPr kumimoji="1" lang="ja-JP" altLang="en-US" sz="1600" dirty="0">
              <a:solidFill>
                <a:schemeClr val="bg1">
                  <a:lumMod val="50000"/>
                </a:schemeClr>
              </a:solidFill>
              <a:latin typeface="Helvetica Neue Light"/>
            </a:endParaRPr>
          </a:p>
        </p:txBody>
      </p:sp>
      <p:cxnSp>
        <p:nvCxnSpPr>
          <p:cNvPr id="29" name="曲線コネクタ 27"/>
          <p:cNvCxnSpPr/>
          <p:nvPr/>
        </p:nvCxnSpPr>
        <p:spPr>
          <a:xfrm>
            <a:off x="5391768" y="5718427"/>
            <a:ext cx="1623600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曲線コネクタ 15"/>
          <p:cNvCxnSpPr>
            <a:stCxn id="8" idx="0"/>
            <a:endCxn id="9" idx="3"/>
          </p:cNvCxnSpPr>
          <p:nvPr/>
        </p:nvCxnSpPr>
        <p:spPr>
          <a:xfrm rot="16200000" flipV="1">
            <a:off x="5736495" y="1729413"/>
            <a:ext cx="1533973" cy="2376264"/>
          </a:xfrm>
          <a:prstGeom prst="curvedConnector2">
            <a:avLst/>
          </a:prstGeom>
          <a:ln w="19050">
            <a:solidFill>
              <a:schemeClr val="bg1">
                <a:lumMod val="50000"/>
              </a:schemeClr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テキスト ボックス 36"/>
          <p:cNvSpPr txBox="1"/>
          <p:nvPr/>
        </p:nvSpPr>
        <p:spPr>
          <a:xfrm>
            <a:off x="5357310" y="2631002"/>
            <a:ext cx="1692521" cy="338554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5. Notify  </a:t>
            </a:r>
            <a:r>
              <a:rPr lang="en-US" altLang="ja-JP" sz="1600" dirty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E</a:t>
            </a:r>
            <a:r>
              <a:rPr kumimoji="1"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rror</a:t>
            </a:r>
            <a:endParaRPr kumimoji="1" lang="ja-JP" altLang="en-US" sz="1600" dirty="0">
              <a:solidFill>
                <a:schemeClr val="bg1">
                  <a:lumMod val="50000"/>
                </a:schemeClr>
              </a:solidFill>
              <a:latin typeface="Helvetica Neue Light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5388093" y="1699152"/>
            <a:ext cx="138209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0. Set Alarm</a:t>
            </a:r>
            <a:endParaRPr kumimoji="1" lang="ja-JP" altLang="en-US" sz="1600" dirty="0">
              <a:solidFill>
                <a:schemeClr val="bg1">
                  <a:lumMod val="50000"/>
                </a:schemeClr>
              </a:solidFill>
              <a:latin typeface="Helvetica Neue Light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426027" y="2641706"/>
            <a:ext cx="118813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6-</a:t>
            </a:r>
            <a:r>
              <a:rPr kumimoji="1"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. Action</a:t>
            </a:r>
            <a:endParaRPr kumimoji="1" lang="ja-JP" altLang="en-US" sz="1600" dirty="0">
              <a:solidFill>
                <a:schemeClr val="bg1">
                  <a:lumMod val="50000"/>
                </a:schemeClr>
              </a:solidFill>
              <a:latin typeface="Helvetica Neue Light"/>
            </a:endParaRPr>
          </a:p>
        </p:txBody>
      </p:sp>
      <p:sp>
        <p:nvSpPr>
          <p:cNvPr id="47" name="円柱 46"/>
          <p:cNvSpPr/>
          <p:nvPr/>
        </p:nvSpPr>
        <p:spPr>
          <a:xfrm>
            <a:off x="8116743" y="5234982"/>
            <a:ext cx="773640" cy="874361"/>
          </a:xfrm>
          <a:prstGeom prst="can">
            <a:avLst/>
          </a:prstGeom>
          <a:solidFill>
            <a:schemeClr val="accent5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latin typeface="Helvetica Neue Light"/>
              </a:rPr>
              <a:t>Failure Policy</a:t>
            </a:r>
            <a:endParaRPr kumimoji="1" lang="ja-JP" altLang="en-US" sz="1600" dirty="0">
              <a:latin typeface="Helvetica Neue Light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3911268" y="5066337"/>
            <a:ext cx="1368000" cy="720000"/>
          </a:xfrm>
          <a:prstGeom prst="roundRect">
            <a:avLst/>
          </a:prstGeom>
          <a:solidFill>
            <a:schemeClr val="accent5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latin typeface="Helvetica Neue Light"/>
              </a:rPr>
              <a:t>Monitor</a:t>
            </a:r>
          </a:p>
        </p:txBody>
      </p:sp>
      <p:cxnSp>
        <p:nvCxnSpPr>
          <p:cNvPr id="50" name="曲線コネクタ 21"/>
          <p:cNvCxnSpPr>
            <a:stCxn id="13" idx="1"/>
          </p:cNvCxnSpPr>
          <p:nvPr/>
        </p:nvCxnSpPr>
        <p:spPr>
          <a:xfrm flipH="1">
            <a:off x="2938804" y="5426337"/>
            <a:ext cx="972464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角丸四角形 41"/>
          <p:cNvSpPr/>
          <p:nvPr/>
        </p:nvSpPr>
        <p:spPr>
          <a:xfrm>
            <a:off x="3791132" y="4916160"/>
            <a:ext cx="1368000" cy="720000"/>
          </a:xfrm>
          <a:prstGeom prst="roundRect">
            <a:avLst/>
          </a:prstGeom>
          <a:solidFill>
            <a:schemeClr val="accent5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latin typeface="Helvetica Neue Light"/>
              </a:rPr>
              <a:t>Monitor</a:t>
            </a:r>
          </a:p>
        </p:txBody>
      </p:sp>
    </p:spTree>
    <p:extLst>
      <p:ext uri="{BB962C8B-B14F-4D97-AF65-F5344CB8AC3E}">
        <p14:creationId xmlns:p14="http://schemas.microsoft.com/office/powerpoint/2010/main" val="259687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Doctor OSS Map</a:t>
            </a:r>
            <a:endParaRPr kumimoji="1" lang="ja-JP" altLang="en-US" dirty="0"/>
          </a:p>
        </p:txBody>
      </p:sp>
      <p:sp>
        <p:nvSpPr>
          <p:cNvPr id="7" name="角丸四角形 6"/>
          <p:cNvSpPr/>
          <p:nvPr/>
        </p:nvSpPr>
        <p:spPr>
          <a:xfrm>
            <a:off x="4019173" y="5248653"/>
            <a:ext cx="1368000" cy="720000"/>
          </a:xfrm>
          <a:prstGeom prst="roundRect">
            <a:avLst/>
          </a:prstGeom>
          <a:solidFill>
            <a:schemeClr val="accent5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latin typeface="Helvetica Neue Light"/>
              </a:rPr>
              <a:t>Monitor</a:t>
            </a:r>
          </a:p>
        </p:txBody>
      </p:sp>
      <p:sp>
        <p:nvSpPr>
          <p:cNvPr id="8" name="角丸四角形 7"/>
          <p:cNvSpPr/>
          <p:nvPr/>
        </p:nvSpPr>
        <p:spPr>
          <a:xfrm>
            <a:off x="7007612" y="3684532"/>
            <a:ext cx="1368000" cy="720000"/>
          </a:xfrm>
          <a:prstGeom prst="roundRect">
            <a:avLst/>
          </a:prstGeom>
          <a:solidFill>
            <a:schemeClr val="accent5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err="1" smtClean="0">
                <a:latin typeface="Helvetica Neue Light"/>
              </a:rPr>
              <a:t>Notifier</a:t>
            </a:r>
            <a:endParaRPr kumimoji="1" lang="ja-JP" altLang="en-US" sz="1600" dirty="0">
              <a:latin typeface="Helvetica Neue Light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3875188" y="1790559"/>
            <a:ext cx="1440160" cy="72000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latin typeface="Helvetica Neue Light"/>
              </a:rPr>
              <a:t>Manager</a:t>
            </a:r>
            <a:endParaRPr kumimoji="1" lang="ja-JP" altLang="en-US" sz="1600" dirty="0">
              <a:latin typeface="Helvetica Neue Light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18804" y="3386423"/>
            <a:ext cx="2520000" cy="2699983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Virtualized </a:t>
            </a:r>
            <a:r>
              <a:rPr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Infrastructure (Resource Pool)</a:t>
            </a:r>
            <a:endParaRPr lang="ja-JP" alt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1" name="曲線コネクタ 12"/>
          <p:cNvCxnSpPr/>
          <p:nvPr/>
        </p:nvCxnSpPr>
        <p:spPr>
          <a:xfrm>
            <a:off x="5339478" y="3782233"/>
            <a:ext cx="1620000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曲線コネクタ 15"/>
          <p:cNvCxnSpPr/>
          <p:nvPr/>
        </p:nvCxnSpPr>
        <p:spPr>
          <a:xfrm rot="16200000" flipV="1">
            <a:off x="5693798" y="1907381"/>
            <a:ext cx="1394521" cy="2160241"/>
          </a:xfrm>
          <a:prstGeom prst="curvedConnector2">
            <a:avLst/>
          </a:prstGeom>
          <a:ln w="1905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曲線コネクタ 37"/>
          <p:cNvCxnSpPr>
            <a:stCxn id="9" idx="1"/>
            <a:endCxn id="21" idx="3"/>
          </p:cNvCxnSpPr>
          <p:nvPr/>
        </p:nvCxnSpPr>
        <p:spPr>
          <a:xfrm flipH="1">
            <a:off x="2938804" y="2150559"/>
            <a:ext cx="936384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曲線コネクタ 46"/>
          <p:cNvCxnSpPr/>
          <p:nvPr/>
        </p:nvCxnSpPr>
        <p:spPr>
          <a:xfrm rot="16200000" flipV="1">
            <a:off x="6389880" y="4353297"/>
            <a:ext cx="501727" cy="951328"/>
          </a:xfrm>
          <a:prstGeom prst="curvedConnector2">
            <a:avLst/>
          </a:prstGeom>
          <a:ln w="1905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曲線コネクタ 53"/>
          <p:cNvCxnSpPr>
            <a:stCxn id="9" idx="2"/>
          </p:cNvCxnSpPr>
          <p:nvPr/>
        </p:nvCxnSpPr>
        <p:spPr>
          <a:xfrm>
            <a:off x="4595268" y="2510560"/>
            <a:ext cx="0" cy="983643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曲線コネクタ 21"/>
          <p:cNvCxnSpPr>
            <a:stCxn id="23" idx="1"/>
          </p:cNvCxnSpPr>
          <p:nvPr/>
        </p:nvCxnSpPr>
        <p:spPr>
          <a:xfrm flipH="1">
            <a:off x="2938804" y="4044532"/>
            <a:ext cx="972464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円柱 18"/>
          <p:cNvSpPr/>
          <p:nvPr/>
        </p:nvSpPr>
        <p:spPr>
          <a:xfrm>
            <a:off x="8097615" y="3847004"/>
            <a:ext cx="773640" cy="874361"/>
          </a:xfrm>
          <a:prstGeom prst="can">
            <a:avLst/>
          </a:prstGeom>
          <a:solidFill>
            <a:schemeClr val="accent5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latin typeface="Helvetica Neue Light"/>
              </a:rPr>
              <a:t>Alarm</a:t>
            </a:r>
          </a:p>
          <a:p>
            <a:pPr algn="ctr"/>
            <a:r>
              <a:rPr lang="en-US" altLang="ja-JP" sz="1600" dirty="0" smtClean="0">
                <a:latin typeface="Helvetica Neue Light"/>
              </a:rPr>
              <a:t>Conf.</a:t>
            </a:r>
            <a:endParaRPr kumimoji="1" lang="ja-JP" altLang="en-US" sz="1600" dirty="0">
              <a:latin typeface="Helvetica Neue Light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500979" y="4692054"/>
            <a:ext cx="1728192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3</a:t>
            </a:r>
            <a:r>
              <a:rPr kumimoji="1"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. Update State</a:t>
            </a:r>
          </a:p>
          <a:p>
            <a:r>
              <a:rPr lang="en-US" altLang="ja-JP" sz="1600" dirty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2</a:t>
            </a:r>
            <a:r>
              <a:rPr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. </a:t>
            </a:r>
            <a:r>
              <a:rPr kumimoji="1"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Find Affected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418804" y="1574559"/>
            <a:ext cx="2520000" cy="1152000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Application</a:t>
            </a:r>
            <a:endParaRPr lang="ja-JP" altLang="en-US" sz="1600" dirty="0">
              <a:solidFill>
                <a:schemeClr val="bg1">
                  <a:lumMod val="50000"/>
                </a:schemeClr>
              </a:solidFill>
              <a:latin typeface="Helvetica Neue Light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4020093" y="3867745"/>
            <a:ext cx="1368000" cy="720000"/>
          </a:xfrm>
          <a:prstGeom prst="roundRect">
            <a:avLst/>
          </a:prstGeom>
          <a:solidFill>
            <a:schemeClr val="accent5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latin typeface="Helvetica Neue Light"/>
              </a:rPr>
              <a:t>Controller</a:t>
            </a:r>
            <a:endParaRPr kumimoji="1" lang="ja-JP" altLang="en-US" sz="1600" dirty="0">
              <a:latin typeface="Helvetica Neue Light"/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3911268" y="3684532"/>
            <a:ext cx="1368000" cy="720000"/>
          </a:xfrm>
          <a:prstGeom prst="roundRect">
            <a:avLst/>
          </a:prstGeom>
          <a:solidFill>
            <a:schemeClr val="accent5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latin typeface="Helvetica Neue Light"/>
              </a:rPr>
              <a:t>Controller</a:t>
            </a:r>
            <a:endParaRPr kumimoji="1" lang="ja-JP" altLang="en-US" sz="1600" dirty="0">
              <a:latin typeface="Helvetica Neue Light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3806122" y="3525955"/>
            <a:ext cx="1368000" cy="720000"/>
          </a:xfrm>
          <a:prstGeom prst="roundRect">
            <a:avLst/>
          </a:prstGeom>
          <a:solidFill>
            <a:schemeClr val="accent5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latin typeface="Helvetica Neue Light"/>
              </a:rPr>
              <a:t>Controller</a:t>
            </a:r>
            <a:endParaRPr kumimoji="1" lang="ja-JP" altLang="en-US" sz="1600" dirty="0">
              <a:latin typeface="Helvetica Neue Light"/>
            </a:endParaRPr>
          </a:p>
        </p:txBody>
      </p:sp>
      <p:sp>
        <p:nvSpPr>
          <p:cNvPr id="25" name="円柱 24"/>
          <p:cNvSpPr/>
          <p:nvPr/>
        </p:nvSpPr>
        <p:spPr>
          <a:xfrm>
            <a:off x="5059732" y="3894581"/>
            <a:ext cx="1047389" cy="874361"/>
          </a:xfrm>
          <a:prstGeom prst="can">
            <a:avLst/>
          </a:prstGeom>
          <a:solidFill>
            <a:schemeClr val="accent5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latin typeface="Helvetica Neue Light"/>
              </a:rPr>
              <a:t>Resource Map</a:t>
            </a:r>
            <a:endParaRPr kumimoji="1" lang="ja-JP" altLang="en-US" sz="1600" dirty="0">
              <a:latin typeface="Helvetica Neue Light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407252" y="5705138"/>
            <a:ext cx="172819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1. </a:t>
            </a:r>
            <a:r>
              <a:rPr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Raw</a:t>
            </a:r>
            <a:r>
              <a:rPr kumimoji="1"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 Failure</a:t>
            </a:r>
            <a:endParaRPr kumimoji="1" lang="ja-JP" altLang="en-US" sz="1600" dirty="0">
              <a:solidFill>
                <a:schemeClr val="bg1">
                  <a:lumMod val="50000"/>
                </a:schemeClr>
              </a:solidFill>
              <a:latin typeface="Helvetica Neue Light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7007612" y="5066337"/>
            <a:ext cx="1368000" cy="720000"/>
          </a:xfrm>
          <a:prstGeom prst="roundRect">
            <a:avLst/>
          </a:prstGeom>
          <a:solidFill>
            <a:schemeClr val="accent5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latin typeface="Helvetica Neue Light"/>
              </a:rPr>
              <a:t>Inspector</a:t>
            </a:r>
            <a:endParaRPr kumimoji="1" lang="ja-JP" altLang="en-US" sz="1600" dirty="0">
              <a:latin typeface="Helvetica Neue Light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5417336" y="3341884"/>
            <a:ext cx="118813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4. Notify all</a:t>
            </a:r>
            <a:endParaRPr kumimoji="1" lang="ja-JP" altLang="en-US" sz="1600" dirty="0">
              <a:solidFill>
                <a:schemeClr val="bg1">
                  <a:lumMod val="50000"/>
                </a:schemeClr>
              </a:solidFill>
              <a:latin typeface="Helvetica Neue Light"/>
            </a:endParaRPr>
          </a:p>
        </p:txBody>
      </p:sp>
      <p:cxnSp>
        <p:nvCxnSpPr>
          <p:cNvPr id="29" name="曲線コネクタ 27"/>
          <p:cNvCxnSpPr/>
          <p:nvPr/>
        </p:nvCxnSpPr>
        <p:spPr>
          <a:xfrm>
            <a:off x="5391768" y="5718427"/>
            <a:ext cx="1623600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曲線コネクタ 15"/>
          <p:cNvCxnSpPr>
            <a:stCxn id="8" idx="0"/>
            <a:endCxn id="9" idx="3"/>
          </p:cNvCxnSpPr>
          <p:nvPr/>
        </p:nvCxnSpPr>
        <p:spPr>
          <a:xfrm rot="16200000" flipV="1">
            <a:off x="5736495" y="1729413"/>
            <a:ext cx="1533973" cy="2376264"/>
          </a:xfrm>
          <a:prstGeom prst="curvedConnector2">
            <a:avLst/>
          </a:prstGeom>
          <a:ln w="19050">
            <a:solidFill>
              <a:schemeClr val="bg1">
                <a:lumMod val="50000"/>
              </a:schemeClr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テキスト ボックス 36"/>
          <p:cNvSpPr txBox="1"/>
          <p:nvPr/>
        </p:nvSpPr>
        <p:spPr>
          <a:xfrm>
            <a:off x="5357310" y="2631002"/>
            <a:ext cx="1692521" cy="338554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5. Notify  </a:t>
            </a:r>
            <a:r>
              <a:rPr lang="en-US" altLang="ja-JP" sz="1600" dirty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E</a:t>
            </a:r>
            <a:r>
              <a:rPr kumimoji="1"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rror</a:t>
            </a:r>
            <a:endParaRPr kumimoji="1" lang="ja-JP" altLang="en-US" sz="1600" dirty="0">
              <a:solidFill>
                <a:schemeClr val="bg1">
                  <a:lumMod val="50000"/>
                </a:schemeClr>
              </a:solidFill>
              <a:latin typeface="Helvetica Neue Light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5388093" y="1699152"/>
            <a:ext cx="138209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0. Set Alarm</a:t>
            </a:r>
            <a:endParaRPr kumimoji="1" lang="ja-JP" altLang="en-US" sz="1600" dirty="0">
              <a:solidFill>
                <a:schemeClr val="bg1">
                  <a:lumMod val="50000"/>
                </a:schemeClr>
              </a:solidFill>
              <a:latin typeface="Helvetica Neue Light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426027" y="2641706"/>
            <a:ext cx="118813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6-</a:t>
            </a:r>
            <a:r>
              <a:rPr kumimoji="1"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. Action</a:t>
            </a:r>
            <a:endParaRPr kumimoji="1" lang="ja-JP" altLang="en-US" sz="1600" dirty="0">
              <a:solidFill>
                <a:schemeClr val="bg1">
                  <a:lumMod val="50000"/>
                </a:schemeClr>
              </a:solidFill>
              <a:latin typeface="Helvetica Neue Light"/>
            </a:endParaRPr>
          </a:p>
        </p:txBody>
      </p:sp>
      <p:sp>
        <p:nvSpPr>
          <p:cNvPr id="47" name="円柱 46"/>
          <p:cNvSpPr/>
          <p:nvPr/>
        </p:nvSpPr>
        <p:spPr>
          <a:xfrm>
            <a:off x="8116743" y="5234982"/>
            <a:ext cx="773640" cy="874361"/>
          </a:xfrm>
          <a:prstGeom prst="can">
            <a:avLst/>
          </a:prstGeom>
          <a:solidFill>
            <a:schemeClr val="accent5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latin typeface="Helvetica Neue Light"/>
              </a:rPr>
              <a:t>Failure Policy</a:t>
            </a:r>
            <a:endParaRPr kumimoji="1" lang="ja-JP" altLang="en-US" sz="1600" dirty="0">
              <a:latin typeface="Helvetica Neue Light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3911268" y="5066337"/>
            <a:ext cx="1368000" cy="720000"/>
          </a:xfrm>
          <a:prstGeom prst="roundRect">
            <a:avLst/>
          </a:prstGeom>
          <a:solidFill>
            <a:schemeClr val="accent5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latin typeface="Helvetica Neue Light"/>
              </a:rPr>
              <a:t>Monitor</a:t>
            </a:r>
          </a:p>
        </p:txBody>
      </p:sp>
      <p:cxnSp>
        <p:nvCxnSpPr>
          <p:cNvPr id="50" name="曲線コネクタ 21"/>
          <p:cNvCxnSpPr>
            <a:stCxn id="13" idx="1"/>
          </p:cNvCxnSpPr>
          <p:nvPr/>
        </p:nvCxnSpPr>
        <p:spPr>
          <a:xfrm flipH="1">
            <a:off x="2938804" y="5426337"/>
            <a:ext cx="972464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角丸四角形 41"/>
          <p:cNvSpPr/>
          <p:nvPr/>
        </p:nvSpPr>
        <p:spPr>
          <a:xfrm>
            <a:off x="3791132" y="4916160"/>
            <a:ext cx="1368000" cy="720000"/>
          </a:xfrm>
          <a:prstGeom prst="roundRect">
            <a:avLst/>
          </a:prstGeom>
          <a:solidFill>
            <a:schemeClr val="accent5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latin typeface="Helvetica Neue Light"/>
              </a:rPr>
              <a:t>Monitor</a:t>
            </a:r>
          </a:p>
        </p:txBody>
      </p:sp>
      <p:sp>
        <p:nvSpPr>
          <p:cNvPr id="32" name="円/楕円 31"/>
          <p:cNvSpPr/>
          <p:nvPr/>
        </p:nvSpPr>
        <p:spPr bwMode="auto">
          <a:xfrm>
            <a:off x="6610945" y="4239255"/>
            <a:ext cx="1470933" cy="420293"/>
          </a:xfrm>
          <a:prstGeom prst="ellipse">
            <a:avLst/>
          </a:prstGeom>
          <a:solidFill>
            <a:schemeClr val="accent3"/>
          </a:solidFill>
          <a:ln w="19050">
            <a:solidFill>
              <a:schemeClr val="bg1"/>
            </a:solidFill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500" dirty="0">
                <a:solidFill>
                  <a:schemeClr val="bg1"/>
                </a:solidFill>
                <a:latin typeface="+mj-ea"/>
                <a:ea typeface="+mj-ea"/>
              </a:rPr>
              <a:t>Ceilometer</a:t>
            </a:r>
            <a:endParaRPr kumimoji="1" lang="ja-JP" altLang="en-US" sz="15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33" name="円/楕円 32"/>
          <p:cNvSpPr/>
          <p:nvPr/>
        </p:nvSpPr>
        <p:spPr bwMode="auto">
          <a:xfrm>
            <a:off x="3772066" y="4215391"/>
            <a:ext cx="1004667" cy="420293"/>
          </a:xfrm>
          <a:prstGeom prst="ellipse">
            <a:avLst/>
          </a:prstGeom>
          <a:solidFill>
            <a:schemeClr val="accent3"/>
          </a:solidFill>
          <a:ln w="19050">
            <a:solidFill>
              <a:schemeClr val="bg1"/>
            </a:solidFill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500" dirty="0">
                <a:solidFill>
                  <a:schemeClr val="bg1"/>
                </a:solidFill>
                <a:latin typeface="+mj-ea"/>
                <a:ea typeface="+mj-ea"/>
              </a:rPr>
              <a:t>Nova</a:t>
            </a:r>
            <a:endParaRPr kumimoji="1" lang="ja-JP" altLang="en-US" sz="15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35" name="円/楕円 34"/>
          <p:cNvSpPr/>
          <p:nvPr/>
        </p:nvSpPr>
        <p:spPr bwMode="auto">
          <a:xfrm>
            <a:off x="6692184" y="5593590"/>
            <a:ext cx="1470933" cy="420293"/>
          </a:xfrm>
          <a:prstGeom prst="ellipse">
            <a:avLst/>
          </a:prstGeom>
          <a:solidFill>
            <a:schemeClr val="accent3"/>
          </a:solidFill>
          <a:ln w="19050">
            <a:solidFill>
              <a:schemeClr val="bg1"/>
            </a:solidFill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500" dirty="0" err="1">
                <a:solidFill>
                  <a:schemeClr val="bg1"/>
                </a:solidFill>
                <a:latin typeface="+mj-ea"/>
                <a:ea typeface="+mj-ea"/>
              </a:rPr>
              <a:t>Monasca</a:t>
            </a:r>
            <a:r>
              <a:rPr lang="en-US" altLang="ja-JP" sz="1500" dirty="0">
                <a:solidFill>
                  <a:schemeClr val="bg1"/>
                </a:solidFill>
                <a:latin typeface="+mj-ea"/>
                <a:ea typeface="+mj-ea"/>
              </a:rPr>
              <a:t>?</a:t>
            </a:r>
            <a:endParaRPr kumimoji="1" lang="ja-JP" altLang="en-US" sz="15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36" name="円/楕円 35"/>
          <p:cNvSpPr/>
          <p:nvPr/>
        </p:nvSpPr>
        <p:spPr bwMode="auto">
          <a:xfrm>
            <a:off x="3788634" y="5605214"/>
            <a:ext cx="1004667" cy="420293"/>
          </a:xfrm>
          <a:prstGeom prst="ellipse">
            <a:avLst/>
          </a:prstGeom>
          <a:solidFill>
            <a:schemeClr val="accent3"/>
          </a:solidFill>
          <a:ln w="19050">
            <a:solidFill>
              <a:schemeClr val="bg1"/>
            </a:solidFill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500" dirty="0" err="1">
                <a:solidFill>
                  <a:schemeClr val="bg1"/>
                </a:solidFill>
                <a:latin typeface="+mj-ea"/>
                <a:ea typeface="+mj-ea"/>
              </a:rPr>
              <a:t>Zabbix</a:t>
            </a:r>
            <a:endParaRPr kumimoji="1" lang="ja-JP" altLang="en-US" sz="1500" dirty="0">
              <a:solidFill>
                <a:schemeClr val="bg1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82028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4395</TotalTime>
  <Words>559</Words>
  <Application>Microsoft Office PowerPoint</Application>
  <PresentationFormat>画面に合わせる (4:3)</PresentationFormat>
  <Paragraphs>204</Paragraphs>
  <Slides>14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5" baseType="lpstr">
      <vt:lpstr>Office Theme</vt:lpstr>
      <vt:lpstr>PowerPoint プレゼンテーション</vt:lpstr>
      <vt:lpstr>Doctor Overview</vt:lpstr>
      <vt:lpstr>Doctor Members</vt:lpstr>
      <vt:lpstr>Use Case 1: Fault management</vt:lpstr>
      <vt:lpstr>Use Case 2: Maintenance</vt:lpstr>
      <vt:lpstr>Fault Management Sequence</vt:lpstr>
      <vt:lpstr>Key Requirements as VIM</vt:lpstr>
      <vt:lpstr>Doctor Architecture and Typical Scenario</vt:lpstr>
      <vt:lpstr>Doctor OSS Map</vt:lpstr>
      <vt:lpstr>Doctor OSS Development</vt:lpstr>
      <vt:lpstr>Doctor BP’s Detail (TBD)</vt:lpstr>
      <vt:lpstr>Doctor Southbound API</vt:lpstr>
      <vt:lpstr>Doctor Status</vt:lpstr>
      <vt:lpstr>Doctor Blueprints in Liberty Cycle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Cohen</dc:creator>
  <cp:lastModifiedBy>trusted</cp:lastModifiedBy>
  <cp:revision>241</cp:revision>
  <cp:lastPrinted>2014-09-19T13:49:14Z</cp:lastPrinted>
  <dcterms:created xsi:type="dcterms:W3CDTF">2014-08-28T16:51:48Z</dcterms:created>
  <dcterms:modified xsi:type="dcterms:W3CDTF">2015-11-02T16:17:52Z</dcterms:modified>
</cp:coreProperties>
</file>