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1" r:id="rId2"/>
    <p:sldId id="296" r:id="rId3"/>
    <p:sldId id="256" r:id="rId4"/>
    <p:sldId id="257" r:id="rId5"/>
    <p:sldId id="289" r:id="rId6"/>
    <p:sldId id="299" r:id="rId7"/>
    <p:sldId id="297" r:id="rId8"/>
    <p:sldId id="298" r:id="rId9"/>
    <p:sldId id="301"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mcc" initials="c" lastIdx="1" clrIdx="0">
    <p:extLst>
      <p:ext uri="{19B8F6BF-5375-455C-9EA6-DF929625EA0E}">
        <p15:presenceInfo xmlns:p15="http://schemas.microsoft.com/office/powerpoint/2012/main" userId="cmc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929F9F4-4A8F-4326-A1B4-22849713DDAB}" styleName="深色样式 1 - 强调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007" autoAdjust="0"/>
  </p:normalViewPr>
  <p:slideViewPr>
    <p:cSldViewPr snapToGrid="0">
      <p:cViewPr varScale="1">
        <p:scale>
          <a:sx n="77" d="100"/>
          <a:sy n="77" d="100"/>
        </p:scale>
        <p:origin x="102"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9C029D-8EA8-4DB2-9D86-642F66482140}" type="datetimeFigureOut">
              <a:rPr lang="zh-CN" altLang="en-US" smtClean="0"/>
              <a:t>2016/3/10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6856B0-EFD9-471D-8D88-4BC015392AB1}" type="slidenum">
              <a:rPr lang="zh-CN" altLang="en-US" smtClean="0"/>
              <a:t>‹#›</a:t>
            </a:fld>
            <a:endParaRPr lang="zh-CN" altLang="en-US"/>
          </a:p>
        </p:txBody>
      </p:sp>
    </p:spTree>
    <p:extLst>
      <p:ext uri="{BB962C8B-B14F-4D97-AF65-F5344CB8AC3E}">
        <p14:creationId xmlns:p14="http://schemas.microsoft.com/office/powerpoint/2010/main" val="1471118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6856B0-EFD9-471D-8D88-4BC015392AB1}" type="slidenum">
              <a:rPr lang="zh-CN" altLang="en-US" smtClean="0"/>
              <a:t>7</a:t>
            </a:fld>
            <a:endParaRPr lang="zh-CN" altLang="en-US"/>
          </a:p>
        </p:txBody>
      </p:sp>
    </p:spTree>
    <p:extLst>
      <p:ext uri="{BB962C8B-B14F-4D97-AF65-F5344CB8AC3E}">
        <p14:creationId xmlns:p14="http://schemas.microsoft.com/office/powerpoint/2010/main" val="3503925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D66C0113-5915-4467-8A94-050E8E30CDC0}" type="datetimeFigureOut">
              <a:rPr lang="zh-CN" altLang="en-US" smtClean="0"/>
              <a:t>2016/3/10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136656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66C0113-5915-4467-8A94-050E8E30CDC0}" type="datetimeFigureOut">
              <a:rPr lang="zh-CN" altLang="en-US" smtClean="0"/>
              <a:t>2016/3/10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332230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66C0113-5915-4467-8A94-050E8E30CDC0}" type="datetimeFigureOut">
              <a:rPr lang="zh-CN" altLang="en-US" smtClean="0"/>
              <a:t>2016/3/10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880811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66C0113-5915-4467-8A94-050E8E30CDC0}" type="datetimeFigureOut">
              <a:rPr lang="zh-CN" altLang="en-US" smtClean="0"/>
              <a:t>2016/3/10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407203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D66C0113-5915-4467-8A94-050E8E30CDC0}" type="datetimeFigureOut">
              <a:rPr lang="zh-CN" altLang="en-US" smtClean="0"/>
              <a:t>2016/3/10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3151644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66C0113-5915-4467-8A94-050E8E30CDC0}" type="datetimeFigureOut">
              <a:rPr lang="zh-CN" altLang="en-US" smtClean="0"/>
              <a:t>2016/3/10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382211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66C0113-5915-4467-8A94-050E8E30CDC0}" type="datetimeFigureOut">
              <a:rPr lang="zh-CN" altLang="en-US" smtClean="0"/>
              <a:t>2016/3/10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343550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66C0113-5915-4467-8A94-050E8E30CDC0}" type="datetimeFigureOut">
              <a:rPr lang="zh-CN" altLang="en-US" smtClean="0"/>
              <a:t>2016/3/10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153564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66C0113-5915-4467-8A94-050E8E30CDC0}" type="datetimeFigureOut">
              <a:rPr lang="zh-CN" altLang="en-US" smtClean="0"/>
              <a:t>2016/3/10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4292264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D66C0113-5915-4467-8A94-050E8E30CDC0}" type="datetimeFigureOut">
              <a:rPr lang="zh-CN" altLang="en-US" smtClean="0"/>
              <a:t>2016/3/10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3177412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D66C0113-5915-4467-8A94-050E8E30CDC0}" type="datetimeFigureOut">
              <a:rPr lang="zh-CN" altLang="en-US" smtClean="0"/>
              <a:t>2016/3/10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569212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6C0113-5915-4467-8A94-050E8E30CDC0}" type="datetimeFigureOut">
              <a:rPr lang="zh-CN" altLang="en-US" smtClean="0"/>
              <a:t>2016/3/10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31638-948E-48EC-9197-5ED6A0330B4C}" type="slidenum">
              <a:rPr lang="zh-CN" altLang="en-US" smtClean="0"/>
              <a:t>‹#›</a:t>
            </a:fld>
            <a:endParaRPr lang="zh-CN" altLang="en-US"/>
          </a:p>
        </p:txBody>
      </p:sp>
    </p:spTree>
    <p:extLst>
      <p:ext uri="{BB962C8B-B14F-4D97-AF65-F5344CB8AC3E}">
        <p14:creationId xmlns:p14="http://schemas.microsoft.com/office/powerpoint/2010/main" val="2844950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ocs.google.com/document/d/1_fOinIQNcPwNODZPzGK5vRMPJQLwL7iLds4NFnjXSms/edit" TargetMode="External"/><Relationship Id="rId2" Type="http://schemas.openxmlformats.org/officeDocument/2006/relationships/hyperlink" Target="https://docs.google.com/document/d/1O4rtCh1vbTOO5cMwmRwfv3UJb_bVWZrqXQS_-QJAk10/edit" TargetMode="External"/><Relationship Id="rId1" Type="http://schemas.openxmlformats.org/officeDocument/2006/relationships/slideLayout" Target="../slideLayouts/slideLayout2.xml"/><Relationship Id="rId4" Type="http://schemas.openxmlformats.org/officeDocument/2006/relationships/hyperlink" Target="https://docs.google.com/document/d/1Yp5AYO8vqDRRVVBIFGa0updhDTmvyqFLl4bsZREDVaY/edit?usp=sharing"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docs.google.com/document/d/1Yp5AYO8vqDRRVVBIFGa0updhDTmvyqFLl4bsZREDVaY/edit"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dirty="0"/>
              <a:t>Update Summary of </a:t>
            </a:r>
            <a:br>
              <a:rPr lang="en-US" altLang="zh-CN" dirty="0"/>
            </a:br>
            <a:r>
              <a:rPr lang="en-US" altLang="zh-CN" dirty="0"/>
              <a:t>DPACC docs</a:t>
            </a:r>
            <a:endParaRPr lang="zh-CN" altLang="en-US" dirty="0"/>
          </a:p>
        </p:txBody>
      </p:sp>
      <p:sp>
        <p:nvSpPr>
          <p:cNvPr id="3" name="Subtitle 2"/>
          <p:cNvSpPr>
            <a:spLocks noGrp="1"/>
          </p:cNvSpPr>
          <p:nvPr>
            <p:ph type="subTitle" idx="1"/>
          </p:nvPr>
        </p:nvSpPr>
        <p:spPr/>
        <p:txBody>
          <a:bodyPr/>
          <a:lstStyle/>
          <a:p>
            <a:r>
              <a:rPr lang="en-US" altLang="zh-CN" dirty="0" smtClean="0"/>
              <a:t>2016/3/11</a:t>
            </a:r>
            <a:endParaRPr lang="zh-CN" altLang="en-US" dirty="0"/>
          </a:p>
        </p:txBody>
      </p:sp>
    </p:spTree>
    <p:extLst>
      <p:ext uri="{BB962C8B-B14F-4D97-AF65-F5344CB8AC3E}">
        <p14:creationId xmlns:p14="http://schemas.microsoft.com/office/powerpoint/2010/main" val="3030918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Quick Summary</a:t>
            </a:r>
            <a:endParaRPr lang="zh-CN" altLang="en-US" dirty="0"/>
          </a:p>
        </p:txBody>
      </p:sp>
      <p:sp>
        <p:nvSpPr>
          <p:cNvPr id="3" name="Content Placeholder 2"/>
          <p:cNvSpPr>
            <a:spLocks noGrp="1"/>
          </p:cNvSpPr>
          <p:nvPr>
            <p:ph idx="1"/>
          </p:nvPr>
        </p:nvSpPr>
        <p:spPr>
          <a:xfrm>
            <a:off x="838200" y="1825624"/>
            <a:ext cx="10515600" cy="4772123"/>
          </a:xfrm>
        </p:spPr>
        <p:txBody>
          <a:bodyPr>
            <a:normAutofit fontScale="85000" lnSpcReduction="10000"/>
          </a:bodyPr>
          <a:lstStyle/>
          <a:p>
            <a:r>
              <a:rPr lang="en-US" altLang="zh-CN" dirty="0"/>
              <a:t>Work-in-progress docs</a:t>
            </a:r>
          </a:p>
          <a:p>
            <a:pPr lvl="1"/>
            <a:r>
              <a:rPr lang="en-US" altLang="zh-CN" dirty="0" err="1"/>
              <a:t>Dpacc</a:t>
            </a:r>
            <a:r>
              <a:rPr lang="en-US" altLang="zh-CN" dirty="0"/>
              <a:t> architecture:</a:t>
            </a:r>
          </a:p>
          <a:p>
            <a:pPr lvl="2"/>
            <a:r>
              <a:rPr lang="en-US" altLang="zh-CN" dirty="0">
                <a:hlinkClick r:id="rId2"/>
              </a:rPr>
              <a:t>https://docs.google.com/document/d/1O4rtCh1vbTOO5cMwmRwfv3UJb_bVWZrqXQS_-QJAk10/edit#</a:t>
            </a:r>
            <a:endParaRPr lang="en-US" altLang="zh-CN" dirty="0"/>
          </a:p>
          <a:p>
            <a:pPr lvl="2"/>
            <a:r>
              <a:rPr lang="en-US" altLang="zh-CN" dirty="0"/>
              <a:t>No new major issues. Plan to migrate to </a:t>
            </a:r>
            <a:r>
              <a:rPr lang="en-US" altLang="zh-CN" dirty="0" err="1"/>
              <a:t>gerrit</a:t>
            </a:r>
            <a:r>
              <a:rPr lang="en-US" altLang="zh-CN" dirty="0"/>
              <a:t> next week. </a:t>
            </a:r>
          </a:p>
          <a:p>
            <a:pPr lvl="1"/>
            <a:r>
              <a:rPr lang="en-US" altLang="zh-CN" dirty="0"/>
              <a:t>OpenStack Gap Analysis:</a:t>
            </a:r>
          </a:p>
          <a:p>
            <a:pPr lvl="2"/>
            <a:r>
              <a:rPr lang="en-US" altLang="zh-CN" dirty="0">
                <a:hlinkClick r:id="rId3"/>
              </a:rPr>
              <a:t>https://docs.google.com/document/d/1_fOinIQNcPwNODZPzGK5vRMPJQLwL7iLds4NFnjXSms/edit#</a:t>
            </a:r>
            <a:endParaRPr lang="en-US" altLang="zh-CN" dirty="0"/>
          </a:p>
          <a:p>
            <a:pPr lvl="2"/>
            <a:r>
              <a:rPr lang="en-US" altLang="zh-CN" dirty="0"/>
              <a:t>No new input this week. Renaming issue raised online.</a:t>
            </a:r>
          </a:p>
          <a:p>
            <a:pPr lvl="2"/>
            <a:r>
              <a:rPr lang="en-US" altLang="zh-CN" dirty="0"/>
              <a:t>Plan to bring to review after completion of Section 5 next week.</a:t>
            </a:r>
          </a:p>
          <a:p>
            <a:pPr lvl="1"/>
            <a:r>
              <a:rPr lang="en-US" altLang="zh-CN" dirty="0" err="1"/>
              <a:t>Dpacc</a:t>
            </a:r>
            <a:r>
              <a:rPr lang="en-US" altLang="zh-CN" dirty="0"/>
              <a:t> </a:t>
            </a:r>
            <a:r>
              <a:rPr lang="en-US" altLang="zh-CN" dirty="0" err="1"/>
              <a:t>usecase</a:t>
            </a:r>
            <a:r>
              <a:rPr lang="en-US" altLang="zh-CN" dirty="0"/>
              <a:t>: detailed discussion later.</a:t>
            </a:r>
          </a:p>
          <a:p>
            <a:r>
              <a:rPr lang="en-US" altLang="zh-CN" dirty="0"/>
              <a:t>New doc for API guidelines</a:t>
            </a:r>
          </a:p>
          <a:p>
            <a:pPr lvl="1"/>
            <a:r>
              <a:rPr lang="en-US" altLang="zh-CN" dirty="0">
                <a:hlinkClick r:id="rId4"/>
              </a:rPr>
              <a:t>https://docs.google.com/document/d/1Yp5AYO8vqDRRVVBIFGa0updhDTmvyqFLl4bsZREDVaY/edit?usp=sharing</a:t>
            </a:r>
            <a:r>
              <a:rPr lang="en-US" altLang="zh-CN" dirty="0"/>
              <a:t> </a:t>
            </a:r>
          </a:p>
          <a:p>
            <a:pPr lvl="1"/>
            <a:r>
              <a:rPr lang="en-US" altLang="zh-CN" dirty="0"/>
              <a:t>Based on the proposal and discussion last week</a:t>
            </a:r>
          </a:p>
          <a:p>
            <a:pPr lvl="1"/>
            <a:r>
              <a:rPr lang="en-US" altLang="zh-CN" dirty="0"/>
              <a:t>Working on addressing comments and welcome more review and feedback</a:t>
            </a:r>
          </a:p>
          <a:p>
            <a:pPr lvl="1"/>
            <a:r>
              <a:rPr lang="en-US" altLang="zh-CN" dirty="0"/>
              <a:t>Plan to bring to review next week</a:t>
            </a:r>
          </a:p>
          <a:p>
            <a:endParaRPr lang="zh-CN" altLang="en-US" dirty="0"/>
          </a:p>
          <a:p>
            <a:pPr lvl="1"/>
            <a:endParaRPr lang="en-US" altLang="zh-CN" dirty="0"/>
          </a:p>
          <a:p>
            <a:endParaRPr lang="en-US" altLang="zh-CN" dirty="0"/>
          </a:p>
          <a:p>
            <a:endParaRPr lang="en-US" altLang="zh-CN" dirty="0"/>
          </a:p>
          <a:p>
            <a:pPr lvl="1"/>
            <a:endParaRPr lang="zh-CN" altLang="en-US" dirty="0"/>
          </a:p>
        </p:txBody>
      </p:sp>
    </p:spTree>
    <p:extLst>
      <p:ext uri="{BB962C8B-B14F-4D97-AF65-F5344CB8AC3E}">
        <p14:creationId xmlns:p14="http://schemas.microsoft.com/office/powerpoint/2010/main" val="222497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dirty="0"/>
              <a:t>Latest Update </a:t>
            </a:r>
            <a:r>
              <a:rPr lang="en-US" altLang="zh-CN" dirty="0" smtClean="0"/>
              <a:t/>
            </a:r>
            <a:br>
              <a:rPr lang="en-US" altLang="zh-CN" dirty="0" smtClean="0"/>
            </a:br>
            <a:r>
              <a:rPr lang="en-US" altLang="zh-CN" dirty="0" smtClean="0"/>
              <a:t>DPACC </a:t>
            </a:r>
            <a:r>
              <a:rPr lang="en-US" altLang="zh-CN" dirty="0"/>
              <a:t>API </a:t>
            </a:r>
            <a:r>
              <a:rPr lang="en-US" altLang="zh-CN" dirty="0" smtClean="0"/>
              <a:t>Guidelines</a:t>
            </a:r>
            <a:endParaRPr lang="zh-CN" altLang="en-US" dirty="0"/>
          </a:p>
        </p:txBody>
      </p:sp>
      <p:sp>
        <p:nvSpPr>
          <p:cNvPr id="3" name="副标题 2"/>
          <p:cNvSpPr>
            <a:spLocks noGrp="1"/>
          </p:cNvSpPr>
          <p:nvPr>
            <p:ph type="subTitle" idx="1"/>
          </p:nvPr>
        </p:nvSpPr>
        <p:spPr/>
        <p:txBody>
          <a:bodyPr>
            <a:normAutofit lnSpcReduction="10000"/>
          </a:bodyPr>
          <a:lstStyle/>
          <a:p>
            <a:r>
              <a:rPr lang="en-US" altLang="zh-CN" dirty="0">
                <a:hlinkClick r:id="rId2"/>
              </a:rPr>
              <a:t>https://</a:t>
            </a:r>
            <a:r>
              <a:rPr lang="en-US" altLang="zh-CN" dirty="0" smtClean="0">
                <a:hlinkClick r:id="rId2"/>
              </a:rPr>
              <a:t>docs.google.com/document/d/1Yp5AYO8vqDRRVVBIFGa0updhDTmvyqFLl4bsZREDVaY/edit</a:t>
            </a:r>
            <a:endParaRPr lang="en-US" altLang="zh-CN" dirty="0" smtClean="0"/>
          </a:p>
          <a:p>
            <a:endParaRPr lang="en-US" altLang="zh-CN" dirty="0" smtClean="0"/>
          </a:p>
          <a:p>
            <a:fld id="{1FBEFE32-EA10-4742-96B2-92CF221D7F9F}" type="datetime1">
              <a:rPr lang="en-US" altLang="zh-CN" smtClean="0"/>
              <a:t>3/10/2016</a:t>
            </a:fld>
            <a:endParaRPr lang="zh-CN" altLang="en-US" dirty="0"/>
          </a:p>
        </p:txBody>
      </p:sp>
    </p:spTree>
    <p:extLst>
      <p:ext uri="{BB962C8B-B14F-4D97-AF65-F5344CB8AC3E}">
        <p14:creationId xmlns:p14="http://schemas.microsoft.com/office/powerpoint/2010/main" val="3655817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Update Summary</a:t>
            </a:r>
            <a:endParaRPr lang="zh-CN" altLang="en-US" dirty="0"/>
          </a:p>
        </p:txBody>
      </p:sp>
      <p:sp>
        <p:nvSpPr>
          <p:cNvPr id="3" name="内容占位符 2"/>
          <p:cNvSpPr>
            <a:spLocks noGrp="1"/>
          </p:cNvSpPr>
          <p:nvPr>
            <p:ph idx="1"/>
          </p:nvPr>
        </p:nvSpPr>
        <p:spPr/>
        <p:txBody>
          <a:bodyPr>
            <a:normAutofit/>
          </a:bodyPr>
          <a:lstStyle/>
          <a:p>
            <a:r>
              <a:rPr lang="en-US" altLang="zh-CN" sz="2900" dirty="0" smtClean="0"/>
              <a:t>API - Queries</a:t>
            </a:r>
            <a:endParaRPr lang="en-US" altLang="zh-CN" sz="2900" dirty="0"/>
          </a:p>
          <a:p>
            <a:pPr lvl="1"/>
            <a:r>
              <a:rPr lang="en-US" altLang="zh-CN" sz="2200" dirty="0"/>
              <a:t>API Naming convention (</a:t>
            </a:r>
            <a:r>
              <a:rPr lang="en-US" sz="2200" dirty="0" err="1"/>
              <a:t>apitype_accfunc_accmodel_operation_suffix</a:t>
            </a:r>
            <a:r>
              <a:rPr lang="en-US" sz="2200" dirty="0"/>
              <a:t> )</a:t>
            </a:r>
          </a:p>
          <a:p>
            <a:pPr lvl="1"/>
            <a:r>
              <a:rPr lang="en-US" altLang="zh-CN" sz="2200" dirty="0"/>
              <a:t>API Operations </a:t>
            </a:r>
            <a:r>
              <a:rPr lang="en-US" altLang="zh-CN" sz="2200" dirty="0" smtClean="0"/>
              <a:t>Examples (</a:t>
            </a:r>
            <a:r>
              <a:rPr lang="en-US" sz="2200" dirty="0" err="1"/>
              <a:t>apitype_accfunc_accmodel_operation_suffix</a:t>
            </a:r>
            <a:r>
              <a:rPr lang="en-US" sz="2200" dirty="0"/>
              <a:t> </a:t>
            </a:r>
            <a:r>
              <a:rPr lang="en-US" sz="2200" dirty="0" smtClean="0"/>
              <a:t>)</a:t>
            </a:r>
          </a:p>
          <a:p>
            <a:pPr lvl="1"/>
            <a:r>
              <a:rPr lang="en-US" sz="2200" dirty="0"/>
              <a:t>Return Values – Error codes</a:t>
            </a:r>
          </a:p>
          <a:p>
            <a:pPr lvl="1"/>
            <a:r>
              <a:rPr lang="en-US" sz="2200" dirty="0"/>
              <a:t>Response Arguments</a:t>
            </a:r>
            <a:r>
              <a:rPr lang="en-US" altLang="zh-CN" sz="2800" dirty="0"/>
              <a:t/>
            </a:r>
            <a:br>
              <a:rPr lang="en-US" altLang="zh-CN" sz="2800" dirty="0"/>
            </a:br>
            <a:endParaRPr lang="en-US" altLang="zh-CN" sz="2500" dirty="0"/>
          </a:p>
          <a:p>
            <a:r>
              <a:rPr lang="en-US" altLang="zh-CN" sz="2600" dirty="0" smtClean="0"/>
              <a:t>Use-cases</a:t>
            </a:r>
          </a:p>
          <a:p>
            <a:pPr lvl="1"/>
            <a:r>
              <a:rPr lang="en-US" altLang="zh-CN" sz="2200" dirty="0"/>
              <a:t>Software accelerator in </a:t>
            </a:r>
            <a:r>
              <a:rPr lang="en-US" altLang="zh-CN" sz="2200" dirty="0" smtClean="0"/>
              <a:t>Host </a:t>
            </a:r>
            <a:r>
              <a:rPr lang="en-US" altLang="zh-CN" sz="2200" dirty="0"/>
              <a:t>(or) Guest  </a:t>
            </a:r>
            <a:r>
              <a:rPr lang="en-US" altLang="zh-CN" sz="2200" dirty="0" smtClean="0"/>
              <a:t>?</a:t>
            </a:r>
            <a:endParaRPr lang="en-US" altLang="zh-CN" sz="2200" dirty="0"/>
          </a:p>
          <a:p>
            <a:pPr marL="0" indent="0">
              <a:buNone/>
            </a:pPr>
            <a:r>
              <a:rPr lang="en-US" altLang="zh-CN" dirty="0"/>
              <a:t/>
            </a:r>
            <a:br>
              <a:rPr lang="en-US" altLang="zh-CN" dirty="0"/>
            </a:br>
            <a:endParaRPr lang="zh-CN" altLang="en-US" dirty="0"/>
          </a:p>
        </p:txBody>
      </p:sp>
      <p:sp>
        <p:nvSpPr>
          <p:cNvPr id="5" name="矩形标注 4"/>
          <p:cNvSpPr/>
          <p:nvPr/>
        </p:nvSpPr>
        <p:spPr>
          <a:xfrm>
            <a:off x="6997007" y="475990"/>
            <a:ext cx="4639671" cy="750460"/>
          </a:xfrm>
          <a:prstGeom prst="wedgeRectCallout">
            <a:avLst>
              <a:gd name="adj1" fmla="val -47835"/>
              <a:gd name="adj2" fmla="val 201729"/>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zh-CN" dirty="0" smtClean="0"/>
              <a:t>Do we need to remove the  “</a:t>
            </a:r>
            <a:r>
              <a:rPr lang="en-US" dirty="0" err="1" smtClean="0"/>
              <a:t>accmodel</a:t>
            </a:r>
            <a:r>
              <a:rPr lang="en-US" dirty="0" smtClean="0"/>
              <a:t>” name ? </a:t>
            </a:r>
            <a:endParaRPr lang="zh-CN" altLang="en-US" dirty="0"/>
          </a:p>
        </p:txBody>
      </p:sp>
      <p:sp>
        <p:nvSpPr>
          <p:cNvPr id="6" name="矩形标注 4"/>
          <p:cNvSpPr/>
          <p:nvPr/>
        </p:nvSpPr>
        <p:spPr>
          <a:xfrm>
            <a:off x="7396889" y="5160724"/>
            <a:ext cx="3024766" cy="914399"/>
          </a:xfrm>
          <a:prstGeom prst="wedgeRectCallout">
            <a:avLst>
              <a:gd name="adj1" fmla="val -82617"/>
              <a:gd name="adj2" fmla="val -95062"/>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zh-CN" dirty="0" smtClean="0"/>
              <a:t>Given the DPACC Arch Doc reference</a:t>
            </a:r>
            <a:endParaRPr lang="zh-CN" altLang="en-US" dirty="0"/>
          </a:p>
        </p:txBody>
      </p:sp>
    </p:spTree>
    <p:extLst>
      <p:ext uri="{BB962C8B-B14F-4D97-AF65-F5344CB8AC3E}">
        <p14:creationId xmlns:p14="http://schemas.microsoft.com/office/powerpoint/2010/main" val="272672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API Naming convention </a:t>
            </a:r>
            <a:r>
              <a:rPr lang="en-US" altLang="zh-CN" dirty="0" smtClean="0"/>
              <a:t>(</a:t>
            </a:r>
            <a:r>
              <a:rPr lang="en-US" dirty="0" err="1"/>
              <a:t>apitype_accfunc_</a:t>
            </a:r>
            <a:r>
              <a:rPr lang="en-US" b="1" dirty="0" err="1"/>
              <a:t>accmodel</a:t>
            </a:r>
            <a:r>
              <a:rPr lang="en-US" dirty="0" err="1"/>
              <a:t>_operation_suffix</a:t>
            </a:r>
            <a:r>
              <a:rPr lang="en-US" dirty="0" smtClean="0"/>
              <a:t> </a:t>
            </a:r>
            <a:r>
              <a:rPr lang="en-US" dirty="0"/>
              <a:t>)</a:t>
            </a:r>
            <a:r>
              <a:rPr lang="en-US" altLang="zh-CN" dirty="0"/>
              <a:t/>
            </a:r>
            <a:br>
              <a:rPr lang="en-US" altLang="zh-CN" dirty="0"/>
            </a:br>
            <a:endParaRPr lang="zh-CN" altLang="en-US" dirty="0"/>
          </a:p>
        </p:txBody>
      </p:sp>
      <p:sp>
        <p:nvSpPr>
          <p:cNvPr id="3" name="内容占位符 2"/>
          <p:cNvSpPr>
            <a:spLocks noGrp="1"/>
          </p:cNvSpPr>
          <p:nvPr>
            <p:ph idx="1"/>
          </p:nvPr>
        </p:nvSpPr>
        <p:spPr/>
        <p:txBody>
          <a:bodyPr>
            <a:normAutofit/>
          </a:bodyPr>
          <a:lstStyle/>
          <a:p>
            <a:pPr marL="0" indent="0">
              <a:buNone/>
            </a:pPr>
            <a:r>
              <a:rPr lang="en-US" dirty="0" err="1"/>
              <a:t>accmodel</a:t>
            </a:r>
            <a:r>
              <a:rPr lang="en-US" dirty="0"/>
              <a:t>, stands for the acceleration model the accelerated application is intended to be using via the API. E.g. “la” for lookaside model, “in” for inline model and “</a:t>
            </a:r>
            <a:r>
              <a:rPr lang="en-US" dirty="0" err="1"/>
              <a:t>dp</a:t>
            </a:r>
            <a:r>
              <a:rPr lang="en-US" dirty="0"/>
              <a:t>” for data path offload model. Please refer to [</a:t>
            </a:r>
            <a:r>
              <a:rPr lang="en-US" dirty="0" err="1"/>
              <a:t>dpacc-usecase</a:t>
            </a:r>
            <a:r>
              <a:rPr lang="en-US" dirty="0"/>
              <a:t>] for the definitions of the three acceleration models of DPACC</a:t>
            </a:r>
            <a:r>
              <a:rPr lang="en-US" dirty="0" smtClean="0"/>
              <a:t>.</a:t>
            </a:r>
          </a:p>
          <a:p>
            <a:r>
              <a:rPr lang="en-US" sz="2000" u="sng" dirty="0" smtClean="0"/>
              <a:t>Keith</a:t>
            </a:r>
            <a:r>
              <a:rPr lang="en-US" sz="2000" dirty="0"/>
              <a:t>: suggest to remove model information from </a:t>
            </a:r>
            <a:r>
              <a:rPr lang="en-US" sz="2000" dirty="0" err="1"/>
              <a:t>api</a:t>
            </a:r>
            <a:r>
              <a:rPr lang="en-US" sz="2000" dirty="0"/>
              <a:t> name and insert it the </a:t>
            </a:r>
            <a:r>
              <a:rPr lang="en-US" sz="2000" dirty="0" smtClean="0"/>
              <a:t>arguments </a:t>
            </a:r>
            <a:r>
              <a:rPr lang="en-US" sz="2000" dirty="0"/>
              <a:t>instead.</a:t>
            </a:r>
          </a:p>
          <a:p>
            <a:r>
              <a:rPr lang="en-US" sz="2000" u="sng" dirty="0" smtClean="0"/>
              <a:t>Ola</a:t>
            </a:r>
            <a:r>
              <a:rPr lang="en-US" sz="2000" dirty="0"/>
              <a:t>: It is ok to have the model name in the API, as the application is aware of the accelerator type.</a:t>
            </a:r>
          </a:p>
          <a:p>
            <a:r>
              <a:rPr lang="en-US" sz="2000" u="sng" dirty="0" err="1" smtClean="0"/>
              <a:t>Denis</a:t>
            </a:r>
            <a:r>
              <a:rPr lang="en-US" sz="2000" dirty="0" err="1" smtClean="0"/>
              <a:t>:The</a:t>
            </a:r>
            <a:r>
              <a:rPr lang="en-US" sz="2000" dirty="0" smtClean="0"/>
              <a:t> </a:t>
            </a:r>
            <a:r>
              <a:rPr lang="en-US" sz="2000" dirty="0"/>
              <a:t>model information is required in the API name because the API will be different for different models. For example </a:t>
            </a:r>
            <a:r>
              <a:rPr lang="en-US" sz="2000" dirty="0" err="1"/>
              <a:t>encap_packet</a:t>
            </a:r>
            <a:r>
              <a:rPr lang="en-US" sz="2000" dirty="0"/>
              <a:t> for lookaside has to supply output buffers, whereas </a:t>
            </a:r>
            <a:r>
              <a:rPr lang="en-US" sz="2000" dirty="0" err="1"/>
              <a:t>encap_packet</a:t>
            </a:r>
            <a:r>
              <a:rPr lang="en-US" sz="2000" dirty="0"/>
              <a:t> for inline does not have to supply them.</a:t>
            </a:r>
            <a:endParaRPr lang="en-US" sz="2000" dirty="0" smtClean="0"/>
          </a:p>
          <a:p>
            <a:endParaRPr lang="en-US" dirty="0"/>
          </a:p>
        </p:txBody>
      </p:sp>
    </p:spTree>
    <p:extLst>
      <p:ext uri="{BB962C8B-B14F-4D97-AF65-F5344CB8AC3E}">
        <p14:creationId xmlns:p14="http://schemas.microsoft.com/office/powerpoint/2010/main" val="2820005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API </a:t>
            </a:r>
            <a:r>
              <a:rPr lang="en-US" altLang="zh-CN" dirty="0" smtClean="0"/>
              <a:t>Operations Examples</a:t>
            </a:r>
            <a:br>
              <a:rPr lang="en-US" altLang="zh-CN" dirty="0" smtClean="0"/>
            </a:br>
            <a:r>
              <a:rPr lang="en-US" altLang="zh-CN" dirty="0" smtClean="0"/>
              <a:t>(</a:t>
            </a:r>
            <a:r>
              <a:rPr lang="en-US" dirty="0" err="1" smtClean="0"/>
              <a:t>apitype_accfunc_accmodel_</a:t>
            </a:r>
            <a:r>
              <a:rPr lang="en-US" b="1" dirty="0" err="1" smtClean="0"/>
              <a:t>operation</a:t>
            </a:r>
            <a:r>
              <a:rPr lang="en-US" dirty="0" err="1" smtClean="0"/>
              <a:t>_suffix</a:t>
            </a:r>
            <a:r>
              <a:rPr lang="en-US" dirty="0" smtClean="0"/>
              <a:t> </a:t>
            </a:r>
            <a:r>
              <a:rPr lang="en-US" dirty="0"/>
              <a:t>)</a:t>
            </a:r>
            <a:r>
              <a:rPr lang="en-US" altLang="zh-CN" dirty="0"/>
              <a:t/>
            </a:r>
            <a:br>
              <a:rPr lang="en-US" altLang="zh-CN" dirty="0"/>
            </a:br>
            <a:endParaRPr lang="zh-CN" altLang="en-US" dirty="0"/>
          </a:p>
        </p:txBody>
      </p:sp>
      <p:sp>
        <p:nvSpPr>
          <p:cNvPr id="3" name="内容占位符 2"/>
          <p:cNvSpPr>
            <a:spLocks noGrp="1"/>
          </p:cNvSpPr>
          <p:nvPr>
            <p:ph idx="1"/>
          </p:nvPr>
        </p:nvSpPr>
        <p:spPr/>
        <p:txBody>
          <a:bodyPr>
            <a:normAutofit/>
          </a:bodyPr>
          <a:lstStyle/>
          <a:p>
            <a:pPr marL="0" indent="0">
              <a:buNone/>
            </a:pPr>
            <a:r>
              <a:rPr lang="en-US" sz="2000" u="sng" dirty="0" smtClean="0"/>
              <a:t>Keith</a:t>
            </a:r>
            <a:r>
              <a:rPr lang="en-US" sz="2000" u="sng" dirty="0"/>
              <a:t>:</a:t>
            </a:r>
            <a:r>
              <a:rPr lang="en-US" sz="2000" dirty="0"/>
              <a:t> what is the difference between "</a:t>
            </a:r>
            <a:r>
              <a:rPr lang="en-US" sz="2000" b="1" dirty="0"/>
              <a:t>set</a:t>
            </a:r>
            <a:r>
              <a:rPr lang="en-US" sz="2000" dirty="0"/>
              <a:t>" and "</a:t>
            </a:r>
            <a:r>
              <a:rPr lang="en-US" sz="2000" b="1" dirty="0"/>
              <a:t>modify</a:t>
            </a:r>
            <a:r>
              <a:rPr lang="en-US" sz="2000" dirty="0" smtClean="0"/>
              <a:t>"?</a:t>
            </a:r>
          </a:p>
          <a:p>
            <a:pPr marL="0" indent="0">
              <a:buNone/>
            </a:pPr>
            <a:r>
              <a:rPr lang="en-US" sz="2000" u="sng" dirty="0" smtClean="0"/>
              <a:t>Rajesh</a:t>
            </a:r>
            <a:r>
              <a:rPr lang="en-US" sz="2000" u="sng" dirty="0"/>
              <a:t>:</a:t>
            </a:r>
          </a:p>
          <a:p>
            <a:pPr marL="457200" lvl="1" indent="0">
              <a:buNone/>
            </a:pPr>
            <a:r>
              <a:rPr lang="en-US" sz="1600" dirty="0"/>
              <a:t> Set API is used to update the global configuration like </a:t>
            </a:r>
            <a:r>
              <a:rPr lang="en-US" sz="1600" dirty="0" err="1"/>
              <a:t>Hostname,time</a:t>
            </a:r>
            <a:r>
              <a:rPr lang="en-US" sz="1600" dirty="0"/>
              <a:t> etc</a:t>
            </a:r>
            <a:r>
              <a:rPr lang="en-US" sz="1600" dirty="0" smtClean="0"/>
              <a:t>.,</a:t>
            </a:r>
            <a:endParaRPr lang="en-US" sz="1600" dirty="0"/>
          </a:p>
          <a:p>
            <a:pPr marL="457200" lvl="1" indent="0">
              <a:buNone/>
            </a:pPr>
            <a:r>
              <a:rPr lang="en-US" sz="1600" dirty="0"/>
              <a:t> get/set API's operations are used in sequence. </a:t>
            </a:r>
            <a:r>
              <a:rPr lang="en-US" sz="1600" dirty="0" smtClean="0"/>
              <a:t>There </a:t>
            </a:r>
            <a:r>
              <a:rPr lang="en-US" sz="1600" dirty="0"/>
              <a:t>won't be delete API call for this set of API's, as it has always some global value. </a:t>
            </a:r>
          </a:p>
          <a:p>
            <a:pPr marL="457200" lvl="1" indent="0">
              <a:buNone/>
            </a:pPr>
            <a:r>
              <a:rPr lang="en-US" sz="1600" dirty="0"/>
              <a:t>To configure the new record, add/modify/delete API's are used</a:t>
            </a:r>
            <a:r>
              <a:rPr lang="en-US" sz="1600" dirty="0" smtClean="0"/>
              <a:t>.</a:t>
            </a:r>
            <a:endParaRPr lang="en-US" sz="1600" dirty="0"/>
          </a:p>
          <a:p>
            <a:pPr marL="0" indent="0">
              <a:buNone/>
            </a:pPr>
            <a:r>
              <a:rPr lang="en-US" sz="2000" u="sng" dirty="0"/>
              <a:t>Denis:</a:t>
            </a:r>
          </a:p>
          <a:p>
            <a:pPr marL="457200" lvl="1" indent="0">
              <a:buNone/>
            </a:pPr>
            <a:r>
              <a:rPr lang="en-US" sz="1600" dirty="0"/>
              <a:t>set API is used for setting global parameters of the driver or accelerator. modify </a:t>
            </a:r>
            <a:r>
              <a:rPr lang="en-US" sz="1600" dirty="0" err="1"/>
              <a:t>api</a:t>
            </a:r>
            <a:r>
              <a:rPr lang="en-US" sz="1600" dirty="0"/>
              <a:t> is used to change an existing IPsec SA or PDCP security context. Right now, we do not have an example for set API</a:t>
            </a:r>
          </a:p>
          <a:p>
            <a:endParaRPr lang="en-US" sz="2000" dirty="0"/>
          </a:p>
          <a:p>
            <a:endParaRPr lang="en-US" sz="2000" dirty="0"/>
          </a:p>
          <a:p>
            <a:endParaRPr lang="en-US" sz="2000" dirty="0" smtClean="0"/>
          </a:p>
          <a:p>
            <a:endParaRPr lang="en-US" dirty="0"/>
          </a:p>
        </p:txBody>
      </p:sp>
    </p:spTree>
    <p:extLst>
      <p:ext uri="{BB962C8B-B14F-4D97-AF65-F5344CB8AC3E}">
        <p14:creationId xmlns:p14="http://schemas.microsoft.com/office/powerpoint/2010/main" val="2019558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461593"/>
          </a:xfrm>
        </p:spPr>
        <p:txBody>
          <a:bodyPr>
            <a:normAutofit fontScale="90000"/>
          </a:bodyPr>
          <a:lstStyle/>
          <a:p>
            <a:r>
              <a:rPr lang="en-US" dirty="0"/>
              <a:t>Return </a:t>
            </a:r>
            <a:r>
              <a:rPr lang="en-US" dirty="0" smtClean="0"/>
              <a:t>Values – Error codes</a:t>
            </a:r>
            <a:endParaRPr lang="zh-CN" altLang="en-US" dirty="0"/>
          </a:p>
        </p:txBody>
      </p:sp>
      <p:sp>
        <p:nvSpPr>
          <p:cNvPr id="3" name="内容占位符 2"/>
          <p:cNvSpPr>
            <a:spLocks noGrp="1"/>
          </p:cNvSpPr>
          <p:nvPr>
            <p:ph idx="1"/>
          </p:nvPr>
        </p:nvSpPr>
        <p:spPr>
          <a:xfrm>
            <a:off x="838200" y="1064712"/>
            <a:ext cx="10515600" cy="5586609"/>
          </a:xfrm>
        </p:spPr>
        <p:txBody>
          <a:bodyPr>
            <a:normAutofit fontScale="70000" lnSpcReduction="20000"/>
          </a:bodyPr>
          <a:lstStyle/>
          <a:p>
            <a:r>
              <a:rPr lang="en-US" dirty="0"/>
              <a:t>The error code is a 32 bit number constructed as follows</a:t>
            </a:r>
          </a:p>
          <a:p>
            <a:pPr fontAlgn="base"/>
            <a:r>
              <a:rPr lang="en-US" dirty="0"/>
              <a:t>Error codes are negative, except when return is successful when the error code is 0</a:t>
            </a:r>
          </a:p>
          <a:p>
            <a:pPr fontAlgn="base"/>
            <a:r>
              <a:rPr lang="en-US" dirty="0"/>
              <a:t>The most significant 16 bits is the accelerator ID</a:t>
            </a:r>
          </a:p>
          <a:p>
            <a:pPr fontAlgn="base"/>
            <a:r>
              <a:rPr lang="en-US" dirty="0"/>
              <a:t>0xFFFF accelerator ID is used for error codes common to all accelerators</a:t>
            </a:r>
          </a:p>
          <a:p>
            <a:pPr fontAlgn="base"/>
            <a:r>
              <a:rPr lang="en-US" dirty="0"/>
              <a:t>Other accelerators are assigned codes as follows</a:t>
            </a:r>
          </a:p>
          <a:p>
            <a:pPr lvl="1" fontAlgn="base"/>
            <a:r>
              <a:rPr lang="en-US" dirty="0" err="1"/>
              <a:t>ipsec_la</a:t>
            </a:r>
            <a:r>
              <a:rPr lang="en-US" dirty="0"/>
              <a:t> 0xFFFE</a:t>
            </a:r>
          </a:p>
          <a:p>
            <a:pPr lvl="1" fontAlgn="base"/>
            <a:r>
              <a:rPr lang="en-US" dirty="0" err="1"/>
              <a:t>pdcp_la</a:t>
            </a:r>
            <a:r>
              <a:rPr lang="en-US" dirty="0"/>
              <a:t> 0xFFFD</a:t>
            </a:r>
          </a:p>
          <a:p>
            <a:pPr fontAlgn="base"/>
            <a:r>
              <a:rPr lang="en-US" dirty="0"/>
              <a:t>Positive return values may be used to indicate other non-error return values such as number of packets processed in a </a:t>
            </a:r>
            <a:r>
              <a:rPr lang="en-US" dirty="0" err="1"/>
              <a:t>multi_packet</a:t>
            </a:r>
            <a:r>
              <a:rPr lang="en-US" dirty="0"/>
              <a:t> call.  These return values are common to all accelerators </a:t>
            </a:r>
          </a:p>
          <a:p>
            <a:r>
              <a:rPr lang="en-US" dirty="0"/>
              <a:t>Common error codes:-</a:t>
            </a:r>
          </a:p>
          <a:p>
            <a:pPr fontAlgn="base"/>
            <a:r>
              <a:rPr lang="en-US" sz="1800" dirty="0"/>
              <a:t>ACCELERATOR_AVAILABLE  0</a:t>
            </a:r>
          </a:p>
          <a:p>
            <a:pPr fontAlgn="base"/>
            <a:r>
              <a:rPr lang="en-US" sz="1800" dirty="0"/>
              <a:t>ACCELERATOR_NOT_AVAILABLE  1</a:t>
            </a:r>
          </a:p>
          <a:p>
            <a:pPr fontAlgn="base"/>
            <a:r>
              <a:rPr lang="en-US" sz="1800" dirty="0"/>
              <a:t>ACCELERATOR_API_VER_NOT_SUPPORTED  2</a:t>
            </a:r>
          </a:p>
          <a:p>
            <a:pPr fontAlgn="base"/>
            <a:r>
              <a:rPr lang="en-US" sz="1800" dirty="0"/>
              <a:t>RESERVED_ERROR_CODE_BASE    128</a:t>
            </a:r>
          </a:p>
          <a:p>
            <a:pPr fontAlgn="base"/>
            <a:r>
              <a:rPr lang="en-US" sz="1800" dirty="0" smtClean="0"/>
              <a:t>GENERAL_FAILURE </a:t>
            </a:r>
            <a:r>
              <a:rPr lang="en-US" sz="1800" dirty="0"/>
              <a:t>                         65535</a:t>
            </a:r>
          </a:p>
          <a:p>
            <a:r>
              <a:rPr lang="en-US" dirty="0"/>
              <a:t>Accelerator specific error codes:- </a:t>
            </a:r>
          </a:p>
          <a:p>
            <a:pPr fontAlgn="base"/>
            <a:r>
              <a:rPr lang="en-US" sz="1800" dirty="0"/>
              <a:t>G_ACC_1_ERROR_CODE_START      RESERVED_ERROR_CODE_BASE+1</a:t>
            </a:r>
          </a:p>
          <a:p>
            <a:pPr fontAlgn="base"/>
            <a:r>
              <a:rPr lang="en-US" sz="1800" dirty="0"/>
              <a:t>G_ACC_1_ERROR_HANDLE_NOT_FOUND        G_ACC_1_ERROR_CODE_START</a:t>
            </a:r>
          </a:p>
          <a:p>
            <a:pPr fontAlgn="base"/>
            <a:r>
              <a:rPr lang="en-US" sz="1800" dirty="0"/>
              <a:t>G_ACC_1_ERROR_NOT_SUPPORTED   G_ACC_1_ERROR_CODE_START+2</a:t>
            </a:r>
          </a:p>
          <a:p>
            <a:endParaRPr lang="zh-CN" altLang="en-US" dirty="0"/>
          </a:p>
        </p:txBody>
      </p:sp>
      <p:sp>
        <p:nvSpPr>
          <p:cNvPr id="4" name="Right Brace 3"/>
          <p:cNvSpPr/>
          <p:nvPr/>
        </p:nvSpPr>
        <p:spPr>
          <a:xfrm>
            <a:off x="3632548" y="4108537"/>
            <a:ext cx="1402915" cy="1064712"/>
          </a:xfrm>
          <a:prstGeom prst="rightBrace">
            <a:avLst>
              <a:gd name="adj1" fmla="val 8333"/>
              <a:gd name="adj2" fmla="val 5117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矩形标注 3"/>
          <p:cNvSpPr/>
          <p:nvPr/>
        </p:nvSpPr>
        <p:spPr>
          <a:xfrm>
            <a:off x="6348547" y="3758404"/>
            <a:ext cx="4386257" cy="1051590"/>
          </a:xfrm>
          <a:prstGeom prst="wedgeRectCallout">
            <a:avLst>
              <a:gd name="adj1" fmla="val -77962"/>
              <a:gd name="adj2" fmla="val 37405"/>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altLang="zh-CN" dirty="0"/>
              <a:t>Reserve and define the commonly used error </a:t>
            </a:r>
            <a:r>
              <a:rPr lang="en-US" altLang="zh-CN" dirty="0" smtClean="0"/>
              <a:t>codes. Accelerator should start from this error code base. </a:t>
            </a:r>
          </a:p>
        </p:txBody>
      </p:sp>
    </p:spTree>
    <p:extLst>
      <p:ext uri="{BB962C8B-B14F-4D97-AF65-F5344CB8AC3E}">
        <p14:creationId xmlns:p14="http://schemas.microsoft.com/office/powerpoint/2010/main" val="1450389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Response Arguments</a:t>
            </a:r>
            <a:endParaRPr lang="zh-CN" altLang="en-US" dirty="0"/>
          </a:p>
        </p:txBody>
      </p:sp>
      <p:sp>
        <p:nvSpPr>
          <p:cNvPr id="3" name="内容占位符 2"/>
          <p:cNvSpPr>
            <a:spLocks noGrp="1"/>
          </p:cNvSpPr>
          <p:nvPr>
            <p:ph idx="1"/>
          </p:nvPr>
        </p:nvSpPr>
        <p:spPr/>
        <p:txBody>
          <a:bodyPr>
            <a:normAutofit fontScale="85000" lnSpcReduction="20000"/>
          </a:bodyPr>
          <a:lstStyle/>
          <a:p>
            <a:pPr marL="0" indent="0">
              <a:lnSpc>
                <a:spcPct val="100000"/>
              </a:lnSpc>
              <a:buNone/>
            </a:pPr>
            <a:r>
              <a:rPr lang="en-US" sz="2100" dirty="0" err="1"/>
              <a:t>struct</a:t>
            </a:r>
            <a:r>
              <a:rPr lang="en-US" sz="2100" dirty="0"/>
              <a:t> </a:t>
            </a:r>
            <a:r>
              <a:rPr lang="en-US" sz="2100" dirty="0" err="1"/>
              <a:t>g_ipsec_la_resp_args</a:t>
            </a:r>
            <a:r>
              <a:rPr lang="en-US" sz="2100" dirty="0"/>
              <a:t>  {</a:t>
            </a:r>
          </a:p>
          <a:p>
            <a:pPr marL="0" indent="0">
              <a:lnSpc>
                <a:spcPct val="100000"/>
              </a:lnSpc>
              <a:buNone/>
            </a:pPr>
            <a:r>
              <a:rPr lang="en-US" sz="2100" dirty="0"/>
              <a:t> </a:t>
            </a:r>
            <a:r>
              <a:rPr lang="en-US" sz="2100" dirty="0" err="1"/>
              <a:t>struct</a:t>
            </a:r>
            <a:r>
              <a:rPr lang="en-US" sz="2100" dirty="0"/>
              <a:t>  </a:t>
            </a:r>
            <a:r>
              <a:rPr lang="en-US" sz="2100" dirty="0" err="1"/>
              <a:t>g_ipsec_la_resp_cbfn</a:t>
            </a:r>
            <a:r>
              <a:rPr lang="en-US" sz="2100" dirty="0"/>
              <a:t> </a:t>
            </a:r>
            <a:r>
              <a:rPr lang="en-US" sz="2100" dirty="0" err="1"/>
              <a:t>cb_fn</a:t>
            </a:r>
            <a:r>
              <a:rPr lang="en-US" sz="2100" dirty="0"/>
              <a:t>;</a:t>
            </a:r>
          </a:p>
          <a:p>
            <a:pPr marL="0" indent="0">
              <a:lnSpc>
                <a:spcPct val="100000"/>
              </a:lnSpc>
              <a:buNone/>
            </a:pPr>
            <a:r>
              <a:rPr lang="en-US" sz="2100" dirty="0"/>
              <a:t> /* Callback function if ASYNC flag is chosen */</a:t>
            </a:r>
          </a:p>
          <a:p>
            <a:pPr marL="0" indent="0">
              <a:lnSpc>
                <a:spcPct val="100000"/>
              </a:lnSpc>
              <a:buNone/>
            </a:pPr>
            <a:r>
              <a:rPr lang="en-US" sz="2100" dirty="0"/>
              <a:t> void *</a:t>
            </a:r>
            <a:r>
              <a:rPr lang="en-US" sz="2100" dirty="0" err="1"/>
              <a:t>cb_arg</a:t>
            </a:r>
            <a:r>
              <a:rPr lang="en-US" sz="2100" dirty="0"/>
              <a:t>;</a:t>
            </a:r>
          </a:p>
          <a:p>
            <a:pPr marL="0" indent="0">
              <a:lnSpc>
                <a:spcPct val="100000"/>
              </a:lnSpc>
              <a:buNone/>
            </a:pPr>
            <a:r>
              <a:rPr lang="en-US" sz="2100" dirty="0"/>
              <a:t> int32_t </a:t>
            </a:r>
            <a:r>
              <a:rPr lang="en-US" sz="2100" dirty="0" err="1"/>
              <a:t>cb_arg_len</a:t>
            </a:r>
            <a:r>
              <a:rPr lang="en-US" sz="2100" dirty="0"/>
              <a:t>;    /* Callback argument length */</a:t>
            </a:r>
          </a:p>
          <a:p>
            <a:pPr marL="0" indent="0">
              <a:lnSpc>
                <a:spcPct val="100000"/>
              </a:lnSpc>
              <a:buNone/>
            </a:pPr>
            <a:r>
              <a:rPr lang="en-US" sz="2100" dirty="0"/>
              <a:t>}</a:t>
            </a:r>
          </a:p>
          <a:p>
            <a:pPr marL="0" indent="0">
              <a:buNone/>
            </a:pPr>
            <a:endParaRPr lang="en-US" altLang="zh-CN" sz="1200" dirty="0" smtClean="0"/>
          </a:p>
          <a:p>
            <a:pPr marL="0" indent="0">
              <a:lnSpc>
                <a:spcPct val="100000"/>
              </a:lnSpc>
              <a:buNone/>
            </a:pPr>
            <a:r>
              <a:rPr lang="en-US" altLang="zh-CN" sz="2000" u="sng" dirty="0"/>
              <a:t>Keith: </a:t>
            </a:r>
            <a:r>
              <a:rPr lang="en-US" altLang="zh-CN" sz="2000" dirty="0"/>
              <a:t>suggest to define response functions types and then further define the arguments for each of them.</a:t>
            </a:r>
          </a:p>
          <a:p>
            <a:pPr marL="0" indent="0">
              <a:buNone/>
            </a:pPr>
            <a:r>
              <a:rPr lang="en-US" altLang="zh-CN" sz="1200" dirty="0"/>
              <a:t>	</a:t>
            </a:r>
          </a:p>
          <a:p>
            <a:pPr marL="0" indent="0">
              <a:buNone/>
            </a:pPr>
            <a:r>
              <a:rPr lang="en-US" altLang="zh-CN" sz="2000" u="sng" dirty="0"/>
              <a:t>Denis:</a:t>
            </a:r>
          </a:p>
          <a:p>
            <a:pPr marL="0" indent="0">
              <a:buNone/>
            </a:pPr>
            <a:r>
              <a:rPr lang="en-US" altLang="zh-CN" sz="2000" dirty="0"/>
              <a:t>Instead of variable length </a:t>
            </a:r>
            <a:r>
              <a:rPr lang="en-US" altLang="zh-CN" sz="2000" dirty="0" err="1"/>
              <a:t>cb_arg</a:t>
            </a:r>
            <a:r>
              <a:rPr lang="en-US" altLang="zh-CN" sz="2000" dirty="0"/>
              <a:t> for the callback, we can fix them to be 1 or 2 void * </a:t>
            </a:r>
            <a:r>
              <a:rPr lang="en-US" altLang="zh-CN" sz="2000" dirty="0" err="1"/>
              <a:t>args</a:t>
            </a:r>
            <a:r>
              <a:rPr lang="en-US" altLang="zh-CN" sz="2000" dirty="0"/>
              <a:t>. Then the callback function type will be fixed to</a:t>
            </a:r>
          </a:p>
          <a:p>
            <a:pPr marL="0" indent="0">
              <a:buNone/>
            </a:pPr>
            <a:r>
              <a:rPr lang="en-US" altLang="zh-CN" sz="2000" dirty="0" err="1"/>
              <a:t>cb_fn</a:t>
            </a:r>
            <a:r>
              <a:rPr lang="en-US" altLang="zh-CN" sz="2000" dirty="0"/>
              <a:t>(void *</a:t>
            </a:r>
            <a:r>
              <a:rPr lang="en-US" altLang="zh-CN" sz="2000" dirty="0" err="1"/>
              <a:t>arg</a:t>
            </a:r>
            <a:r>
              <a:rPr lang="en-US" altLang="zh-CN" sz="2000" dirty="0"/>
              <a:t>) or</a:t>
            </a:r>
          </a:p>
          <a:p>
            <a:pPr marL="0" indent="0">
              <a:buNone/>
            </a:pPr>
            <a:r>
              <a:rPr lang="en-US" altLang="zh-CN" sz="2000" dirty="0" err="1"/>
              <a:t>cb_fn</a:t>
            </a:r>
            <a:r>
              <a:rPr lang="en-US" altLang="zh-CN" sz="2000" dirty="0"/>
              <a:t>(void *arg1, void *arg2)</a:t>
            </a:r>
          </a:p>
          <a:p>
            <a:pPr marL="0" indent="0">
              <a:buNone/>
            </a:pPr>
            <a:endParaRPr lang="en-US" altLang="zh-CN" sz="1200" dirty="0"/>
          </a:p>
          <a:p>
            <a:pPr marL="0" indent="0">
              <a:buNone/>
            </a:pPr>
            <a:endParaRPr lang="zh-CN" altLang="en-US" sz="1200" dirty="0"/>
          </a:p>
        </p:txBody>
      </p:sp>
    </p:spTree>
    <p:extLst>
      <p:ext uri="{BB962C8B-B14F-4D97-AF65-F5344CB8AC3E}">
        <p14:creationId xmlns:p14="http://schemas.microsoft.com/office/powerpoint/2010/main" val="1120149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3255"/>
            <a:ext cx="10515600" cy="463463"/>
          </a:xfrm>
        </p:spPr>
        <p:txBody>
          <a:bodyPr>
            <a:noAutofit/>
          </a:bodyPr>
          <a:lstStyle/>
          <a:p>
            <a:pPr lvl="1" algn="l" rtl="0">
              <a:lnSpc>
                <a:spcPct val="90000"/>
              </a:lnSpc>
              <a:spcBef>
                <a:spcPct val="0"/>
              </a:spcBef>
            </a:pPr>
            <a:r>
              <a:rPr lang="en-US" altLang="zh-CN" sz="2000" dirty="0"/>
              <a:t>Use-cases - Software accelerator in </a:t>
            </a:r>
            <a:r>
              <a:rPr lang="en-US" altLang="zh-CN" sz="2000" dirty="0" smtClean="0"/>
              <a:t>Host </a:t>
            </a:r>
            <a:r>
              <a:rPr lang="en-US" altLang="zh-CN" sz="2000" dirty="0" smtClean="0"/>
              <a:t>(or) Guest  </a:t>
            </a:r>
            <a:endParaRPr lang="en-US" sz="2000" dirty="0"/>
          </a:p>
        </p:txBody>
      </p:sp>
      <p:pic>
        <p:nvPicPr>
          <p:cNvPr id="2050" name="Picture 2" descr="dpacc-arch-usage2.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24060" y="1261954"/>
            <a:ext cx="5107515" cy="4351338"/>
          </a:xfrm>
          <a:prstGeom prst="rect">
            <a:avLst/>
          </a:prstGeom>
          <a:noFill/>
          <a:extLst>
            <a:ext uri="{909E8E84-426E-40DD-AFC4-6F175D3DCCD1}">
              <a14:hiddenFill xmlns:a14="http://schemas.microsoft.com/office/drawing/2010/main">
                <a:solidFill>
                  <a:srgbClr val="FFFFFF"/>
                </a:solidFill>
              </a14:hiddenFill>
            </a:ext>
          </a:extLst>
        </p:spPr>
      </p:pic>
      <p:sp>
        <p:nvSpPr>
          <p:cNvPr id="5" name="内容占位符 2"/>
          <p:cNvSpPr txBox="1">
            <a:spLocks/>
          </p:cNvSpPr>
          <p:nvPr/>
        </p:nvSpPr>
        <p:spPr>
          <a:xfrm>
            <a:off x="838201" y="1189973"/>
            <a:ext cx="4760934" cy="49869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000" dirty="0" smtClean="0"/>
          </a:p>
          <a:p>
            <a:endParaRPr lang="en-US" sz="2000" dirty="0" smtClean="0"/>
          </a:p>
          <a:p>
            <a:endParaRPr lang="en-US" sz="2000" dirty="0" smtClean="0"/>
          </a:p>
          <a:p>
            <a:endParaRPr lang="en-US" dirty="0"/>
          </a:p>
        </p:txBody>
      </p:sp>
      <p:sp>
        <p:nvSpPr>
          <p:cNvPr id="6" name="内容占位符 2"/>
          <p:cNvSpPr txBox="1">
            <a:spLocks/>
          </p:cNvSpPr>
          <p:nvPr/>
        </p:nvSpPr>
        <p:spPr>
          <a:xfrm>
            <a:off x="813148" y="1039660"/>
            <a:ext cx="6013537" cy="55866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smtClean="0"/>
              <a:t>If </a:t>
            </a:r>
            <a:r>
              <a:rPr lang="en-US" sz="1400" dirty="0"/>
              <a:t>the guest does not require host support the host layer are optional. The host layer allows the guest to have better acceleration support without having to have a SAL layer in the guest.</a:t>
            </a:r>
            <a:endParaRPr lang="en-US" sz="1400" dirty="0" smtClean="0"/>
          </a:p>
          <a:p>
            <a:r>
              <a:rPr lang="en-US" sz="1400" dirty="0"/>
              <a:t>The guest can have crypto support in software (either guest SAL as in Example A or host SAL as in Example B) or be using a external crypto hardware via the </a:t>
            </a:r>
            <a:r>
              <a:rPr lang="en-US" sz="1400" dirty="0" err="1"/>
              <a:t>hio</a:t>
            </a:r>
            <a:r>
              <a:rPr lang="en-US" sz="1400" dirty="0"/>
              <a:t> interface</a:t>
            </a:r>
            <a:r>
              <a:rPr lang="en-US" sz="1400" dirty="0" smtClean="0"/>
              <a:t>.</a:t>
            </a:r>
          </a:p>
          <a:p>
            <a:r>
              <a:rPr lang="en-US" sz="1400" b="1" dirty="0"/>
              <a:t>Example A-1 </a:t>
            </a:r>
            <a:r>
              <a:rPr lang="en-US" sz="1400" dirty="0"/>
              <a:t>on the left includes a VM with a SAL for direct access to external device and VM to VM support only supplied by kernel based </a:t>
            </a:r>
            <a:r>
              <a:rPr lang="en-US" sz="1400" dirty="0" err="1"/>
              <a:t>vSwitch</a:t>
            </a:r>
            <a:r>
              <a:rPr lang="en-US" sz="1400" dirty="0"/>
              <a:t> or external device. The </a:t>
            </a:r>
            <a:r>
              <a:rPr lang="en-US" sz="1400" dirty="0" err="1"/>
              <a:t>sio</a:t>
            </a:r>
            <a:r>
              <a:rPr lang="en-US" sz="1400" dirty="0"/>
              <a:t> is optional for host access for management, and non-</a:t>
            </a:r>
            <a:r>
              <a:rPr lang="en-US" sz="1400" dirty="0" err="1"/>
              <a:t>hio</a:t>
            </a:r>
            <a:r>
              <a:rPr lang="en-US" sz="1400" dirty="0"/>
              <a:t> packets may have poor performance in some cases</a:t>
            </a:r>
            <a:r>
              <a:rPr lang="en-US" sz="1400" dirty="0" smtClean="0"/>
              <a:t>.</a:t>
            </a:r>
            <a:endParaRPr lang="en-US" sz="1400" dirty="0"/>
          </a:p>
          <a:p>
            <a:r>
              <a:rPr lang="en-US" sz="1400" b="1" dirty="0"/>
              <a:t>Example B-1 </a:t>
            </a:r>
            <a:r>
              <a:rPr lang="en-US" sz="1400" dirty="0"/>
              <a:t>in the middle includes a legacy application using crypto lib via </a:t>
            </a:r>
            <a:r>
              <a:rPr lang="en-US" sz="1400" dirty="0" err="1"/>
              <a:t>VirtIO</a:t>
            </a:r>
            <a:r>
              <a:rPr lang="en-US" sz="1400" dirty="0"/>
              <a:t> to accelerate crypto operations in the host, where VM to VM is still missing, but can be supported by SAL to external switch accelerator. The design could also be enhanced by adding a kernel based </a:t>
            </a:r>
            <a:r>
              <a:rPr lang="en-US" sz="1400" dirty="0" err="1"/>
              <a:t>vSwitch</a:t>
            </a:r>
            <a:r>
              <a:rPr lang="en-US" sz="1400" dirty="0"/>
              <a:t> for VM to VM traffic.</a:t>
            </a:r>
          </a:p>
          <a:p>
            <a:r>
              <a:rPr lang="en-US" sz="1400" b="1" dirty="0"/>
              <a:t>Example B-2 </a:t>
            </a:r>
            <a:r>
              <a:rPr lang="en-US" sz="1400" dirty="0"/>
              <a:t>in the middle includes a legacy application being agnostic to the encrypted traffic being handled in the host software or in external accelerator, which means it sends and receives packet in clear text format as the host layer or the device is encrypting or decrypting the packets unbeknownst to the guest </a:t>
            </a:r>
            <a:r>
              <a:rPr lang="en-US" sz="1400" dirty="0" smtClean="0"/>
              <a:t>application</a:t>
            </a:r>
            <a:r>
              <a:rPr lang="en-US" sz="1400" dirty="0"/>
              <a:t>., An SRL (</a:t>
            </a:r>
            <a:r>
              <a:rPr lang="en-US" sz="1400" dirty="0" err="1"/>
              <a:t>vSwitch</a:t>
            </a:r>
            <a:r>
              <a:rPr lang="en-US" sz="1400" dirty="0"/>
              <a:t>/</a:t>
            </a:r>
            <a:r>
              <a:rPr lang="en-US" sz="1400" dirty="0" err="1"/>
              <a:t>vRouter</a:t>
            </a:r>
            <a:r>
              <a:rPr lang="en-US" sz="1400" dirty="0"/>
              <a:t>) is added for VM to VM communication</a:t>
            </a:r>
            <a:r>
              <a:rPr lang="en-US" sz="1400" dirty="0" smtClean="0"/>
              <a:t>.</a:t>
            </a:r>
            <a:endParaRPr lang="en-US" sz="1400" dirty="0"/>
          </a:p>
          <a:p>
            <a:r>
              <a:rPr lang="en-US" sz="1400" b="1" dirty="0"/>
              <a:t>Example A-2 </a:t>
            </a:r>
            <a:r>
              <a:rPr lang="en-US" sz="1400" dirty="0"/>
              <a:t>on the right includes accelerated application using SAL in guest to access crypto accelerator directly, as well as flexible </a:t>
            </a:r>
            <a:r>
              <a:rPr lang="en-US" sz="1400" dirty="0" err="1"/>
              <a:t>vSwitch</a:t>
            </a:r>
            <a:r>
              <a:rPr lang="en-US" sz="1400" dirty="0"/>
              <a:t> or </a:t>
            </a:r>
            <a:r>
              <a:rPr lang="en-US" sz="1400" dirty="0" err="1"/>
              <a:t>vRouter</a:t>
            </a:r>
            <a:r>
              <a:rPr lang="en-US" sz="1400" dirty="0"/>
              <a:t> support in SW or HW. SAL allows for some/all crypto operations to be done in the guest or passed to the host for processing.</a:t>
            </a:r>
          </a:p>
          <a:p>
            <a:endParaRPr lang="en-US" sz="1400" dirty="0" smtClean="0"/>
          </a:p>
          <a:p>
            <a:endParaRPr lang="en-US" sz="1400" dirty="0"/>
          </a:p>
        </p:txBody>
      </p:sp>
      <p:sp>
        <p:nvSpPr>
          <p:cNvPr id="7" name="内容占位符 2"/>
          <p:cNvSpPr txBox="1">
            <a:spLocks/>
          </p:cNvSpPr>
          <p:nvPr/>
        </p:nvSpPr>
        <p:spPr>
          <a:xfrm>
            <a:off x="7266140" y="5636712"/>
            <a:ext cx="4094967" cy="103966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2">
                    <a:lumMod val="90000"/>
                  </a:schemeClr>
                </a:solidFill>
              </a:rPr>
              <a:t>Reference: DPACC </a:t>
            </a:r>
            <a:r>
              <a:rPr lang="en-US" sz="1400" dirty="0" smtClean="0">
                <a:solidFill>
                  <a:schemeClr val="bg2">
                    <a:lumMod val="90000"/>
                  </a:schemeClr>
                </a:solidFill>
              </a:rPr>
              <a:t>Architecture  page </a:t>
            </a:r>
            <a:r>
              <a:rPr lang="en-US" sz="1400" dirty="0">
                <a:solidFill>
                  <a:schemeClr val="bg2">
                    <a:lumMod val="90000"/>
                  </a:schemeClr>
                </a:solidFill>
              </a:rPr>
              <a:t>10. </a:t>
            </a:r>
          </a:p>
          <a:p>
            <a:pPr marL="0" indent="0">
              <a:buNone/>
            </a:pPr>
            <a:r>
              <a:rPr lang="en-US" sz="1400" dirty="0">
                <a:solidFill>
                  <a:schemeClr val="bg2">
                    <a:lumMod val="90000"/>
                  </a:schemeClr>
                </a:solidFill>
              </a:rPr>
              <a:t>https://docs.google.com/document/d/1O4rtCh1vbTOO5cMwmRwfv3UJb_bVWZrqXQS_-QJAk10/edit?pref=2&amp;pli=1</a:t>
            </a:r>
          </a:p>
          <a:p>
            <a:endParaRPr lang="en-US" sz="1400" dirty="0" smtClean="0"/>
          </a:p>
          <a:p>
            <a:endParaRPr lang="en-US" sz="1400" dirty="0"/>
          </a:p>
        </p:txBody>
      </p:sp>
    </p:spTree>
    <p:extLst>
      <p:ext uri="{BB962C8B-B14F-4D97-AF65-F5344CB8AC3E}">
        <p14:creationId xmlns:p14="http://schemas.microsoft.com/office/powerpoint/2010/main" val="136952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925</TotalTime>
  <Words>850</Words>
  <Application>Microsoft Office PowerPoint</Application>
  <PresentationFormat>Widescreen</PresentationFormat>
  <Paragraphs>96</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宋体</vt:lpstr>
      <vt:lpstr>Arial</vt:lpstr>
      <vt:lpstr>Calibri</vt:lpstr>
      <vt:lpstr>等线</vt:lpstr>
      <vt:lpstr>等线 Light</vt:lpstr>
      <vt:lpstr>Office 主题​​</vt:lpstr>
      <vt:lpstr>Update Summary of  DPACC docs</vt:lpstr>
      <vt:lpstr>Quick Summary</vt:lpstr>
      <vt:lpstr>Latest Update  DPACC API Guidelines</vt:lpstr>
      <vt:lpstr>Update Summary</vt:lpstr>
      <vt:lpstr>API Naming convention (apitype_accfunc_accmodel_operation_suffix ) </vt:lpstr>
      <vt:lpstr>API Operations Examples (apitype_accfunc_accmodel_operation_suffix ) </vt:lpstr>
      <vt:lpstr>Return Values – Error codes</vt:lpstr>
      <vt:lpstr>Response Arguments</vt:lpstr>
      <vt:lpstr>Use-cases - Software accelerator in Host (or) Guest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Latest Update</dc:title>
  <dc:creator>cmcc</dc:creator>
  <cp:lastModifiedBy>K Rajeshkumar-B38520</cp:lastModifiedBy>
  <cp:revision>61</cp:revision>
  <dcterms:created xsi:type="dcterms:W3CDTF">2016-02-04T08:45:56Z</dcterms:created>
  <dcterms:modified xsi:type="dcterms:W3CDTF">2016-03-10T09:19:01Z</dcterms:modified>
</cp:coreProperties>
</file>