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09" autoAdjust="0"/>
  </p:normalViewPr>
  <p:slideViewPr>
    <p:cSldViewPr snapToGrid="0">
      <p:cViewPr varScale="1">
        <p:scale>
          <a:sx n="61" d="100"/>
          <a:sy n="61" d="100"/>
        </p:scale>
        <p:origin x="10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361CE-A807-40F9-BEA9-7FA2B1287A29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9636A-0374-4DC9-A4A5-686F43494C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68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636A-0374-4DC9-A4A5-686F43494C1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639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636A-0374-4DC9-A4A5-686F43494C1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208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Howard contact original</a:t>
            </a:r>
            <a:r>
              <a:rPr lang="en-US" altLang="zh-CN" baseline="0" dirty="0"/>
              <a:t> contributor of the table </a:t>
            </a:r>
            <a:r>
              <a:rPr lang="en-GB" altLang="zh-CN" sz="1200" dirty="0">
                <a:solidFill>
                  <a:srgbClr val="C00000"/>
                </a:solidFill>
                <a:effectLst/>
              </a:rPr>
              <a:t>(Altera) for further clarifications</a:t>
            </a:r>
            <a:r>
              <a:rPr lang="en-GB" altLang="zh-CN" sz="1200" baseline="0" dirty="0">
                <a:solidFill>
                  <a:srgbClr val="C00000"/>
                </a:solidFill>
                <a:effectLst/>
              </a:rPr>
              <a:t> on </a:t>
            </a:r>
            <a:r>
              <a:rPr lang="en-GB" altLang="zh-CN" sz="1200" dirty="0">
                <a:solidFill>
                  <a:srgbClr val="C00000"/>
                </a:solidFill>
                <a:effectLst/>
              </a:rPr>
              <a:t>ACC_RES_FEATURE.006 (Number</a:t>
            </a:r>
            <a:r>
              <a:rPr lang="en-GB" altLang="zh-CN" sz="1200" baseline="0" dirty="0">
                <a:solidFill>
                  <a:srgbClr val="C00000"/>
                </a:solidFill>
                <a:effectLst/>
              </a:rPr>
              <a:t> of contexts) and </a:t>
            </a:r>
            <a:r>
              <a:rPr lang="en-GB" altLang="zh-CN" sz="1200" dirty="0">
                <a:solidFill>
                  <a:srgbClr val="C00000"/>
                </a:solidFill>
                <a:effectLst/>
              </a:rPr>
              <a:t>ACC_RES_FEATURE.009 (Data Format).</a:t>
            </a:r>
            <a:endParaRPr lang="zh-CN" altLang="zh-CN" sz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+mn-ea"/>
            </a:endParaRP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636A-0374-4DC9-A4A5-686F43494C1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51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51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455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5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83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5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63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95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59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855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09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22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171AB-BAF2-46B2-8041-360D1671409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A5F37-687B-4CDA-8DF5-06C5DC5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08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cidatabas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_fOinIQNcPwNODZPzGK5vRMPJQLwL7iLds4NFnjXSms/edit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DPACC Metadata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2016/2/25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674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01597" y="1690687"/>
            <a:ext cx="3469766" cy="4570775"/>
          </a:xfrm>
        </p:spPr>
        <p:txBody>
          <a:bodyPr>
            <a:normAutofit/>
          </a:bodyPr>
          <a:lstStyle/>
          <a:p>
            <a:r>
              <a:rPr lang="en-US" altLang="zh-CN" dirty="0" err="1"/>
              <a:t>Openstack</a:t>
            </a:r>
            <a:r>
              <a:rPr lang="en-US" altLang="zh-CN" dirty="0"/>
              <a:t> needs to define a </a:t>
            </a:r>
            <a:r>
              <a:rPr lang="en-US" altLang="zh-CN" dirty="0">
                <a:solidFill>
                  <a:srgbClr val="FF0000"/>
                </a:solidFill>
              </a:rPr>
              <a:t>general metadata </a:t>
            </a:r>
            <a:r>
              <a:rPr lang="en-US" altLang="zh-CN" dirty="0"/>
              <a:t>for acceleration resources</a:t>
            </a:r>
          </a:p>
          <a:p>
            <a:r>
              <a:rPr lang="en-US" altLang="zh-CN" sz="2600" dirty="0" err="1"/>
              <a:t>Acc</a:t>
            </a:r>
            <a:r>
              <a:rPr lang="en-US" altLang="zh-CN" sz="2600" dirty="0"/>
              <a:t>-agent interface</a:t>
            </a:r>
          </a:p>
          <a:p>
            <a:pPr lvl="1"/>
            <a:r>
              <a:rPr lang="en-US" altLang="zh-CN" sz="2200" dirty="0">
                <a:solidFill>
                  <a:srgbClr val="FF0000"/>
                </a:solidFill>
              </a:rPr>
              <a:t>s-API</a:t>
            </a:r>
          </a:p>
          <a:p>
            <a:r>
              <a:rPr lang="en-US" altLang="zh-CN" sz="2600" dirty="0"/>
              <a:t>Agent-VIM interface</a:t>
            </a:r>
          </a:p>
          <a:p>
            <a:pPr lvl="1"/>
            <a:r>
              <a:rPr lang="en-US" altLang="zh-CN" sz="2200" dirty="0" err="1"/>
              <a:t>nfvi</a:t>
            </a:r>
            <a:r>
              <a:rPr lang="en-US" altLang="zh-CN" sz="2200" dirty="0"/>
              <a:t>-vim </a:t>
            </a:r>
          </a:p>
          <a:p>
            <a:r>
              <a:rPr lang="en-US" altLang="zh-CN" sz="2600" dirty="0"/>
              <a:t>VIM-MANO interface</a:t>
            </a:r>
          </a:p>
          <a:p>
            <a:pPr lvl="1"/>
            <a:r>
              <a:rPr lang="en-US" altLang="zh-CN" sz="2200" dirty="0"/>
              <a:t>vim-</a:t>
            </a:r>
            <a:r>
              <a:rPr lang="en-US" altLang="zh-CN" sz="2200" dirty="0" err="1"/>
              <a:t>mano</a:t>
            </a:r>
            <a:endParaRPr lang="en-US" altLang="zh-CN" sz="2200" dirty="0"/>
          </a:p>
          <a:p>
            <a:pPr lvl="1"/>
            <a:endParaRPr lang="zh-CN" altLang="en-US" sz="2200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63" y="1468186"/>
            <a:ext cx="6919560" cy="5066215"/>
          </a:xfrm>
          <a:prstGeom prst="rect">
            <a:avLst/>
          </a:prstGeom>
        </p:spPr>
      </p:pic>
      <p:sp>
        <p:nvSpPr>
          <p:cNvPr id="9" name="下箭头 8"/>
          <p:cNvSpPr/>
          <p:nvPr/>
        </p:nvSpPr>
        <p:spPr>
          <a:xfrm>
            <a:off x="2098766" y="3178629"/>
            <a:ext cx="322217" cy="26996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5773783" y="3178629"/>
            <a:ext cx="322217" cy="26996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6936377" y="1798321"/>
            <a:ext cx="322217" cy="26996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98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6449"/>
            <a:ext cx="10515600" cy="1325563"/>
          </a:xfrm>
        </p:spPr>
        <p:txBody>
          <a:bodyPr/>
          <a:lstStyle/>
          <a:p>
            <a:r>
              <a:rPr lang="en-US" altLang="zh-CN" dirty="0"/>
              <a:t>Information Model Discussion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136805"/>
              </p:ext>
            </p:extLst>
          </p:nvPr>
        </p:nvGraphicFramePr>
        <p:xfrm>
          <a:off x="462062" y="1131516"/>
          <a:ext cx="11425137" cy="5927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8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1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+mn-lt"/>
                        </a:rPr>
                        <a:t>dev_id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</a:rPr>
                        <a:t>Device ID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Mandatory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a unique device ID for each physical accelerator (either implemented via HW or SW)</a:t>
                      </a:r>
                      <a:endParaRPr lang="zh-CN" sz="1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</a:rPr>
                        <a:t>mac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 dirty="0">
                          <a:effectLst/>
                          <a:latin typeface="+mn-lt"/>
                        </a:rPr>
                        <a:t>MAC address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Optional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MAC</a:t>
                      </a:r>
                      <a:r>
                        <a:rPr lang="en-US" altLang="zh-CN" sz="1200" kern="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address for some of the HW accelerators, e.g. </a:t>
                      </a:r>
                      <a:r>
                        <a:rPr lang="en-US" altLang="zh-CN" sz="1200" kern="1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iNIC</a:t>
                      </a:r>
                      <a:endParaRPr lang="zh-CN" sz="1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+mn-lt"/>
                        </a:rPr>
                        <a:t>numa_node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NUMA Flag</a:t>
                      </a:r>
                      <a:endParaRPr lang="zh-CN" sz="14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Mandatory</a:t>
                      </a:r>
                      <a:endParaRPr lang="zh-CN" sz="14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Whether</a:t>
                      </a:r>
                      <a:r>
                        <a:rPr lang="en-US" altLang="zh-CN" sz="12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the accelerator is NUMA attaching CPU, default to False.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+mn-lt"/>
                        </a:rPr>
                        <a:t>device_type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baseline="0" dirty="0">
                          <a:effectLst/>
                          <a:latin typeface="+mn-lt"/>
                        </a:rPr>
                        <a:t>HW/SW type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Mandatory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The type of HW/SW device of the accelerator (either physical device or virtual function). </a:t>
                      </a:r>
                      <a:br>
                        <a:rPr lang="en-US" altLang="zh-CN" sz="12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</a:br>
                      <a:r>
                        <a:rPr lang="en-US" altLang="zh-CN" sz="12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Typical types include: GPU,</a:t>
                      </a:r>
                      <a:r>
                        <a:rPr lang="en-US" altLang="zh-CN" sz="1200" kern="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FPGA, SW, ASIC, DSP etc. </a:t>
                      </a:r>
                      <a:r>
                        <a:rPr lang="en-US" altLang="zh-CN" sz="1200" kern="10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SoC</a:t>
                      </a:r>
                      <a:r>
                        <a:rPr lang="en-US" altLang="zh-CN" sz="1200" kern="1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: a collection of accelerators each with </a:t>
                      </a:r>
                      <a:r>
                        <a:rPr lang="en-US" altLang="zh-CN" sz="1200" kern="10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device_id</a:t>
                      </a:r>
                      <a:r>
                        <a:rPr lang="en-US" altLang="zh-CN" sz="1200" kern="1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, type, etc.</a:t>
                      </a:r>
                      <a:endParaRPr lang="zh-CN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+mn-lt"/>
                        </a:rPr>
                        <a:t>acc_func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</a:rPr>
                        <a:t>Functionality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Mandatory 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The acceleration</a:t>
                      </a:r>
                      <a:r>
                        <a:rPr lang="en-US" sz="1200" kern="100" baseline="0" dirty="0">
                          <a:effectLst/>
                          <a:latin typeface="+mn-lt"/>
                        </a:rPr>
                        <a:t> functionality the accelerator offers. Typical functionalities include: CRYPTO, </a:t>
                      </a:r>
                      <a:r>
                        <a:rPr lang="en-US" sz="1200" kern="100" baseline="0" dirty="0" err="1">
                          <a:effectLst/>
                          <a:latin typeface="+mn-lt"/>
                        </a:rPr>
                        <a:t>IPSec</a:t>
                      </a:r>
                      <a:r>
                        <a:rPr lang="en-US" sz="1200" kern="100" baseline="0" dirty="0">
                          <a:effectLst/>
                          <a:latin typeface="+mn-lt"/>
                        </a:rPr>
                        <a:t>, PDCP, FFT, etc.</a:t>
                      </a:r>
                      <a:endParaRPr lang="zh-CN" sz="1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+mn-lt"/>
                        </a:rPr>
                        <a:t>acc_capability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baseline="0" dirty="0">
                          <a:effectLst/>
                          <a:latin typeface="+mn-lt"/>
                        </a:rPr>
                        <a:t>Capability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Capacity?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Mandatory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The acceleration capability</a:t>
                      </a:r>
                      <a:r>
                        <a:rPr lang="en-US" sz="1200" kern="100" baseline="0" dirty="0">
                          <a:effectLst/>
                          <a:latin typeface="+mn-lt"/>
                        </a:rPr>
                        <a:t> of the given acceleration functionality. E.g. in case of crypto, the algorithms supported, the expected performance metrics, etc.</a:t>
                      </a:r>
                      <a:endParaRPr lang="zh-CN" sz="1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+mn-lt"/>
                        </a:rPr>
                        <a:t>queue_num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</a:rPr>
                        <a:t>Queue number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Optional</a:t>
                      </a:r>
                      <a:endParaRPr lang="zh-CN" sz="14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Number</a:t>
                      </a:r>
                      <a:r>
                        <a:rPr lang="en-US" altLang="zh-CN" sz="12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of concurrent queues/channels supported by the accelerator (either physical or virtual).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queue</a:t>
                      </a:r>
                      <a:r>
                        <a:rPr lang="en-US" sz="1400" kern="100" dirty="0" err="1">
                          <a:effectLst/>
                          <a:latin typeface="+mn-lt"/>
                        </a:rPr>
                        <a:t>_type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</a:rPr>
                        <a:t>Queue Type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Name</a:t>
                      </a:r>
                      <a:r>
                        <a:rPr lang="en-US" altLang="zh-CN" sz="1400" kern="1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is confusing</a:t>
                      </a:r>
                      <a:endParaRPr lang="zh-CN" sz="1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Optional</a:t>
                      </a:r>
                      <a:endParaRPr lang="zh-CN" sz="14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acceleration</a:t>
                      </a:r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functionality of a loaded queue on a programmable accelerator or multi-purpose accelerator. 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</a:rPr>
                        <a:t>address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Accessible Address </a:t>
                      </a:r>
                      <a:r>
                        <a:rPr lang="en-US" altLang="zh-CN" sz="14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for HW accelerator</a:t>
                      </a:r>
                      <a:endParaRPr lang="zh-CN" sz="1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Mandatory</a:t>
                      </a:r>
                      <a:r>
                        <a:rPr lang="en-US" altLang="zh-CN" sz="1400" kern="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Bus address for bus attached accelerators, or assigned system address for integrated accelerator</a:t>
                      </a:r>
                      <a:r>
                        <a:rPr lang="en-US" sz="1200" kern="100" baseline="0" dirty="0">
                          <a:effectLst/>
                          <a:latin typeface="+mn-lt"/>
                        </a:rPr>
                        <a:t> or virtual address for a virtual function. Bar address for PCI device (via IO configuration). </a:t>
                      </a:r>
                      <a:endParaRPr lang="zh-CN" sz="1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+mn-lt"/>
                        </a:rPr>
                        <a:t>pf_address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</a:rPr>
                        <a:t>Physical Address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Optional</a:t>
                      </a:r>
                      <a:endParaRPr lang="zh-CN" sz="1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Physical</a:t>
                      </a:r>
                      <a:r>
                        <a:rPr lang="en-US" sz="1200" kern="100" baseline="0" dirty="0">
                          <a:effectLst/>
                          <a:latin typeface="+mn-lt"/>
                        </a:rPr>
                        <a:t> address of a HW accelerator that supports virtualization (i.e. the physical accelerator can be sliced into a number of virtual functions, which appear to be an independent  physical device to its assignees</a:t>
                      </a:r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), otherwise the same with Accessible Address. </a:t>
                      </a:r>
                      <a:r>
                        <a:rPr lang="en-US" altLang="zh-CN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(combined</a:t>
                      </a:r>
                      <a:r>
                        <a:rPr lang="en-US" altLang="zh-CN" sz="1200" kern="1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with address, optional)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8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+mn-lt"/>
                        </a:rPr>
                        <a:t>vendor_id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</a:rPr>
                        <a:t>Vendor ID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Mandatory</a:t>
                      </a:r>
                      <a:endParaRPr lang="zh-CN" sz="1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latin typeface="+mn-lt"/>
                        </a:rPr>
                        <a:t>Globally</a:t>
                      </a:r>
                      <a:r>
                        <a:rPr lang="en-US" altLang="zh-CN" sz="1200" kern="100" baseline="0" dirty="0">
                          <a:effectLst/>
                          <a:latin typeface="+mn-lt"/>
                        </a:rPr>
                        <a:t> u</a:t>
                      </a:r>
                      <a:r>
                        <a:rPr lang="en-US" altLang="zh-CN" sz="1200" kern="100" dirty="0">
                          <a:effectLst/>
                          <a:latin typeface="+mn-lt"/>
                        </a:rPr>
                        <a:t>nique vendor ID, assigned</a:t>
                      </a:r>
                      <a:r>
                        <a:rPr lang="en-US" altLang="zh-CN" sz="1200" kern="1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CN" sz="1200" kern="1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by XXX</a:t>
                      </a:r>
                      <a:r>
                        <a:rPr lang="en-US" altLang="zh-CN" sz="12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retrieved from the HW device driver</a:t>
                      </a:r>
                      <a:r>
                        <a:rPr lang="en-US" altLang="zh-CN" sz="1200" kern="100" baseline="0" dirty="0">
                          <a:effectLst/>
                          <a:latin typeface="+mn-lt"/>
                        </a:rPr>
                        <a:t>. Default to 0 for SW acc.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?For non-PCI device</a:t>
                      </a:r>
                      <a:endParaRPr lang="zh-CN" altLang="zh-CN" sz="1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+mn-lt"/>
                        </a:rPr>
                        <a:t>product_id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Product ID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Mandatory</a:t>
                      </a:r>
                      <a:endParaRPr lang="zh-CN" sz="14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Internally</a:t>
                      </a:r>
                      <a:r>
                        <a:rPr lang="en-US" altLang="zh-CN" sz="1200" kern="1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u</a:t>
                      </a:r>
                      <a:r>
                        <a:rPr lang="en-US" altLang="zh-CN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nique</a:t>
                      </a:r>
                      <a:r>
                        <a:rPr lang="en-US" altLang="zh-CN" sz="1200" kern="1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product ID</a:t>
                      </a:r>
                      <a:r>
                        <a:rPr lang="en-US" altLang="zh-CN" sz="1200" kern="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, assigned by the vendor, retrieved from the HW device driver. Default to 0 for SW acc.</a:t>
                      </a:r>
                      <a:endParaRPr lang="zh-CN" altLang="zh-CN" sz="1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9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566" y="-122558"/>
            <a:ext cx="10515600" cy="1325563"/>
          </a:xfrm>
        </p:spPr>
        <p:txBody>
          <a:bodyPr/>
          <a:lstStyle/>
          <a:p>
            <a:r>
              <a:rPr lang="en-US" altLang="zh-CN" dirty="0"/>
              <a:t>Data Model Discussion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375964"/>
              </p:ext>
            </p:extLst>
          </p:nvPr>
        </p:nvGraphicFramePr>
        <p:xfrm>
          <a:off x="584557" y="1108832"/>
          <a:ext cx="10761617" cy="5091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0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dev_id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String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“</a:t>
                      </a:r>
                      <a:r>
                        <a:rPr lang="en-US" altLang="zh-CN" sz="1000" kern="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pci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_”+</a:t>
                      </a:r>
                      <a:r>
                        <a:rPr lang="en-US" altLang="zh-CN" sz="1000" kern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PFA for </a:t>
                      </a:r>
                      <a:r>
                        <a:rPr lang="en-US" altLang="zh-CN" sz="1000" kern="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pci</a:t>
                      </a:r>
                      <a:r>
                        <a:rPr lang="en-US" altLang="zh-CN" sz="1000" kern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 device, .e.g. 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pci_0000_05_00_1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What about other types</a:t>
                      </a:r>
                      <a:r>
                        <a:rPr lang="en-US" altLang="zh-CN" sz="1000" kern="1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 of device?</a:t>
                      </a:r>
                      <a:endParaRPr lang="zh-CN" sz="1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mac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String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The Hexadecimal (in hexadecimal) Representation of LAN MAC addresses have been defined in ISO/IEC 10039. E.g.,</a:t>
                      </a:r>
                      <a:r>
                        <a:rPr lang="en-US" sz="1000" kern="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52:54:00:BA:E2:90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numa_node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Boolean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True(1) or False(0)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device_type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Enumeration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GPU, FPGA, SW, ASIC, DSP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acc_func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Enumeration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</a:rPr>
                        <a:t>CRYPTO, </a:t>
                      </a:r>
                      <a:r>
                        <a:rPr lang="en-US" altLang="zh-CN" sz="1000" kern="100" dirty="0" err="1">
                          <a:solidFill>
                            <a:schemeClr val="tx1"/>
                          </a:solidFill>
                          <a:effectLst/>
                        </a:rPr>
                        <a:t>IPSec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</a:rPr>
                        <a:t>, PDCP, FFT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EMPTY - special value for non-initialized</a:t>
                      </a:r>
                      <a:r>
                        <a:rPr lang="en-US" sz="1000" kern="100" baseline="0" dirty="0">
                          <a:solidFill>
                            <a:schemeClr val="tx1"/>
                          </a:solidFill>
                          <a:effectLst/>
                        </a:rPr>
                        <a:t> multi-purpose or re-programmable accelerators</a:t>
                      </a:r>
                      <a:endParaRPr lang="en-US" altLang="zh-CN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acc_capability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Structure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(use</a:t>
                      </a:r>
                      <a:r>
                        <a:rPr lang="en-US" altLang="zh-CN" sz="1000" kern="1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 </a:t>
                      </a:r>
                      <a:r>
                        <a:rPr lang="en-US" altLang="zh-CN" sz="1000" kern="1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json</a:t>
                      </a:r>
                      <a:r>
                        <a:rPr lang="en-US" altLang="zh-CN" sz="1000" kern="1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)</a:t>
                      </a:r>
                      <a:endParaRPr lang="zh-CN" sz="1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algorithm": {"type":"</a:t>
                      </a:r>
                      <a:r>
                        <a:rPr lang="en-US" sz="1000" kern="100" dirty="0" err="1">
                          <a:solidFill>
                            <a:schemeClr val="tx1"/>
                          </a:solidFill>
                          <a:effectLst/>
                        </a:rPr>
                        <a:t>aes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", "pps":1024,"bps":10},"algorithm": {"type":"3DES", "pps":10240,"bps":10 }]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queue_num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INTEGER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queue_type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Enumeration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Same as </a:t>
                      </a:r>
                      <a:r>
                        <a:rPr lang="en-US" sz="1000" kern="100" dirty="0" err="1">
                          <a:solidFill>
                            <a:schemeClr val="tx1"/>
                          </a:solidFill>
                          <a:effectLst/>
                        </a:rPr>
                        <a:t>acc_func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address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String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</a:rPr>
                        <a:t>Unique PFA</a:t>
                      </a:r>
                      <a:r>
                        <a:rPr lang="zh-CN" altLang="en-US" sz="1000" kern="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00" baseline="0" dirty="0">
                          <a:solidFill>
                            <a:schemeClr val="tx1"/>
                          </a:solidFill>
                          <a:effectLst/>
                        </a:rPr>
                        <a:t>(PCI Function Address)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</a:rPr>
                        <a:t> , bus number ’:’ device number ’:’ function number. E.g. 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0000:05:00.1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What about other types of device?</a:t>
                      </a:r>
                      <a:endParaRPr lang="zh-CN" altLang="zh-CN" sz="1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pf_address</a:t>
                      </a:r>
                      <a:endParaRPr lang="zh-CN" sz="10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String 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Same</a:t>
                      </a:r>
                      <a:r>
                        <a:rPr lang="en-US" altLang="zh-CN" sz="1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as address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vendor_id</a:t>
                      </a:r>
                      <a:endParaRPr lang="zh-CN" sz="10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String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“</a:t>
                      </a:r>
                      <a:r>
                        <a:rPr lang="en-US" altLang="zh-CN" sz="100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pci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_” + PCI </a:t>
                      </a:r>
                      <a:r>
                        <a:rPr lang="en-US" altLang="zh-CN" sz="100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vendor_id</a:t>
                      </a:r>
                      <a:r>
                        <a:rPr lang="en-US" altLang="zh-CN" sz="1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(32-bit Hexadecimal (in hexadecimal) Representation) as defined in </a:t>
                      </a:r>
                      <a:r>
                        <a:rPr lang="en-US" altLang="zh-CN" sz="1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hlinkClick r:id="rId3"/>
                        </a:rPr>
                        <a:t>http://pcidatabase.com/</a:t>
                      </a:r>
                      <a:r>
                        <a:rPr lang="en-US" altLang="zh-CN" sz="1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What about other types of device?</a:t>
                      </a:r>
                      <a:endParaRPr lang="zh-CN" sz="1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product_id</a:t>
                      </a:r>
                      <a:endParaRPr lang="zh-CN" sz="10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String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“</a:t>
                      </a:r>
                      <a:r>
                        <a:rPr lang="en-US" altLang="zh-CN" sz="100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pci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_” + PCI </a:t>
                      </a:r>
                      <a:r>
                        <a:rPr lang="en-US" altLang="zh-CN" sz="100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vendor_id</a:t>
                      </a:r>
                      <a:r>
                        <a:rPr lang="en-US" altLang="zh-CN" sz="1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(32-bit Hexadecimal (in hexadecimal) Representation) as defined in </a:t>
                      </a:r>
                      <a:r>
                        <a:rPr lang="en-US" altLang="zh-CN" sz="1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hlinkClick r:id="rId3"/>
                        </a:rPr>
                        <a:t>http://pcidatabase.com/</a:t>
                      </a:r>
                      <a:r>
                        <a:rPr lang="en-US" altLang="zh-CN" sz="1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What about other types of device?</a:t>
                      </a:r>
                      <a:endParaRPr lang="zh-CN" altLang="zh-CN" sz="1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8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Initial discussion table and comments taken from </a:t>
            </a:r>
          </a:p>
          <a:p>
            <a:r>
              <a:rPr lang="en-US" altLang="zh-CN" dirty="0"/>
              <a:t>gap analysis of </a:t>
            </a:r>
            <a:r>
              <a:rPr lang="en-US" altLang="zh-CN" dirty="0" err="1"/>
              <a:t>openstack</a:t>
            </a:r>
            <a:r>
              <a:rPr lang="en-US" altLang="zh-CN" dirty="0"/>
              <a:t> for </a:t>
            </a:r>
            <a:r>
              <a:rPr lang="en-US" altLang="zh-CN" dirty="0" err="1"/>
              <a:t>dpacc</a:t>
            </a:r>
            <a:endParaRPr lang="en-US" altLang="zh-CN" dirty="0"/>
          </a:p>
          <a:p>
            <a:r>
              <a:rPr lang="en-US" altLang="zh-CN" dirty="0">
                <a:hlinkClick r:id="rId2"/>
              </a:rPr>
              <a:t>https://docs.google.com/document/d/1_fOinIQNcPwNODZPzGK5vRMPJQLwL7iLds4NFnjXSms/edit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515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566" y="-122558"/>
            <a:ext cx="10515600" cy="1325563"/>
          </a:xfrm>
        </p:spPr>
        <p:txBody>
          <a:bodyPr/>
          <a:lstStyle/>
          <a:p>
            <a:r>
              <a:rPr lang="en-US" altLang="zh-CN" dirty="0"/>
              <a:t>Initial discussion table &amp; comments so far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977010"/>
              </p:ext>
            </p:extLst>
          </p:nvPr>
        </p:nvGraphicFramePr>
        <p:xfrm>
          <a:off x="550817" y="1438138"/>
          <a:ext cx="5724525" cy="5103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0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7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dev_id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VARCHAR(24)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pci_0000_05_00_1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mac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VARCHAR(32)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0</a:t>
                      </a:r>
                      <a:r>
                        <a:rPr lang="zh-CN" sz="1000" kern="100">
                          <a:effectLst/>
                        </a:rPr>
                        <a:t>，：</a:t>
                      </a:r>
                      <a:r>
                        <a:rPr lang="en-US" sz="1000" kern="100">
                          <a:effectLst/>
                        </a:rPr>
                        <a:t>52:54:00:BA:E2:90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numa_node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VARCHAR(1)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0 or 1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device_type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VARCHAR(12)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Nomad_GPU</a:t>
                      </a:r>
                      <a:r>
                        <a:rPr lang="en-US" sz="1000" kern="100" dirty="0">
                          <a:effectLst/>
                        </a:rPr>
                        <a:t>, </a:t>
                      </a:r>
                      <a:r>
                        <a:rPr lang="en-US" sz="1000" kern="100" dirty="0" err="1">
                          <a:effectLst/>
                        </a:rPr>
                        <a:t>Nomad_FPGA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acc_type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VARCHAR(8)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EMPTY</a:t>
                      </a:r>
                      <a:r>
                        <a:rPr lang="zh-CN" sz="1000" kern="100" dirty="0">
                          <a:effectLst/>
                        </a:rPr>
                        <a:t>、</a:t>
                      </a:r>
                      <a:r>
                        <a:rPr lang="en-US" sz="1000" kern="100" dirty="0">
                          <a:effectLst/>
                        </a:rPr>
                        <a:t>CRYPTO</a:t>
                      </a:r>
                      <a:r>
                        <a:rPr lang="zh-CN" sz="1000" kern="100" dirty="0">
                          <a:effectLst/>
                        </a:rPr>
                        <a:t>、</a:t>
                      </a:r>
                      <a:r>
                        <a:rPr lang="en-US" sz="1000" kern="100" dirty="0">
                          <a:effectLst/>
                        </a:rPr>
                        <a:t>VTC</a:t>
                      </a:r>
                      <a:r>
                        <a:rPr lang="zh-CN" sz="1000" kern="100" dirty="0">
                          <a:effectLst/>
                        </a:rPr>
                        <a:t>、</a:t>
                      </a:r>
                      <a:r>
                        <a:rPr lang="en-US" sz="1000" kern="100" dirty="0">
                          <a:effectLst/>
                        </a:rPr>
                        <a:t>DC</a:t>
                      </a:r>
                      <a:r>
                        <a:rPr lang="en-US" sz="1100" kern="100" dirty="0">
                          <a:effectLst/>
                        </a:rPr>
                        <a:t>  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</a:rPr>
                        <a:t>acc_capability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VARCHAR(60)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["count": 2, "algorithm": {"type":"aes", "pps":1024,"bps":10},"algorithm": {"type":"3DES", "pps":10240,"bps":10</a:t>
                      </a:r>
                      <a:r>
                        <a:rPr lang="en-US" sz="1100" kern="100">
                          <a:effectLst/>
                        </a:rPr>
                        <a:t> </a:t>
                      </a:r>
                      <a:r>
                        <a:rPr lang="en-US" sz="1000" kern="100">
                          <a:effectLst/>
                        </a:rPr>
                        <a:t>}]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queue_num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INTEGER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queue_type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VARCHAR(8)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EMPTY </a:t>
                      </a:r>
                      <a:r>
                        <a:rPr lang="zh-CN" sz="1000" kern="100">
                          <a:effectLst/>
                        </a:rPr>
                        <a:t>、</a:t>
                      </a:r>
                      <a:r>
                        <a:rPr lang="en-US" sz="1000" kern="100">
                          <a:effectLst/>
                        </a:rPr>
                        <a:t>SA</a:t>
                      </a:r>
                      <a:r>
                        <a:rPr lang="zh-CN" sz="1000" kern="100">
                          <a:effectLst/>
                        </a:rPr>
                        <a:t>、</a:t>
                      </a:r>
                      <a:r>
                        <a:rPr lang="en-US" sz="1000" kern="100">
                          <a:effectLst/>
                        </a:rPr>
                        <a:t>IPSec</a:t>
                      </a:r>
                      <a:r>
                        <a:rPr lang="zh-CN" sz="1000" kern="100">
                          <a:effectLst/>
                        </a:rPr>
                        <a:t>、</a:t>
                      </a:r>
                      <a:r>
                        <a:rPr lang="en-US" sz="1000" kern="100">
                          <a:effectLst/>
                        </a:rPr>
                        <a:t>GB</a:t>
                      </a: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address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VARCHAR(12)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0000:05:00.1</a:t>
                      </a: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pf_address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VARCHAR(12</a:t>
                      </a:r>
                      <a:r>
                        <a:rPr lang="en-US" sz="1100" kern="100" dirty="0">
                          <a:effectLst/>
                        </a:rPr>
                        <a:t> </a:t>
                      </a:r>
                      <a:r>
                        <a:rPr lang="en-US" sz="1000" kern="100" dirty="0">
                          <a:effectLst/>
                        </a:rPr>
                        <a:t>)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 ?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vendor_id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VARCHAR(4)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15b3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product_id</a:t>
                      </a:r>
                      <a:endParaRPr lang="zh-CN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VARCHAR(4)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1004</a:t>
                      </a:r>
                      <a:endParaRPr lang="zh-CN" sz="11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5947954" y="1438139"/>
            <a:ext cx="6096000" cy="530914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 we have a complete list of know </a:t>
            </a:r>
            <a:r>
              <a:rPr kumimoji="0" lang="en-US" altLang="zh-CN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acc_types</a:t>
            </a: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today? If so lets define them in this doc.</a:t>
            </a: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Micheal</a:t>
            </a: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has the same comment in discussion 0205, and we agreed. The definitions are to be introduced in the above table on EPA vs NOMAD, and could be included here later.</a:t>
            </a: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zh-CN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 can not determine the format of this field, is it JSON or what? I think we need to define the format of this field if not stated later.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Need to define the values for this field.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Why have this field if the one above is used. Unless the one above is just a text name, then we can remove this one or remove the one above for this field.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What is the reason for this field, is this the number of support Physical Functions or what? It looks like a text or name field.</a:t>
            </a: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矩形标注 2"/>
          <p:cNvSpPr/>
          <p:nvPr/>
        </p:nvSpPr>
        <p:spPr>
          <a:xfrm>
            <a:off x="5721531" y="1358537"/>
            <a:ext cx="6217920" cy="1776549"/>
          </a:xfrm>
          <a:prstGeom prst="wedgeRectCallout">
            <a:avLst>
              <a:gd name="adj1" fmla="val -69152"/>
              <a:gd name="adj2" fmla="val 4681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标注 5"/>
          <p:cNvSpPr/>
          <p:nvPr/>
        </p:nvSpPr>
        <p:spPr>
          <a:xfrm>
            <a:off x="5734587" y="3243947"/>
            <a:ext cx="6217920" cy="1058087"/>
          </a:xfrm>
          <a:prstGeom prst="wedgeRectCallout">
            <a:avLst>
              <a:gd name="adj1" fmla="val -63130"/>
              <a:gd name="adj2" fmla="val 1695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标注 7"/>
          <p:cNvSpPr/>
          <p:nvPr/>
        </p:nvSpPr>
        <p:spPr>
          <a:xfrm>
            <a:off x="5734587" y="4381637"/>
            <a:ext cx="6217920" cy="347118"/>
          </a:xfrm>
          <a:prstGeom prst="wedgeRectCallout">
            <a:avLst>
              <a:gd name="adj1" fmla="val -69152"/>
              <a:gd name="adj2" fmla="val 4560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标注 8"/>
          <p:cNvSpPr/>
          <p:nvPr/>
        </p:nvSpPr>
        <p:spPr>
          <a:xfrm>
            <a:off x="5734587" y="4849746"/>
            <a:ext cx="6217920" cy="836952"/>
          </a:xfrm>
          <a:prstGeom prst="wedgeRectCallout">
            <a:avLst>
              <a:gd name="adj1" fmla="val -79656"/>
              <a:gd name="adj2" fmla="val -1823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标注 9"/>
          <p:cNvSpPr/>
          <p:nvPr/>
        </p:nvSpPr>
        <p:spPr>
          <a:xfrm>
            <a:off x="5734587" y="5807690"/>
            <a:ext cx="6217920" cy="939596"/>
          </a:xfrm>
          <a:prstGeom prst="wedgeRectCallout">
            <a:avLst>
              <a:gd name="adj1" fmla="val -87359"/>
              <a:gd name="adj2" fmla="val -7412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95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ETSI NFV IFA004 Information Model</a:t>
            </a:r>
            <a:endParaRPr lang="zh-CN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101136"/>
              </p:ext>
            </p:extLst>
          </p:nvPr>
        </p:nvGraphicFramePr>
        <p:xfrm>
          <a:off x="257453" y="1958810"/>
          <a:ext cx="11665260" cy="4763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3413">
                  <a:extLst>
                    <a:ext uri="{9D8B030D-6E8A-4147-A177-3AD203B41FA5}">
                      <a16:colId xmlns:a16="http://schemas.microsoft.com/office/drawing/2014/main" val="185542897"/>
                    </a:ext>
                  </a:extLst>
                </a:gridCol>
                <a:gridCol w="2077375">
                  <a:extLst>
                    <a:ext uri="{9D8B030D-6E8A-4147-A177-3AD203B41FA5}">
                      <a16:colId xmlns:a16="http://schemas.microsoft.com/office/drawing/2014/main" val="3301302848"/>
                    </a:ext>
                  </a:extLst>
                </a:gridCol>
                <a:gridCol w="6134472">
                  <a:extLst>
                    <a:ext uri="{9D8B030D-6E8A-4147-A177-3AD203B41FA5}">
                      <a16:colId xmlns:a16="http://schemas.microsoft.com/office/drawing/2014/main" val="3838123039"/>
                    </a:ext>
                  </a:extLst>
                </a:gridCol>
              </a:tblGrid>
              <a:tr h="184136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Numbering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Feature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Functional requirements description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284429"/>
                  </a:ext>
                </a:extLst>
              </a:tr>
              <a:tr h="184136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ACC_RES_FEATURE.001 </a:t>
                      </a: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device_id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UID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Each acceleration resource shall have a unique identifier.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335208"/>
                  </a:ext>
                </a:extLst>
              </a:tr>
              <a:tr h="38073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ACC_RES_FEATURE.002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Version (+M)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Each acceleration resource shall specify the version of its accelerator.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565963"/>
                  </a:ext>
                </a:extLst>
              </a:tr>
              <a:tr h="38073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ACC_RES_FEATURE.003</a:t>
                      </a:r>
                      <a:r>
                        <a:rPr lang="en-GB" sz="1400" baseline="0" dirty="0">
                          <a:effectLst/>
                        </a:rPr>
                        <a:t> (</a:t>
                      </a:r>
                      <a:r>
                        <a:rPr lang="en-GB" sz="1400" baseline="0" dirty="0" err="1">
                          <a:effectLst/>
                        </a:rPr>
                        <a:t>acc_functionality</a:t>
                      </a:r>
                      <a:r>
                        <a:rPr lang="en-GB" sz="1400" baseline="0" dirty="0">
                          <a:effectLst/>
                        </a:rPr>
                        <a:t>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Type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Each acceleration resource shall have a clear type (e.g. Crypto, FFT, </a:t>
                      </a:r>
                      <a:r>
                        <a:rPr lang="en-GB" sz="1400" dirty="0" err="1">
                          <a:effectLst/>
                        </a:rPr>
                        <a:t>IPSec</a:t>
                      </a:r>
                      <a:r>
                        <a:rPr lang="en-GB" sz="1400" dirty="0">
                          <a:effectLst/>
                        </a:rPr>
                        <a:t>, etc.)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765118"/>
                  </a:ext>
                </a:extLst>
              </a:tr>
              <a:tr h="38073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ACC_RES_FEATURE.004</a:t>
                      </a:r>
                      <a:r>
                        <a:rPr lang="en-GB" sz="1400" baseline="0" dirty="0">
                          <a:effectLst/>
                        </a:rPr>
                        <a:t> (</a:t>
                      </a:r>
                      <a:r>
                        <a:rPr lang="en-GB" sz="1400" baseline="0" dirty="0" err="1">
                          <a:effectLst/>
                        </a:rPr>
                        <a:t>acc_capability</a:t>
                      </a:r>
                      <a:r>
                        <a:rPr lang="en-GB" sz="1400" baseline="0" dirty="0">
                          <a:effectLst/>
                        </a:rPr>
                        <a:t>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Capabilities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Each acceleration resource shall indicate its acceleration specific capabilities.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3845057"/>
                  </a:ext>
                </a:extLst>
              </a:tr>
              <a:tr h="38073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ACC_RES_FEATURE.005 (</a:t>
                      </a:r>
                      <a:r>
                        <a:rPr lang="en-GB" sz="1400" dirty="0" err="1">
                          <a:effectLst/>
                        </a:rPr>
                        <a:t>queue_number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Number of Channels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Each acceleration resource shall indicate how many channels it supports.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919848"/>
                  </a:ext>
                </a:extLst>
              </a:tr>
              <a:tr h="38073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ACC_RES_FEATURE.006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Number of Contexts (?)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Each acceleration resource shall indicate how many contexts it supports. 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0699901"/>
                  </a:ext>
                </a:extLst>
              </a:tr>
              <a:tr h="38073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ACC_RES_FEATURE.007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Allows Migration (+O)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Each acceleration resource shall indicate if it supports live migration capabilities.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6074820"/>
                  </a:ext>
                </a:extLst>
              </a:tr>
              <a:tr h="38073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ACC_RES_FEATURE.008 (</a:t>
                      </a:r>
                      <a:r>
                        <a:rPr lang="en-GB" sz="1400" dirty="0" err="1">
                          <a:effectLst/>
                        </a:rPr>
                        <a:t>acc_capability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 err="1">
                          <a:effectLst/>
                        </a:rPr>
                        <a:t>QoS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Each acceleration resource shall indicate the quality of service level it supports.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9809656"/>
                  </a:ext>
                </a:extLst>
              </a:tr>
              <a:tr h="38073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ACC_RES_FEATURE.009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Data Format (?)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Each acceleration resource shall indicate the data format they operate on.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6717233"/>
                  </a:ext>
                </a:extLst>
              </a:tr>
              <a:tr h="38073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ACC_RES_FEATURE.010 (</a:t>
                      </a:r>
                      <a:r>
                        <a:rPr lang="en-GB" sz="1400" dirty="0" err="1">
                          <a:effectLst/>
                        </a:rPr>
                        <a:t>acc_type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Re-Programmability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Each acceleration resource shall indicate whether it requires a hardware image to be programmed with before it can operate.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8656106"/>
                  </a:ext>
                </a:extLst>
              </a:tr>
              <a:tr h="38073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ACC_RES_FEATURE.011 (</a:t>
                      </a:r>
                      <a:r>
                        <a:rPr lang="en-GB" sz="1400" dirty="0" err="1">
                          <a:solidFill>
                            <a:srgbClr val="C00000"/>
                          </a:solidFill>
                          <a:effectLst/>
                        </a:rPr>
                        <a:t>acc_capability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)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Resource Availability </a:t>
                      </a:r>
                      <a:b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(needed</a:t>
                      </a:r>
                      <a:r>
                        <a:rPr lang="en-GB" sz="1400" baseline="0" dirty="0">
                          <a:solidFill>
                            <a:srgbClr val="C00000"/>
                          </a:solidFill>
                          <a:effectLst/>
                        </a:rPr>
                        <a:t> exchange but 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not metadata)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Each acceleration resource shall indicate the level or amount of availability that are currently unused and can be allocated. </a:t>
                      </a:r>
                      <a:endParaRPr lang="zh-C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805914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3036" y="1521411"/>
            <a:ext cx="70059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Table 4.2.2.1.2-1:  Functional requirements for acceleration resources features</a:t>
            </a:r>
            <a:endParaRPr kumimoji="0" lang="en-GB" altLang="zh-CN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15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1093</Words>
  <Application>Microsoft Office PowerPoint</Application>
  <PresentationFormat>Widescreen</PresentationFormat>
  <Paragraphs>197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等线</vt:lpstr>
      <vt:lpstr>宋体</vt:lpstr>
      <vt:lpstr>Arial</vt:lpstr>
      <vt:lpstr>Calibri</vt:lpstr>
      <vt:lpstr>Calibri Light</vt:lpstr>
      <vt:lpstr>Times New Roman</vt:lpstr>
      <vt:lpstr>Office 主题</vt:lpstr>
      <vt:lpstr>DPACC Metadata</vt:lpstr>
      <vt:lpstr>Motivation</vt:lpstr>
      <vt:lpstr>Information Model Discussion</vt:lpstr>
      <vt:lpstr>Data Model Discussion</vt:lpstr>
      <vt:lpstr>backup</vt:lpstr>
      <vt:lpstr>Initial discussion table &amp; comments so far</vt:lpstr>
      <vt:lpstr>ETSI NFV IFA004 Information Model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DPACC Metadata</dc:title>
  <dc:creator>徐梓耀</dc:creator>
  <cp:lastModifiedBy>cmcc</cp:lastModifiedBy>
  <cp:revision>28</cp:revision>
  <dcterms:created xsi:type="dcterms:W3CDTF">2016-02-25T05:01:12Z</dcterms:created>
  <dcterms:modified xsi:type="dcterms:W3CDTF">2016-03-04T12:41:16Z</dcterms:modified>
</cp:coreProperties>
</file>