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9" r:id="rId13"/>
    <p:sldId id="270" r:id="rId14"/>
    <p:sldId id="271" r:id="rId15"/>
    <p:sldId id="272"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mcc" initials="c" lastIdx="1" clrIdx="0">
    <p:extLst>
      <p:ext uri="{19B8F6BF-5375-455C-9EA6-DF929625EA0E}">
        <p15:presenceInfo xmlns:p15="http://schemas.microsoft.com/office/powerpoint/2012/main" userId="cmc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浅色样式 1 - 强调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FABFCF23-3B69-468F-B69F-88F6DE6A72F2}" styleName="中度样式 1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E929F9F4-4A8F-4326-A1B4-22849713DDAB}" styleName="深色样式 1 - 强调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深色样式 1 - 强调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D66C0113-5915-4467-8A94-050E8E30CDC0}" type="datetimeFigureOut">
              <a:rPr lang="zh-CN" altLang="en-US" smtClean="0"/>
              <a:t>2016/2/5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F31638-948E-48EC-9197-5ED6A0330B4C}" type="slidenum">
              <a:rPr lang="zh-CN" altLang="en-US" smtClean="0"/>
              <a:t>‹#›</a:t>
            </a:fld>
            <a:endParaRPr lang="zh-CN" altLang="en-US"/>
          </a:p>
        </p:txBody>
      </p:sp>
    </p:spTree>
    <p:extLst>
      <p:ext uri="{BB962C8B-B14F-4D97-AF65-F5344CB8AC3E}">
        <p14:creationId xmlns:p14="http://schemas.microsoft.com/office/powerpoint/2010/main" val="1366567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66C0113-5915-4467-8A94-050E8E30CDC0}" type="datetimeFigureOut">
              <a:rPr lang="zh-CN" altLang="en-US" smtClean="0"/>
              <a:t>2016/2/5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F31638-948E-48EC-9197-5ED6A0330B4C}" type="slidenum">
              <a:rPr lang="zh-CN" altLang="en-US" smtClean="0"/>
              <a:t>‹#›</a:t>
            </a:fld>
            <a:endParaRPr lang="zh-CN" altLang="en-US"/>
          </a:p>
        </p:txBody>
      </p:sp>
    </p:spTree>
    <p:extLst>
      <p:ext uri="{BB962C8B-B14F-4D97-AF65-F5344CB8AC3E}">
        <p14:creationId xmlns:p14="http://schemas.microsoft.com/office/powerpoint/2010/main" val="332230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66C0113-5915-4467-8A94-050E8E30CDC0}" type="datetimeFigureOut">
              <a:rPr lang="zh-CN" altLang="en-US" smtClean="0"/>
              <a:t>2016/2/5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F31638-948E-48EC-9197-5ED6A0330B4C}" type="slidenum">
              <a:rPr lang="zh-CN" altLang="en-US" smtClean="0"/>
              <a:t>‹#›</a:t>
            </a:fld>
            <a:endParaRPr lang="zh-CN" altLang="en-US"/>
          </a:p>
        </p:txBody>
      </p:sp>
    </p:spTree>
    <p:extLst>
      <p:ext uri="{BB962C8B-B14F-4D97-AF65-F5344CB8AC3E}">
        <p14:creationId xmlns:p14="http://schemas.microsoft.com/office/powerpoint/2010/main" val="880811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66C0113-5915-4467-8A94-050E8E30CDC0}" type="datetimeFigureOut">
              <a:rPr lang="zh-CN" altLang="en-US" smtClean="0"/>
              <a:t>2016/2/5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F31638-948E-48EC-9197-5ED6A0330B4C}" type="slidenum">
              <a:rPr lang="zh-CN" altLang="en-US" smtClean="0"/>
              <a:t>‹#›</a:t>
            </a:fld>
            <a:endParaRPr lang="zh-CN" altLang="en-US"/>
          </a:p>
        </p:txBody>
      </p:sp>
    </p:spTree>
    <p:extLst>
      <p:ext uri="{BB962C8B-B14F-4D97-AF65-F5344CB8AC3E}">
        <p14:creationId xmlns:p14="http://schemas.microsoft.com/office/powerpoint/2010/main" val="4072032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D66C0113-5915-4467-8A94-050E8E30CDC0}" type="datetimeFigureOut">
              <a:rPr lang="zh-CN" altLang="en-US" smtClean="0"/>
              <a:t>2016/2/5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F31638-948E-48EC-9197-5ED6A0330B4C}" type="slidenum">
              <a:rPr lang="zh-CN" altLang="en-US" smtClean="0"/>
              <a:t>‹#›</a:t>
            </a:fld>
            <a:endParaRPr lang="zh-CN" altLang="en-US"/>
          </a:p>
        </p:txBody>
      </p:sp>
    </p:spTree>
    <p:extLst>
      <p:ext uri="{BB962C8B-B14F-4D97-AF65-F5344CB8AC3E}">
        <p14:creationId xmlns:p14="http://schemas.microsoft.com/office/powerpoint/2010/main" val="3151644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66C0113-5915-4467-8A94-050E8E30CDC0}" type="datetimeFigureOut">
              <a:rPr lang="zh-CN" altLang="en-US" smtClean="0"/>
              <a:t>2016/2/5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F31638-948E-48EC-9197-5ED6A0330B4C}" type="slidenum">
              <a:rPr lang="zh-CN" altLang="en-US" smtClean="0"/>
              <a:t>‹#›</a:t>
            </a:fld>
            <a:endParaRPr lang="zh-CN" altLang="en-US"/>
          </a:p>
        </p:txBody>
      </p:sp>
    </p:spTree>
    <p:extLst>
      <p:ext uri="{BB962C8B-B14F-4D97-AF65-F5344CB8AC3E}">
        <p14:creationId xmlns:p14="http://schemas.microsoft.com/office/powerpoint/2010/main" val="382211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66C0113-5915-4467-8A94-050E8E30CDC0}" type="datetimeFigureOut">
              <a:rPr lang="zh-CN" altLang="en-US" smtClean="0"/>
              <a:t>2016/2/5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8F31638-948E-48EC-9197-5ED6A0330B4C}" type="slidenum">
              <a:rPr lang="zh-CN" altLang="en-US" smtClean="0"/>
              <a:t>‹#›</a:t>
            </a:fld>
            <a:endParaRPr lang="zh-CN" altLang="en-US"/>
          </a:p>
        </p:txBody>
      </p:sp>
    </p:spTree>
    <p:extLst>
      <p:ext uri="{BB962C8B-B14F-4D97-AF65-F5344CB8AC3E}">
        <p14:creationId xmlns:p14="http://schemas.microsoft.com/office/powerpoint/2010/main" val="3435500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66C0113-5915-4467-8A94-050E8E30CDC0}" type="datetimeFigureOut">
              <a:rPr lang="zh-CN" altLang="en-US" smtClean="0"/>
              <a:t>2016/2/5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8F31638-948E-48EC-9197-5ED6A0330B4C}" type="slidenum">
              <a:rPr lang="zh-CN" altLang="en-US" smtClean="0"/>
              <a:t>‹#›</a:t>
            </a:fld>
            <a:endParaRPr lang="zh-CN" altLang="en-US"/>
          </a:p>
        </p:txBody>
      </p:sp>
    </p:spTree>
    <p:extLst>
      <p:ext uri="{BB962C8B-B14F-4D97-AF65-F5344CB8AC3E}">
        <p14:creationId xmlns:p14="http://schemas.microsoft.com/office/powerpoint/2010/main" val="1535643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66C0113-5915-4467-8A94-050E8E30CDC0}" type="datetimeFigureOut">
              <a:rPr lang="zh-CN" altLang="en-US" smtClean="0"/>
              <a:t>2016/2/5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8F31638-948E-48EC-9197-5ED6A0330B4C}" type="slidenum">
              <a:rPr lang="zh-CN" altLang="en-US" smtClean="0"/>
              <a:t>‹#›</a:t>
            </a:fld>
            <a:endParaRPr lang="zh-CN" altLang="en-US"/>
          </a:p>
        </p:txBody>
      </p:sp>
    </p:spTree>
    <p:extLst>
      <p:ext uri="{BB962C8B-B14F-4D97-AF65-F5344CB8AC3E}">
        <p14:creationId xmlns:p14="http://schemas.microsoft.com/office/powerpoint/2010/main" val="4292264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D66C0113-5915-4467-8A94-050E8E30CDC0}" type="datetimeFigureOut">
              <a:rPr lang="zh-CN" altLang="en-US" smtClean="0"/>
              <a:t>2016/2/5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F31638-948E-48EC-9197-5ED6A0330B4C}" type="slidenum">
              <a:rPr lang="zh-CN" altLang="en-US" smtClean="0"/>
              <a:t>‹#›</a:t>
            </a:fld>
            <a:endParaRPr lang="zh-CN" altLang="en-US"/>
          </a:p>
        </p:txBody>
      </p:sp>
    </p:spTree>
    <p:extLst>
      <p:ext uri="{BB962C8B-B14F-4D97-AF65-F5344CB8AC3E}">
        <p14:creationId xmlns:p14="http://schemas.microsoft.com/office/powerpoint/2010/main" val="3177412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D66C0113-5915-4467-8A94-050E8E30CDC0}" type="datetimeFigureOut">
              <a:rPr lang="zh-CN" altLang="en-US" smtClean="0"/>
              <a:t>2016/2/5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F31638-948E-48EC-9197-5ED6A0330B4C}" type="slidenum">
              <a:rPr lang="zh-CN" altLang="en-US" smtClean="0"/>
              <a:t>‹#›</a:t>
            </a:fld>
            <a:endParaRPr lang="zh-CN" altLang="en-US"/>
          </a:p>
        </p:txBody>
      </p:sp>
    </p:spTree>
    <p:extLst>
      <p:ext uri="{BB962C8B-B14F-4D97-AF65-F5344CB8AC3E}">
        <p14:creationId xmlns:p14="http://schemas.microsoft.com/office/powerpoint/2010/main" val="569212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6C0113-5915-4467-8A94-050E8E30CDC0}" type="datetimeFigureOut">
              <a:rPr lang="zh-CN" altLang="en-US" smtClean="0"/>
              <a:t>2016/2/5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F31638-948E-48EC-9197-5ED6A0330B4C}" type="slidenum">
              <a:rPr lang="zh-CN" altLang="en-US" smtClean="0"/>
              <a:t>‹#›</a:t>
            </a:fld>
            <a:endParaRPr lang="zh-CN" altLang="en-US"/>
          </a:p>
        </p:txBody>
      </p:sp>
    </p:spTree>
    <p:extLst>
      <p:ext uri="{BB962C8B-B14F-4D97-AF65-F5344CB8AC3E}">
        <p14:creationId xmlns:p14="http://schemas.microsoft.com/office/powerpoint/2010/main" val="2844950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docs.google.com/document/d/1_fOinIQNcPwNODZPzGK5vRMPJQLwL7iLds4NFnjXSms/edi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cs.google.com/document/d/1_fOinIQNcPwNODZPzGK5vRMPJQLwL7iLds4NFnjXSms/edit#bookmark=id.buj26le0qu2n" TargetMode="External"/><Relationship Id="rId2" Type="http://schemas.openxmlformats.org/officeDocument/2006/relationships/hyperlink" Target="https://docs.google.com/document/d/1_fOinIQNcPwNODZPzGK5vRMPJQLwL7iLds4NFnjXSms/edit#bookmark=id.u667eke4uqo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ocs.google.com/document/d/1_fOinIQNcPwNODZPzGK5vRMPJQLwL7iLds4NFnjXSms/edit#bookmark=id.suxpfeanqr5d" TargetMode="External"/><Relationship Id="rId2" Type="http://schemas.openxmlformats.org/officeDocument/2006/relationships/hyperlink" Target="https://docs.google.com/document/d/1_fOinIQNcPwNODZPzGK5vRMPJQLwL7iLds4NFnjXSms/edit#bookmark=id.828jplha5lw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iki.openstack.org/wiki/Nomad" TargetMode="External"/><Relationship Id="rId2" Type="http://schemas.openxmlformats.org/officeDocument/2006/relationships/hyperlink" Target="https://docs.google.com/document/d/1_fOinIQNcPwNODZPzGK5vRMPJQLwL7iLds4NFnjXSms/edi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en-US" altLang="zh-CN" dirty="0" smtClean="0"/>
              <a:t>Latest Update on</a:t>
            </a:r>
            <a:br>
              <a:rPr lang="en-US" altLang="zh-CN" dirty="0" smtClean="0"/>
            </a:br>
            <a:r>
              <a:rPr lang="en-US" altLang="zh-CN" dirty="0" smtClean="0"/>
              <a:t>Gap Analysis of </a:t>
            </a:r>
            <a:r>
              <a:rPr lang="en-US" altLang="zh-CN" dirty="0" err="1" smtClean="0"/>
              <a:t>Openstack</a:t>
            </a:r>
            <a:r>
              <a:rPr lang="en-US" altLang="zh-CN" dirty="0" smtClean="0"/>
              <a:t> for DPACC </a:t>
            </a:r>
            <a:endParaRPr lang="zh-CN" altLang="en-US" dirty="0"/>
          </a:p>
        </p:txBody>
      </p:sp>
      <p:sp>
        <p:nvSpPr>
          <p:cNvPr id="3" name="副标题 2"/>
          <p:cNvSpPr>
            <a:spLocks noGrp="1"/>
          </p:cNvSpPr>
          <p:nvPr>
            <p:ph type="subTitle" idx="1"/>
          </p:nvPr>
        </p:nvSpPr>
        <p:spPr/>
        <p:txBody>
          <a:bodyPr/>
          <a:lstStyle/>
          <a:p>
            <a:r>
              <a:rPr lang="en-US" altLang="zh-CN" dirty="0" smtClean="0">
                <a:hlinkClick r:id="rId2"/>
              </a:rPr>
              <a:t>https://docs.google.com/document/d/1_fOinIQNcPwNODZPzGK5vRMPJQLwL7iLds4NFnjXSms/edit#</a:t>
            </a:r>
            <a:endParaRPr lang="en-US" altLang="zh-CN" dirty="0" smtClean="0"/>
          </a:p>
          <a:p>
            <a:fld id="{1FBEFE32-EA10-4742-96B2-92CF221D7F9F}" type="datetime1">
              <a:rPr lang="en-US" altLang="zh-CN"/>
              <a:t>2/5/2016</a:t>
            </a:fld>
            <a:endParaRPr lang="zh-CN" altLang="en-US" dirty="0"/>
          </a:p>
        </p:txBody>
      </p:sp>
    </p:spTree>
    <p:extLst>
      <p:ext uri="{BB962C8B-B14F-4D97-AF65-F5344CB8AC3E}">
        <p14:creationId xmlns:p14="http://schemas.microsoft.com/office/powerpoint/2010/main" val="3655817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Discussion Point 4</a:t>
            </a:r>
            <a:r>
              <a:rPr lang="en-US" altLang="zh-CN" dirty="0" smtClean="0"/>
              <a:t/>
            </a:r>
            <a:br>
              <a:rPr lang="en-US" altLang="zh-CN" dirty="0" smtClean="0"/>
            </a:br>
            <a:r>
              <a:rPr lang="en-US" altLang="zh-CN" dirty="0"/>
              <a:t>Gaps for Resource Discovery</a:t>
            </a:r>
            <a:endParaRPr lang="zh-CN" altLang="en-US" dirty="0"/>
          </a:p>
        </p:txBody>
      </p:sp>
      <p:sp>
        <p:nvSpPr>
          <p:cNvPr id="3" name="内容占位符 2"/>
          <p:cNvSpPr>
            <a:spLocks noGrp="1"/>
          </p:cNvSpPr>
          <p:nvPr>
            <p:ph idx="1"/>
          </p:nvPr>
        </p:nvSpPr>
        <p:spPr/>
        <p:txBody>
          <a:bodyPr>
            <a:normAutofit lnSpcReduction="10000"/>
          </a:bodyPr>
          <a:lstStyle/>
          <a:p>
            <a:r>
              <a:rPr lang="en-US" altLang="zh-CN" b="1" dirty="0"/>
              <a:t>Gap 3-1</a:t>
            </a:r>
            <a:r>
              <a:rPr lang="en-US" altLang="zh-CN" dirty="0"/>
              <a:t>  </a:t>
            </a:r>
            <a:r>
              <a:rPr lang="en-US" altLang="zh-CN" dirty="0" err="1"/>
              <a:t>Openstack</a:t>
            </a:r>
            <a:r>
              <a:rPr lang="en-US" altLang="zh-CN" dirty="0"/>
              <a:t> needs to define a general metadata for accelerators such as GPU and </a:t>
            </a:r>
            <a:r>
              <a:rPr lang="en-US" altLang="zh-CN" dirty="0" smtClean="0"/>
              <a:t>FPGA.</a:t>
            </a:r>
          </a:p>
          <a:p>
            <a:pPr lvl="1"/>
            <a:r>
              <a:rPr lang="en-US" altLang="zh-CN" dirty="0" smtClean="0"/>
              <a:t>Metadata </a:t>
            </a:r>
            <a:r>
              <a:rPr lang="en-US" altLang="zh-CN" dirty="0"/>
              <a:t>definition </a:t>
            </a:r>
            <a:r>
              <a:rPr lang="en-US" altLang="zh-CN" dirty="0" smtClean="0"/>
              <a:t>example</a:t>
            </a:r>
            <a:r>
              <a:rPr lang="en-US" altLang="zh-CN" dirty="0"/>
              <a:t/>
            </a:r>
            <a:br>
              <a:rPr lang="en-US" altLang="zh-CN" dirty="0"/>
            </a:br>
            <a:r>
              <a:rPr lang="en-US" altLang="zh-CN" dirty="0">
                <a:hlinkClick r:id="rId2"/>
              </a:rPr>
              <a:t>https://</a:t>
            </a:r>
            <a:r>
              <a:rPr lang="en-US" altLang="zh-CN" dirty="0" smtClean="0">
                <a:hlinkClick r:id="rId2"/>
              </a:rPr>
              <a:t>docs.google.com/document/d/1_fOinIQNcPwNODZPzGK5vRMPJQLwL7iLds4NFnjXSms/edit#bookmark=id.u667eke4uqo3</a:t>
            </a:r>
            <a:r>
              <a:rPr lang="en-US" altLang="zh-CN" dirty="0" smtClean="0"/>
              <a:t>  </a:t>
            </a:r>
          </a:p>
          <a:p>
            <a:pPr lvl="1"/>
            <a:r>
              <a:rPr lang="en-US" altLang="zh-CN" dirty="0" smtClean="0">
                <a:solidFill>
                  <a:srgbClr val="FF0000"/>
                </a:solidFill>
              </a:rPr>
              <a:t>(Keith: too </a:t>
            </a:r>
            <a:r>
              <a:rPr lang="en-US" altLang="zh-CN" dirty="0">
                <a:solidFill>
                  <a:srgbClr val="FF0000"/>
                </a:solidFill>
              </a:rPr>
              <a:t>detail for inclusion in this doc)</a:t>
            </a:r>
            <a:endParaRPr lang="en-US" altLang="zh-CN" dirty="0" smtClean="0"/>
          </a:p>
          <a:p>
            <a:r>
              <a:rPr lang="en-US" altLang="zh-CN" b="1" dirty="0"/>
              <a:t>Gap 3-2</a:t>
            </a:r>
            <a:r>
              <a:rPr lang="en-US" altLang="zh-CN" dirty="0"/>
              <a:t> </a:t>
            </a:r>
            <a:r>
              <a:rPr lang="en-US" altLang="zh-CN" dirty="0" err="1"/>
              <a:t>Openstack</a:t>
            </a:r>
            <a:r>
              <a:rPr lang="en-US" altLang="zh-CN" dirty="0"/>
              <a:t> needs to provide standard southbound APIs to get accelerator metadata</a:t>
            </a:r>
            <a:r>
              <a:rPr lang="en-US" altLang="zh-CN" dirty="0" smtClean="0"/>
              <a:t>.</a:t>
            </a:r>
          </a:p>
          <a:p>
            <a:pPr lvl="1"/>
            <a:r>
              <a:rPr lang="en-US" altLang="zh-CN" dirty="0" smtClean="0"/>
              <a:t>API definition example</a:t>
            </a:r>
            <a:br>
              <a:rPr lang="en-US" altLang="zh-CN" dirty="0" smtClean="0"/>
            </a:br>
            <a:r>
              <a:rPr lang="en-US" altLang="zh-CN" dirty="0">
                <a:hlinkClick r:id="rId3"/>
              </a:rPr>
              <a:t>https://</a:t>
            </a:r>
            <a:r>
              <a:rPr lang="en-US" altLang="zh-CN" dirty="0" smtClean="0">
                <a:hlinkClick r:id="rId3"/>
              </a:rPr>
              <a:t>docs.google.com/document/d/1_fOinIQNcPwNODZPzGK5vRMPJQLwL7iLds4NFnjXSms/edit#bookmark=id.buj26le0qu2n</a:t>
            </a:r>
            <a:r>
              <a:rPr lang="en-US" altLang="zh-CN" dirty="0" smtClean="0"/>
              <a:t> </a:t>
            </a:r>
          </a:p>
          <a:p>
            <a:pPr lvl="1"/>
            <a:r>
              <a:rPr lang="en-US" altLang="zh-CN" dirty="0" smtClean="0">
                <a:solidFill>
                  <a:srgbClr val="FF0000"/>
                </a:solidFill>
              </a:rPr>
              <a:t>(Bob: more feedback to come after team review later)</a:t>
            </a:r>
            <a:endParaRPr lang="en-US" altLang="zh-CN" dirty="0">
              <a:solidFill>
                <a:srgbClr val="FF0000"/>
              </a:solidFill>
            </a:endParaRPr>
          </a:p>
        </p:txBody>
      </p:sp>
    </p:spTree>
    <p:extLst>
      <p:ext uri="{BB962C8B-B14F-4D97-AF65-F5344CB8AC3E}">
        <p14:creationId xmlns:p14="http://schemas.microsoft.com/office/powerpoint/2010/main" val="3842145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Discussion Point 5 </a:t>
            </a:r>
            <a:r>
              <a:rPr lang="en-US" altLang="zh-CN" sz="3200" dirty="0" smtClean="0">
                <a:solidFill>
                  <a:srgbClr val="FF0000"/>
                </a:solidFill>
              </a:rPr>
              <a:t>(left for further discussion)</a:t>
            </a:r>
            <a:r>
              <a:rPr lang="en-US" altLang="zh-CN" dirty="0" smtClean="0">
                <a:solidFill>
                  <a:srgbClr val="FF0000"/>
                </a:solidFill>
              </a:rPr>
              <a:t/>
            </a:r>
            <a:br>
              <a:rPr lang="en-US" altLang="zh-CN" dirty="0" smtClean="0">
                <a:solidFill>
                  <a:srgbClr val="FF0000"/>
                </a:solidFill>
              </a:rPr>
            </a:br>
            <a:r>
              <a:rPr lang="en-US" altLang="zh-CN" dirty="0" smtClean="0"/>
              <a:t>Requirements for Resource Selection</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b="1" i="1" dirty="0"/>
              <a:t>Basic </a:t>
            </a:r>
            <a:r>
              <a:rPr lang="en-US" altLang="zh-CN" b="1" i="1" dirty="0" smtClean="0"/>
              <a:t>Requirements:</a:t>
            </a:r>
          </a:p>
          <a:p>
            <a:r>
              <a:rPr lang="en-US" altLang="zh-CN" b="1" dirty="0" smtClean="0"/>
              <a:t>Requirement </a:t>
            </a:r>
            <a:r>
              <a:rPr lang="en-US" altLang="zh-CN" b="1" dirty="0"/>
              <a:t>3-4 </a:t>
            </a:r>
            <a:r>
              <a:rPr lang="en-US" altLang="zh-CN" dirty="0" smtClean="0"/>
              <a:t>Acceleration </a:t>
            </a:r>
            <a:r>
              <a:rPr lang="en-US" altLang="zh-CN" dirty="0"/>
              <a:t>Agent MUST</a:t>
            </a:r>
            <a:r>
              <a:rPr lang="en-US" altLang="zh-CN" b="1" dirty="0"/>
              <a:t> </a:t>
            </a:r>
            <a:r>
              <a:rPr lang="en-US" altLang="zh-CN" dirty="0"/>
              <a:t>support the capability to report acceleration resource’s information.</a:t>
            </a:r>
          </a:p>
          <a:p>
            <a:r>
              <a:rPr lang="en-US" altLang="zh-CN" b="1" dirty="0"/>
              <a:t>Requirement 3-5</a:t>
            </a:r>
            <a:r>
              <a:rPr lang="en-US" altLang="zh-CN" dirty="0"/>
              <a:t> VIM MUST maintain an inventory for up-to-date running status for all available acceleration resource, based on aggregated information from local acceleration agents. </a:t>
            </a:r>
          </a:p>
          <a:p>
            <a:r>
              <a:rPr lang="en-US" altLang="zh-CN" b="1" dirty="0"/>
              <a:t>Requirement 3-6</a:t>
            </a:r>
            <a:r>
              <a:rPr lang="en-US" altLang="zh-CN" dirty="0"/>
              <a:t> VIM MUST support the capability to choose an appropriate accelerator based on the acceleration capability requirement in the virtualization resource allocation request based on the acceleration resource information aggregated and stored in the acceleration catalog and instance </a:t>
            </a:r>
            <a:r>
              <a:rPr lang="en-US" altLang="zh-CN" dirty="0" smtClean="0"/>
              <a:t>inventory.</a:t>
            </a:r>
          </a:p>
          <a:p>
            <a:r>
              <a:rPr lang="en-US" altLang="zh-CN" b="1" i="1" dirty="0"/>
              <a:t>Configuration for Re-programmable accelerators</a:t>
            </a:r>
            <a:endParaRPr lang="en-US" altLang="zh-CN" b="1" dirty="0"/>
          </a:p>
          <a:p>
            <a:r>
              <a:rPr lang="en-US" altLang="zh-CN" b="1" dirty="0" smtClean="0"/>
              <a:t>Requirement 3‑7 </a:t>
            </a:r>
            <a:r>
              <a:rPr lang="en-US" altLang="zh-CN" dirty="0" smtClean="0"/>
              <a:t>VIM </a:t>
            </a:r>
            <a:r>
              <a:rPr lang="en-US" altLang="zh-CN" dirty="0"/>
              <a:t>MAY support the data store of acceleration resource configuration feature</a:t>
            </a:r>
            <a:r>
              <a:rPr lang="en-US" altLang="zh-CN" dirty="0" smtClean="0"/>
              <a:t>.</a:t>
            </a:r>
            <a:endParaRPr lang="zh-CN" altLang="en-US" dirty="0"/>
          </a:p>
        </p:txBody>
      </p:sp>
    </p:spTree>
    <p:extLst>
      <p:ext uri="{BB962C8B-B14F-4D97-AF65-F5344CB8AC3E}">
        <p14:creationId xmlns:p14="http://schemas.microsoft.com/office/powerpoint/2010/main" val="4040510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dirty="0" smtClean="0"/>
              <a:t>Discussion Point 6 </a:t>
            </a:r>
            <a:r>
              <a:rPr lang="en-US" altLang="zh-CN" sz="3600" dirty="0">
                <a:solidFill>
                  <a:srgbClr val="FF0000"/>
                </a:solidFill>
              </a:rPr>
              <a:t>(left for further discussion)</a:t>
            </a:r>
            <a:br>
              <a:rPr lang="en-US" altLang="zh-CN" sz="3600" dirty="0">
                <a:solidFill>
                  <a:srgbClr val="FF0000"/>
                </a:solidFill>
              </a:rPr>
            </a:br>
            <a:r>
              <a:rPr lang="en-US" altLang="zh-CN" dirty="0" smtClean="0"/>
              <a:t>Requirements for Resource Allocation</a:t>
            </a:r>
            <a:endParaRPr lang="zh-CN" altLang="en-US" dirty="0"/>
          </a:p>
        </p:txBody>
      </p:sp>
      <p:sp>
        <p:nvSpPr>
          <p:cNvPr id="3" name="内容占位符 2"/>
          <p:cNvSpPr>
            <a:spLocks noGrp="1"/>
          </p:cNvSpPr>
          <p:nvPr>
            <p:ph idx="1"/>
          </p:nvPr>
        </p:nvSpPr>
        <p:spPr>
          <a:xfrm>
            <a:off x="838200" y="1825624"/>
            <a:ext cx="10515600" cy="4784181"/>
          </a:xfrm>
        </p:spPr>
        <p:txBody>
          <a:bodyPr>
            <a:normAutofit fontScale="77500" lnSpcReduction="20000"/>
          </a:bodyPr>
          <a:lstStyle/>
          <a:p>
            <a:pPr fontAlgn="base"/>
            <a:r>
              <a:rPr lang="en-US" altLang="zh-CN" b="1" i="1" dirty="0"/>
              <a:t>Basic Requirements:</a:t>
            </a:r>
            <a:endParaRPr lang="en-US" altLang="zh-CN" b="1" dirty="0"/>
          </a:p>
          <a:p>
            <a:r>
              <a:rPr lang="en-US" altLang="zh-CN" b="1" dirty="0"/>
              <a:t>Requirement 3-8 </a:t>
            </a:r>
            <a:r>
              <a:rPr lang="en-US" altLang="zh-CN" dirty="0"/>
              <a:t>Acceleration agent shall collaborate with AC in supporting the capability of triggering attaching/detaching an accelerator to a virtualization container (e.g., VM).</a:t>
            </a:r>
          </a:p>
          <a:p>
            <a:r>
              <a:rPr lang="en-US" altLang="zh-CN" b="1" dirty="0"/>
              <a:t>Requirement 3-9 </a:t>
            </a:r>
            <a:r>
              <a:rPr lang="en-US" altLang="zh-CN" dirty="0"/>
              <a:t>VIM shall support the capability to interact with local acceleration agent on selected compute node to trigger resource allocation on selected accelerators.</a:t>
            </a:r>
          </a:p>
          <a:p>
            <a:pPr fontAlgn="base"/>
            <a:r>
              <a:rPr lang="en-US" altLang="zh-CN" b="1" i="1" dirty="0"/>
              <a:t>Configuration for Re-programmable accelerators:</a:t>
            </a:r>
            <a:endParaRPr lang="en-US" altLang="zh-CN" b="1" dirty="0"/>
          </a:p>
          <a:p>
            <a:r>
              <a:rPr lang="en-US" altLang="zh-CN" b="1" dirty="0"/>
              <a:t>Requirement 3-10 </a:t>
            </a:r>
            <a:r>
              <a:rPr lang="en-US" altLang="zh-CN" dirty="0"/>
              <a:t>Acceleration agent may collaborate with AC to expose its capability to configure an accelerator.</a:t>
            </a:r>
          </a:p>
          <a:p>
            <a:pPr fontAlgn="base"/>
            <a:r>
              <a:rPr lang="en-US" altLang="zh-CN" b="1" i="1" dirty="0"/>
              <a:t>Fine-grained </a:t>
            </a:r>
            <a:r>
              <a:rPr lang="en-US" altLang="zh-CN" b="1" i="1" dirty="0" err="1"/>
              <a:t>QoS</a:t>
            </a:r>
            <a:r>
              <a:rPr lang="en-US" altLang="zh-CN" b="1" i="1" dirty="0"/>
              <a:t> orchestration for powerful accelerators</a:t>
            </a:r>
            <a:endParaRPr lang="en-US" altLang="zh-CN" b="1" dirty="0"/>
          </a:p>
          <a:p>
            <a:r>
              <a:rPr lang="en-US" altLang="zh-CN" b="1" dirty="0"/>
              <a:t>Requirement 3-11 </a:t>
            </a:r>
            <a:r>
              <a:rPr lang="en-US" altLang="zh-CN" dirty="0"/>
              <a:t>Acceleration agent may collaborate with AC in exposing its the capability of virtualizing/slicing hardware accelerator.</a:t>
            </a:r>
          </a:p>
          <a:p>
            <a:r>
              <a:rPr lang="en-US" altLang="zh-CN" b="1" dirty="0"/>
              <a:t>Requirement 3-12 </a:t>
            </a:r>
            <a:r>
              <a:rPr lang="en-US" altLang="zh-CN" dirty="0"/>
              <a:t>Acceleration agent shall collaborate with AC in collecting local accelerator performance metrics</a:t>
            </a:r>
            <a:r>
              <a:rPr lang="en-US" altLang="zh-CN" dirty="0" smtClean="0"/>
              <a:t>.</a:t>
            </a:r>
            <a:endParaRPr lang="zh-CN" altLang="en-US" dirty="0"/>
          </a:p>
        </p:txBody>
      </p:sp>
    </p:spTree>
    <p:extLst>
      <p:ext uri="{BB962C8B-B14F-4D97-AF65-F5344CB8AC3E}">
        <p14:creationId xmlns:p14="http://schemas.microsoft.com/office/powerpoint/2010/main" val="3190775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dirty="0" smtClean="0"/>
              <a:t>Discussion Point 7</a:t>
            </a:r>
            <a:r>
              <a:rPr lang="en-US" altLang="zh-CN" sz="2400" dirty="0" smtClean="0"/>
              <a:t> </a:t>
            </a:r>
            <a:r>
              <a:rPr lang="en-US" altLang="zh-CN" sz="3600" dirty="0">
                <a:solidFill>
                  <a:srgbClr val="FF0000"/>
                </a:solidFill>
              </a:rPr>
              <a:t>(left for further discussion</a:t>
            </a:r>
            <a:r>
              <a:rPr lang="en-US" altLang="zh-CN" sz="3600" dirty="0" smtClean="0">
                <a:solidFill>
                  <a:srgbClr val="FF0000"/>
                </a:solidFill>
              </a:rPr>
              <a:t>)</a:t>
            </a:r>
            <a:r>
              <a:rPr lang="en-US" altLang="zh-CN" sz="3600" dirty="0" smtClean="0"/>
              <a:t/>
            </a:r>
            <a:br>
              <a:rPr lang="en-US" altLang="zh-CN" sz="3600" dirty="0" smtClean="0"/>
            </a:br>
            <a:r>
              <a:rPr lang="en-US" altLang="zh-CN" dirty="0" smtClean="0"/>
              <a:t>Requirements for Resource Update</a:t>
            </a:r>
            <a:endParaRPr lang="zh-CN" altLang="en-US" dirty="0"/>
          </a:p>
        </p:txBody>
      </p:sp>
      <p:sp>
        <p:nvSpPr>
          <p:cNvPr id="3" name="内容占位符 2"/>
          <p:cNvSpPr>
            <a:spLocks noGrp="1"/>
          </p:cNvSpPr>
          <p:nvPr>
            <p:ph idx="1"/>
          </p:nvPr>
        </p:nvSpPr>
        <p:spPr>
          <a:xfrm>
            <a:off x="838200" y="1825624"/>
            <a:ext cx="10515600" cy="4784181"/>
          </a:xfrm>
        </p:spPr>
        <p:txBody>
          <a:bodyPr>
            <a:normAutofit fontScale="92500" lnSpcReduction="10000"/>
          </a:bodyPr>
          <a:lstStyle/>
          <a:p>
            <a:pPr fontAlgn="base"/>
            <a:r>
              <a:rPr lang="en-US" altLang="zh-CN" b="1" i="1" dirty="0"/>
              <a:t>Basic Requirements:</a:t>
            </a:r>
            <a:endParaRPr lang="en-US" altLang="zh-CN" b="1" dirty="0"/>
          </a:p>
          <a:p>
            <a:r>
              <a:rPr lang="en-US" altLang="zh-CN" sz="2600" dirty="0" smtClean="0"/>
              <a:t>In </a:t>
            </a:r>
            <a:r>
              <a:rPr lang="en-US" altLang="zh-CN" sz="2600" dirty="0"/>
              <a:t>addition to </a:t>
            </a:r>
            <a:r>
              <a:rPr lang="en-US" altLang="zh-CN" sz="2600" u="sng" dirty="0">
                <a:hlinkClick r:id="rId2"/>
              </a:rPr>
              <a:t>Requirement </a:t>
            </a:r>
            <a:r>
              <a:rPr lang="en-US" altLang="zh-CN" sz="2600" u="sng" dirty="0" smtClean="0">
                <a:hlinkClick r:id="rId2"/>
              </a:rPr>
              <a:t>3-2 (catalog) </a:t>
            </a:r>
            <a:r>
              <a:rPr lang="en-US" altLang="zh-CN" sz="2600" dirty="0"/>
              <a:t>and </a:t>
            </a:r>
            <a:r>
              <a:rPr lang="en-US" altLang="zh-CN" sz="2600" u="sng" dirty="0">
                <a:hlinkClick r:id="rId3"/>
              </a:rPr>
              <a:t>Requirement </a:t>
            </a:r>
            <a:r>
              <a:rPr lang="en-US" altLang="zh-CN" sz="2600" u="sng" dirty="0" smtClean="0">
                <a:hlinkClick r:id="rId3"/>
              </a:rPr>
              <a:t>3-5</a:t>
            </a:r>
            <a:r>
              <a:rPr lang="en-US" altLang="zh-CN" sz="2600" u="sng" dirty="0" smtClean="0"/>
              <a:t> (inventory)</a:t>
            </a:r>
            <a:r>
              <a:rPr lang="en-US" altLang="zh-CN" sz="2600" dirty="0" smtClean="0"/>
              <a:t>.</a:t>
            </a:r>
            <a:endParaRPr lang="en-US" altLang="zh-CN" sz="2600" dirty="0"/>
          </a:p>
          <a:p>
            <a:r>
              <a:rPr lang="en-US" altLang="zh-CN" b="1" dirty="0" smtClean="0"/>
              <a:t>Requirement 3‑13 </a:t>
            </a:r>
            <a:r>
              <a:rPr lang="en-US" altLang="zh-CN" dirty="0" smtClean="0"/>
              <a:t>Acceleration </a:t>
            </a:r>
            <a:r>
              <a:rPr lang="en-US" altLang="zh-CN" dirty="0"/>
              <a:t>agent SHOULD collaborate with AC in monitoring the running status of acceleration resource and notify VIM accordingly</a:t>
            </a:r>
            <a:r>
              <a:rPr lang="en-US" altLang="zh-CN" dirty="0" smtClean="0"/>
              <a:t>.</a:t>
            </a:r>
          </a:p>
          <a:p>
            <a:r>
              <a:rPr lang="en-US" altLang="zh-CN" b="1" dirty="0"/>
              <a:t>Requirement </a:t>
            </a:r>
            <a:r>
              <a:rPr lang="en-US" altLang="zh-CN" b="1" dirty="0" smtClean="0"/>
              <a:t>3‑14 </a:t>
            </a:r>
            <a:r>
              <a:rPr lang="en-US" altLang="zh-CN" dirty="0" smtClean="0"/>
              <a:t>VIM </a:t>
            </a:r>
            <a:r>
              <a:rPr lang="en-US" altLang="zh-CN" dirty="0"/>
              <a:t>SHOULD support notification of NFVI acceleration resource modifications per MANO’s request or earlier subscription</a:t>
            </a:r>
            <a:r>
              <a:rPr lang="en-US" altLang="zh-CN" dirty="0" smtClean="0"/>
              <a:t>.</a:t>
            </a:r>
          </a:p>
          <a:p>
            <a:pPr fontAlgn="base"/>
            <a:r>
              <a:rPr lang="en-US" altLang="zh-CN" i="1" dirty="0"/>
              <a:t>Scaling requirements</a:t>
            </a:r>
            <a:endParaRPr lang="en-US" altLang="zh-CN" dirty="0"/>
          </a:p>
          <a:p>
            <a:r>
              <a:rPr lang="en-US" altLang="zh-CN" dirty="0"/>
              <a:t>Requirement 3‑15 VIM MAY support the capability of modification (Increase, Decrease, Update) of NFVI acceleration resources upon request from </a:t>
            </a:r>
            <a:r>
              <a:rPr lang="en-US" altLang="zh-CN" dirty="0" smtClean="0"/>
              <a:t>MANO.</a:t>
            </a:r>
            <a:endParaRPr lang="zh-CN" altLang="en-US" dirty="0"/>
          </a:p>
        </p:txBody>
      </p:sp>
    </p:spTree>
    <p:extLst>
      <p:ext uri="{BB962C8B-B14F-4D97-AF65-F5344CB8AC3E}">
        <p14:creationId xmlns:p14="http://schemas.microsoft.com/office/powerpoint/2010/main" val="2100771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dirty="0" smtClean="0"/>
              <a:t>Discussion Point 8 </a:t>
            </a:r>
            <a:r>
              <a:rPr lang="en-US" altLang="zh-CN" sz="3200" dirty="0" smtClean="0">
                <a:solidFill>
                  <a:srgbClr val="FF0000"/>
                </a:solidFill>
              </a:rPr>
              <a:t>(</a:t>
            </a:r>
            <a:r>
              <a:rPr lang="en-US" altLang="zh-CN" sz="3200" dirty="0">
                <a:solidFill>
                  <a:srgbClr val="FF0000"/>
                </a:solidFill>
              </a:rPr>
              <a:t>left for further discussion</a:t>
            </a:r>
            <a:r>
              <a:rPr lang="en-US" altLang="zh-CN" sz="3200" dirty="0" smtClean="0">
                <a:solidFill>
                  <a:srgbClr val="FF0000"/>
                </a:solidFill>
              </a:rPr>
              <a:t>)</a:t>
            </a:r>
            <a:r>
              <a:rPr lang="en-US" altLang="zh-CN" dirty="0" smtClean="0"/>
              <a:t/>
            </a:r>
            <a:br>
              <a:rPr lang="en-US" altLang="zh-CN" dirty="0" smtClean="0"/>
            </a:br>
            <a:r>
              <a:rPr lang="en-US" altLang="zh-CN" dirty="0" smtClean="0"/>
              <a:t>Requirements for Resource Release</a:t>
            </a:r>
            <a:endParaRPr lang="zh-CN" altLang="en-US" dirty="0"/>
          </a:p>
        </p:txBody>
      </p:sp>
      <p:sp>
        <p:nvSpPr>
          <p:cNvPr id="3" name="内容占位符 2"/>
          <p:cNvSpPr>
            <a:spLocks noGrp="1"/>
          </p:cNvSpPr>
          <p:nvPr>
            <p:ph idx="1"/>
          </p:nvPr>
        </p:nvSpPr>
        <p:spPr>
          <a:xfrm>
            <a:off x="838200" y="1825624"/>
            <a:ext cx="10515600" cy="5032376"/>
          </a:xfrm>
        </p:spPr>
        <p:txBody>
          <a:bodyPr>
            <a:normAutofit fontScale="92500" lnSpcReduction="20000"/>
          </a:bodyPr>
          <a:lstStyle/>
          <a:p>
            <a:pPr fontAlgn="base"/>
            <a:r>
              <a:rPr lang="en-US" altLang="zh-CN" b="1" i="1" dirty="0"/>
              <a:t>Basic requirements</a:t>
            </a:r>
          </a:p>
          <a:p>
            <a:r>
              <a:rPr lang="en-US" altLang="zh-CN" b="1" dirty="0"/>
              <a:t>Requirement </a:t>
            </a:r>
            <a:r>
              <a:rPr lang="en-US" altLang="zh-CN" b="1" dirty="0" smtClean="0"/>
              <a:t>3‑16 </a:t>
            </a:r>
            <a:r>
              <a:rPr lang="en-US" altLang="zh-CN" dirty="0" smtClean="0"/>
              <a:t>VIM </a:t>
            </a:r>
            <a:r>
              <a:rPr lang="en-US" altLang="zh-CN" dirty="0"/>
              <a:t>SHOULD support the capability to terminate the association of a given set of acceleration resources from a </a:t>
            </a:r>
            <a:r>
              <a:rPr lang="en-US" altLang="zh-CN" dirty="0" smtClean="0"/>
              <a:t>given </a:t>
            </a:r>
            <a:r>
              <a:rPr lang="en-US" altLang="zh-CN" dirty="0"/>
              <a:t>VNF upon request from </a:t>
            </a:r>
            <a:r>
              <a:rPr lang="en-US" altLang="zh-CN" dirty="0" smtClean="0"/>
              <a:t>MANO.</a:t>
            </a:r>
            <a:endParaRPr lang="en-US" altLang="zh-CN" dirty="0"/>
          </a:p>
          <a:p>
            <a:r>
              <a:rPr lang="en-US" altLang="zh-CN" b="1" dirty="0"/>
              <a:t>Requirement </a:t>
            </a:r>
            <a:r>
              <a:rPr lang="en-US" altLang="zh-CN" b="1" dirty="0" smtClean="0"/>
              <a:t>3‑17 </a:t>
            </a:r>
            <a:r>
              <a:rPr lang="en-US" altLang="zh-CN" dirty="0" smtClean="0"/>
              <a:t>VIM </a:t>
            </a:r>
            <a:r>
              <a:rPr lang="en-US" altLang="zh-CN" dirty="0"/>
              <a:t>SHOULD support notification of acceleration resource termination under the as per MANO’s request or earlier subscription.</a:t>
            </a:r>
          </a:p>
          <a:p>
            <a:pPr fontAlgn="base"/>
            <a:r>
              <a:rPr lang="en-US" altLang="zh-CN" b="1" i="1" dirty="0">
                <a:solidFill>
                  <a:srgbClr val="FF0000"/>
                </a:solidFill>
              </a:rPr>
              <a:t>Fault Management requirements </a:t>
            </a:r>
            <a:endParaRPr lang="en-US" altLang="zh-CN" b="1" dirty="0">
              <a:solidFill>
                <a:srgbClr val="FF0000"/>
              </a:solidFill>
            </a:endParaRPr>
          </a:p>
          <a:p>
            <a:r>
              <a:rPr lang="en-US" altLang="zh-CN" b="1" dirty="0"/>
              <a:t>Requirement 3-18 </a:t>
            </a:r>
            <a:r>
              <a:rPr lang="en-US" altLang="zh-CN" dirty="0"/>
              <a:t>Acceleration agent should collaborate with AC in exposing and leveraging the capability of accelerator fault management.</a:t>
            </a:r>
          </a:p>
          <a:p>
            <a:r>
              <a:rPr lang="en-US" altLang="zh-CN" b="1" dirty="0"/>
              <a:t>Requirement 3-19 </a:t>
            </a:r>
            <a:r>
              <a:rPr lang="en-US" altLang="zh-CN" dirty="0"/>
              <a:t>VIM should support the capability to collect fault information related to both physical and virtual accelerators from acceleration agents and report to MANO if needed</a:t>
            </a:r>
            <a:r>
              <a:rPr lang="en-US" altLang="zh-CN" dirty="0" smtClean="0"/>
              <a:t>.</a:t>
            </a:r>
            <a:r>
              <a:rPr lang="en-US" altLang="zh-CN" dirty="0"/>
              <a:t/>
            </a:r>
            <a:br>
              <a:rPr lang="en-US" altLang="zh-CN" dirty="0"/>
            </a:br>
            <a:endParaRPr lang="zh-CN" altLang="en-US" dirty="0"/>
          </a:p>
        </p:txBody>
      </p:sp>
    </p:spTree>
    <p:extLst>
      <p:ext uri="{BB962C8B-B14F-4D97-AF65-F5344CB8AC3E}">
        <p14:creationId xmlns:p14="http://schemas.microsoft.com/office/powerpoint/2010/main" val="632354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Todos</a:t>
            </a:r>
            <a:endParaRPr lang="zh-CN" altLang="en-US" dirty="0"/>
          </a:p>
        </p:txBody>
      </p:sp>
      <p:sp>
        <p:nvSpPr>
          <p:cNvPr id="3" name="内容占位符 2"/>
          <p:cNvSpPr>
            <a:spLocks noGrp="1"/>
          </p:cNvSpPr>
          <p:nvPr>
            <p:ph idx="1"/>
          </p:nvPr>
        </p:nvSpPr>
        <p:spPr/>
        <p:txBody>
          <a:bodyPr/>
          <a:lstStyle/>
          <a:p>
            <a:r>
              <a:rPr lang="en-US" altLang="zh-CN" dirty="0" smtClean="0"/>
              <a:t>Identify gaps for lifecycle management</a:t>
            </a:r>
          </a:p>
          <a:p>
            <a:pPr lvl="1"/>
            <a:r>
              <a:rPr lang="en-US" altLang="zh-CN" dirty="0" smtClean="0"/>
              <a:t>Resource Selection, Allocation, Update and Release</a:t>
            </a:r>
          </a:p>
          <a:p>
            <a:r>
              <a:rPr lang="en-US" altLang="zh-CN" dirty="0" smtClean="0"/>
              <a:t>Refine work plans</a:t>
            </a:r>
          </a:p>
          <a:p>
            <a:pPr lvl="1"/>
            <a:r>
              <a:rPr lang="en-US" altLang="zh-CN" dirty="0" smtClean="0"/>
              <a:t>Nomad Architecture, workflows</a:t>
            </a:r>
          </a:p>
          <a:p>
            <a:r>
              <a:rPr lang="en-US" altLang="zh-CN" dirty="0" smtClean="0"/>
              <a:t>Call for review to the doc</a:t>
            </a:r>
          </a:p>
          <a:p>
            <a:pPr lvl="1"/>
            <a:r>
              <a:rPr lang="en-US" altLang="zh-CN" dirty="0">
                <a:hlinkClick r:id="rId2"/>
              </a:rPr>
              <a:t>https://docs.google.com/document/d/1_fOinIQNcPwNODZPzGK5vRMPJQLwL7iLds4NFnjXSms/edit</a:t>
            </a:r>
            <a:r>
              <a:rPr lang="en-US" altLang="zh-CN" dirty="0" smtClean="0">
                <a:hlinkClick r:id="rId2"/>
              </a:rPr>
              <a:t>#</a:t>
            </a:r>
            <a:r>
              <a:rPr lang="en-US" altLang="zh-CN" dirty="0" smtClean="0"/>
              <a:t> </a:t>
            </a:r>
          </a:p>
          <a:p>
            <a:r>
              <a:rPr lang="en-US" altLang="zh-CN" dirty="0" smtClean="0"/>
              <a:t>Call for participation to project</a:t>
            </a:r>
          </a:p>
          <a:p>
            <a:pPr lvl="1"/>
            <a:r>
              <a:rPr lang="en-US" altLang="zh-CN" dirty="0">
                <a:hlinkClick r:id="rId3"/>
              </a:rPr>
              <a:t>https://</a:t>
            </a:r>
            <a:r>
              <a:rPr lang="en-US" altLang="zh-CN" dirty="0" smtClean="0">
                <a:hlinkClick r:id="rId3"/>
              </a:rPr>
              <a:t>wiki.openstack.org/wiki/Nomad</a:t>
            </a:r>
            <a:r>
              <a:rPr lang="en-US" altLang="zh-CN" dirty="0" smtClean="0"/>
              <a:t> </a:t>
            </a:r>
            <a:endParaRPr lang="zh-CN" altLang="en-US" dirty="0"/>
          </a:p>
        </p:txBody>
      </p:sp>
    </p:spTree>
    <p:extLst>
      <p:ext uri="{BB962C8B-B14F-4D97-AF65-F5344CB8AC3E}">
        <p14:creationId xmlns:p14="http://schemas.microsoft.com/office/powerpoint/2010/main" val="2013320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Table of Contents</a:t>
            </a:r>
            <a:endParaRPr lang="zh-CN" altLang="en-US" dirty="0"/>
          </a:p>
        </p:txBody>
      </p:sp>
      <p:sp>
        <p:nvSpPr>
          <p:cNvPr id="3" name="内容占位符 2"/>
          <p:cNvSpPr>
            <a:spLocks noGrp="1"/>
          </p:cNvSpPr>
          <p:nvPr>
            <p:ph idx="1"/>
          </p:nvPr>
        </p:nvSpPr>
        <p:spPr/>
        <p:txBody>
          <a:bodyPr>
            <a:normAutofit fontScale="40000" lnSpcReduction="20000"/>
          </a:bodyPr>
          <a:lstStyle/>
          <a:p>
            <a:r>
              <a:rPr lang="en-US" altLang="zh-CN" sz="6400" u="sng" dirty="0"/>
              <a:t>1      Introduction</a:t>
            </a:r>
            <a:endParaRPr lang="en-US" altLang="zh-CN" sz="6400" b="0" u="sng" dirty="0" smtClean="0">
              <a:effectLst/>
            </a:endParaRPr>
          </a:p>
          <a:p>
            <a:r>
              <a:rPr lang="en-US" altLang="zh-CN" sz="6400" u="sng" dirty="0"/>
              <a:t>2      Definitions</a:t>
            </a:r>
            <a:endParaRPr lang="en-US" altLang="zh-CN" sz="6400" b="0" u="sng" dirty="0" smtClean="0">
              <a:effectLst/>
            </a:endParaRPr>
          </a:p>
          <a:p>
            <a:r>
              <a:rPr lang="en-US" altLang="zh-CN" sz="6400" u="sng" dirty="0"/>
              <a:t>3      Architecture</a:t>
            </a:r>
            <a:endParaRPr lang="en-US" altLang="zh-CN" sz="6400" b="0" u="sng" dirty="0" smtClean="0">
              <a:effectLst/>
            </a:endParaRPr>
          </a:p>
          <a:p>
            <a:r>
              <a:rPr lang="en-US" altLang="zh-CN" sz="6400" u="sng" dirty="0" smtClean="0"/>
              <a:t>4      Gap Analysis</a:t>
            </a:r>
            <a:endParaRPr lang="en-US" altLang="zh-CN" sz="6400" b="0" u="sng" dirty="0" smtClean="0">
              <a:effectLst/>
            </a:endParaRPr>
          </a:p>
          <a:p>
            <a:pPr lvl="1"/>
            <a:r>
              <a:rPr lang="en-US" altLang="zh-CN" sz="6000" u="sng" dirty="0" smtClean="0"/>
              <a:t>4.1 </a:t>
            </a:r>
            <a:r>
              <a:rPr lang="en-US" altLang="zh-CN" sz="6000" u="sng" dirty="0"/>
              <a:t>OpenStack Background</a:t>
            </a:r>
            <a:endParaRPr lang="en-US" altLang="zh-CN" sz="6000" b="0" u="sng" dirty="0" smtClean="0">
              <a:effectLst/>
            </a:endParaRPr>
          </a:p>
          <a:p>
            <a:pPr lvl="1"/>
            <a:r>
              <a:rPr lang="en-US" altLang="zh-CN" sz="6000" u="sng" dirty="0" smtClean="0"/>
              <a:t>4.2 </a:t>
            </a:r>
            <a:r>
              <a:rPr lang="en-US" altLang="zh-CN" sz="6000" u="sng" dirty="0"/>
              <a:t>Accelerator Lifecycle Management</a:t>
            </a:r>
            <a:endParaRPr lang="en-US" altLang="zh-CN" sz="6000" b="0" u="sng" dirty="0" smtClean="0">
              <a:effectLst/>
            </a:endParaRPr>
          </a:p>
          <a:p>
            <a:pPr lvl="1"/>
            <a:r>
              <a:rPr lang="en-US" altLang="zh-CN" sz="6000" u="sng" dirty="0" smtClean="0"/>
              <a:t>4.3 </a:t>
            </a:r>
            <a:r>
              <a:rPr lang="en-US" altLang="zh-CN" sz="6000" u="sng" dirty="0"/>
              <a:t>Summary</a:t>
            </a:r>
            <a:endParaRPr lang="en-US" altLang="zh-CN" sz="6000" b="0" u="sng" dirty="0" smtClean="0">
              <a:effectLst/>
            </a:endParaRPr>
          </a:p>
          <a:p>
            <a:r>
              <a:rPr lang="en-US" altLang="zh-CN" sz="6400" u="sng" dirty="0" smtClean="0"/>
              <a:t>5 </a:t>
            </a:r>
            <a:r>
              <a:rPr lang="en-US" altLang="zh-CN" sz="6400" u="sng" dirty="0"/>
              <a:t>    Work Plans</a:t>
            </a:r>
            <a:endParaRPr lang="en-US" altLang="zh-CN" sz="6400" b="0" u="sng" dirty="0" smtClean="0">
              <a:effectLst/>
            </a:endParaRPr>
          </a:p>
          <a:p>
            <a:r>
              <a:rPr lang="en-US" altLang="zh-CN" sz="6400" u="sng" dirty="0" smtClean="0"/>
              <a:t>6 </a:t>
            </a:r>
            <a:r>
              <a:rPr lang="en-US" altLang="zh-CN" sz="6400" u="sng" dirty="0"/>
              <a:t>     References</a:t>
            </a:r>
            <a:endParaRPr lang="en-US" altLang="zh-CN" sz="6400" b="0" u="sng" dirty="0" smtClean="0">
              <a:effectLst/>
            </a:endParaRPr>
          </a:p>
          <a:p>
            <a:r>
              <a:rPr lang="en-US" altLang="zh-CN" sz="6400" u="sng" dirty="0" smtClean="0"/>
              <a:t>7 </a:t>
            </a:r>
            <a:r>
              <a:rPr lang="en-US" altLang="zh-CN" sz="6400" u="sng" dirty="0"/>
              <a:t>     Editors</a:t>
            </a:r>
            <a:endParaRPr lang="en-US" altLang="zh-CN" sz="6400" b="0" u="sng" dirty="0" smtClean="0">
              <a:effectLst/>
            </a:endParaRPr>
          </a:p>
          <a:p>
            <a:r>
              <a:rPr lang="en-US" altLang="zh-CN" sz="6400" u="sng" dirty="0" smtClean="0"/>
              <a:t>8 </a:t>
            </a:r>
            <a:r>
              <a:rPr lang="en-US" altLang="zh-CN" sz="6400" u="sng" dirty="0"/>
              <a:t>     </a:t>
            </a:r>
            <a:r>
              <a:rPr lang="en-US" altLang="zh-CN" sz="6400" u="sng" dirty="0" smtClean="0"/>
              <a:t>Contributors</a:t>
            </a:r>
            <a:r>
              <a:rPr lang="en-US" altLang="zh-CN" dirty="0" smtClean="0"/>
              <a:t/>
            </a:r>
            <a:br>
              <a:rPr lang="en-US" altLang="zh-CN" dirty="0" smtClean="0"/>
            </a:br>
            <a:endParaRPr lang="zh-CN" altLang="en-US" dirty="0"/>
          </a:p>
        </p:txBody>
      </p:sp>
    </p:spTree>
    <p:extLst>
      <p:ext uri="{BB962C8B-B14F-4D97-AF65-F5344CB8AC3E}">
        <p14:creationId xmlns:p14="http://schemas.microsoft.com/office/powerpoint/2010/main" val="2726721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Update Summary	</a:t>
            </a:r>
            <a:endParaRPr lang="zh-CN" altLang="en-US" dirty="0"/>
          </a:p>
        </p:txBody>
      </p:sp>
      <p:sp>
        <p:nvSpPr>
          <p:cNvPr id="3" name="内容占位符 2"/>
          <p:cNvSpPr>
            <a:spLocks noGrp="1"/>
          </p:cNvSpPr>
          <p:nvPr>
            <p:ph idx="1"/>
          </p:nvPr>
        </p:nvSpPr>
        <p:spPr/>
        <p:txBody>
          <a:bodyPr/>
          <a:lstStyle/>
          <a:p>
            <a:r>
              <a:rPr lang="en-US" altLang="zh-CN" dirty="0" smtClean="0"/>
              <a:t>Minor editing on Section 1-3</a:t>
            </a:r>
          </a:p>
          <a:p>
            <a:r>
              <a:rPr lang="en-US" altLang="zh-CN" dirty="0" smtClean="0"/>
              <a:t>Merge Section 4 with Section 5</a:t>
            </a:r>
          </a:p>
          <a:p>
            <a:r>
              <a:rPr lang="en-US" altLang="zh-CN" dirty="0" smtClean="0"/>
              <a:t>Add EPA introduction to Section 4</a:t>
            </a:r>
          </a:p>
          <a:p>
            <a:pPr lvl="1"/>
            <a:r>
              <a:rPr lang="en-US" altLang="zh-CN" dirty="0" smtClean="0"/>
              <a:t>Section </a:t>
            </a:r>
            <a:r>
              <a:rPr lang="en-US" altLang="zh-CN" dirty="0"/>
              <a:t>4</a:t>
            </a:r>
            <a:r>
              <a:rPr lang="en-US" altLang="zh-CN" dirty="0" smtClean="0"/>
              <a:t> Gap Analysis</a:t>
            </a:r>
          </a:p>
          <a:p>
            <a:pPr lvl="2"/>
            <a:r>
              <a:rPr lang="en-US" altLang="zh-CN" dirty="0" smtClean="0"/>
              <a:t>4.1 </a:t>
            </a:r>
            <a:r>
              <a:rPr lang="en-US" altLang="zh-CN" dirty="0" err="1" smtClean="0"/>
              <a:t>Openstack</a:t>
            </a:r>
            <a:r>
              <a:rPr lang="en-US" altLang="zh-CN" dirty="0" smtClean="0"/>
              <a:t> Background</a:t>
            </a:r>
          </a:p>
          <a:p>
            <a:pPr lvl="3"/>
            <a:r>
              <a:rPr lang="en-US" altLang="zh-CN" dirty="0" smtClean="0"/>
              <a:t>Basic Functions, EPA Introduction, Proposal: Dedicated </a:t>
            </a:r>
            <a:r>
              <a:rPr lang="en-US" altLang="zh-CN" dirty="0" err="1" smtClean="0"/>
              <a:t>Acc</a:t>
            </a:r>
            <a:r>
              <a:rPr lang="en-US" altLang="zh-CN" dirty="0" smtClean="0"/>
              <a:t> Management</a:t>
            </a:r>
          </a:p>
          <a:p>
            <a:pPr lvl="2"/>
            <a:r>
              <a:rPr lang="en-US" altLang="zh-CN" dirty="0" smtClean="0"/>
              <a:t>4.2 Accelerator Life Management</a:t>
            </a:r>
          </a:p>
          <a:p>
            <a:pPr lvl="3"/>
            <a:r>
              <a:rPr lang="en-US" altLang="zh-CN" dirty="0" smtClean="0"/>
              <a:t>Resource Discovery, Resource Selection, Resource Allocation, Resource Update, Release</a:t>
            </a:r>
          </a:p>
          <a:p>
            <a:pPr lvl="2"/>
            <a:r>
              <a:rPr lang="en-US" altLang="zh-CN" dirty="0" smtClean="0"/>
              <a:t>4.3 Summary</a:t>
            </a:r>
          </a:p>
          <a:p>
            <a:pPr lvl="3"/>
            <a:r>
              <a:rPr lang="en-US" altLang="zh-CN" dirty="0" smtClean="0"/>
              <a:t>Requirements, Gaps</a:t>
            </a:r>
          </a:p>
          <a:p>
            <a:pPr lvl="2"/>
            <a:endParaRPr lang="zh-CN" altLang="en-US" dirty="0"/>
          </a:p>
        </p:txBody>
      </p:sp>
    </p:spTree>
    <p:extLst>
      <p:ext uri="{BB962C8B-B14F-4D97-AF65-F5344CB8AC3E}">
        <p14:creationId xmlns:p14="http://schemas.microsoft.com/office/powerpoint/2010/main" val="2709492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Architecture</a:t>
            </a:r>
            <a:r>
              <a:rPr lang="en-US" altLang="zh-CN" dirty="0" smtClean="0"/>
              <a:t/>
            </a:r>
            <a:br>
              <a:rPr lang="en-US" altLang="zh-CN" dirty="0" smtClean="0"/>
            </a:br>
            <a:r>
              <a:rPr lang="en-US" altLang="zh-CN" dirty="0" smtClean="0"/>
              <a:t>Figure 3-2 </a:t>
            </a:r>
            <a:endParaRPr lang="zh-CN" altLang="en-US" dirty="0"/>
          </a:p>
        </p:txBody>
      </p:sp>
      <p:pic>
        <p:nvPicPr>
          <p:cNvPr id="1026" name="Picture 2" descr="Figure 3-2.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24418" y="1825625"/>
            <a:ext cx="5943163" cy="4351338"/>
          </a:xfrm>
          <a:prstGeom prst="rect">
            <a:avLst/>
          </a:prstGeom>
          <a:noFill/>
          <a:extLst>
            <a:ext uri="{909E8E84-426E-40DD-AFC4-6F175D3DCCD1}">
              <a14:hiddenFill xmlns:a14="http://schemas.microsoft.com/office/drawing/2010/main">
                <a:solidFill>
                  <a:srgbClr val="FFFFFF"/>
                </a:solidFill>
              </a14:hiddenFill>
            </a:ext>
          </a:extLst>
        </p:spPr>
      </p:pic>
      <p:sp>
        <p:nvSpPr>
          <p:cNvPr id="4" name="矩形标注 3"/>
          <p:cNvSpPr/>
          <p:nvPr/>
        </p:nvSpPr>
        <p:spPr>
          <a:xfrm>
            <a:off x="1097280" y="2211977"/>
            <a:ext cx="2290354" cy="984069"/>
          </a:xfrm>
          <a:prstGeom prst="wedgeRectCallout">
            <a:avLst>
              <a:gd name="adj1" fmla="val 96403"/>
              <a:gd name="adj2" fmla="val 5560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dirty="0" smtClean="0"/>
              <a:t>Adjust the arrow, not to go across SRL, as pointed out by Keith.</a:t>
            </a:r>
            <a:endParaRPr lang="zh-CN" altLang="en-US" dirty="0"/>
          </a:p>
        </p:txBody>
      </p:sp>
    </p:spTree>
    <p:extLst>
      <p:ext uri="{BB962C8B-B14F-4D97-AF65-F5344CB8AC3E}">
        <p14:creationId xmlns:p14="http://schemas.microsoft.com/office/powerpoint/2010/main" val="3338516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Section 4</a:t>
            </a:r>
            <a:r>
              <a:rPr lang="en-US" altLang="zh-CN" dirty="0" smtClean="0"/>
              <a:t/>
            </a:r>
            <a:br>
              <a:rPr lang="en-US" altLang="zh-CN" dirty="0" smtClean="0"/>
            </a:br>
            <a:r>
              <a:rPr lang="en-US" altLang="zh-CN" dirty="0" smtClean="0"/>
              <a:t>Requirements </a:t>
            </a:r>
            <a:endParaRPr lang="zh-CN" altLang="en-US" dirty="0"/>
          </a:p>
        </p:txBody>
      </p:sp>
      <p:sp>
        <p:nvSpPr>
          <p:cNvPr id="3" name="内容占位符 2"/>
          <p:cNvSpPr>
            <a:spLocks noGrp="1"/>
          </p:cNvSpPr>
          <p:nvPr>
            <p:ph idx="1"/>
          </p:nvPr>
        </p:nvSpPr>
        <p:spPr/>
        <p:txBody>
          <a:bodyPr/>
          <a:lstStyle/>
          <a:p>
            <a:r>
              <a:rPr lang="en-US" altLang="zh-CN" dirty="0" smtClean="0"/>
              <a:t>Merged with the following Section “Gap Analysis”</a:t>
            </a:r>
          </a:p>
          <a:p>
            <a:r>
              <a:rPr lang="en-US" altLang="zh-CN" dirty="0" smtClean="0"/>
              <a:t>Requirements are grouped with the specific lifecycle management</a:t>
            </a:r>
          </a:p>
          <a:p>
            <a:r>
              <a:rPr lang="en-US" altLang="zh-CN" dirty="0" smtClean="0"/>
              <a:t>Gaps are intended to be added accordingly</a:t>
            </a:r>
            <a:endParaRPr lang="zh-CN" altLang="en-US" dirty="0"/>
          </a:p>
        </p:txBody>
      </p:sp>
    </p:spTree>
    <p:extLst>
      <p:ext uri="{BB962C8B-B14F-4D97-AF65-F5344CB8AC3E}">
        <p14:creationId xmlns:p14="http://schemas.microsoft.com/office/powerpoint/2010/main" val="2462870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dirty="0" smtClean="0"/>
              <a:t>Gap Analysis</a:t>
            </a:r>
            <a:r>
              <a:rPr lang="en-US" altLang="zh-CN" dirty="0" smtClean="0"/>
              <a:t/>
            </a:r>
            <a:br>
              <a:rPr lang="en-US" altLang="zh-CN" dirty="0" smtClean="0"/>
            </a:br>
            <a:r>
              <a:rPr lang="en-US" altLang="zh-CN" dirty="0" smtClean="0"/>
              <a:t>Introduction Update</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err="1" smtClean="0"/>
              <a:t>OpenStack</a:t>
            </a:r>
            <a:r>
              <a:rPr lang="en-US" altLang="zh-CN" dirty="0" smtClean="0"/>
              <a:t> Introduction</a:t>
            </a:r>
          </a:p>
          <a:p>
            <a:r>
              <a:rPr lang="en-US" altLang="zh-CN" dirty="0" smtClean="0"/>
              <a:t>EPA Introduction (Quote from EPA WP)</a:t>
            </a:r>
          </a:p>
          <a:p>
            <a:pPr lvl="1"/>
            <a:r>
              <a:rPr lang="en-US" altLang="zh-CN" dirty="0" smtClean="0"/>
              <a:t>Exposes advanced hardware features via Nova extensions for discovery, filtering and scheduling</a:t>
            </a:r>
          </a:p>
          <a:p>
            <a:pPr lvl="1"/>
            <a:r>
              <a:rPr lang="en-US" altLang="zh-CN" dirty="0"/>
              <a:t>I/O Pass-through (with or w/o SR-IOV), CPU </a:t>
            </a:r>
            <a:r>
              <a:rPr lang="en-US" altLang="zh-CN" dirty="0" err="1"/>
              <a:t>ddio</a:t>
            </a:r>
            <a:r>
              <a:rPr lang="en-US" altLang="zh-CN" dirty="0"/>
              <a:t>, CPU Pinning, NUMA, Huge Page support, CPU Instruction Set Architecture Extensions, </a:t>
            </a:r>
            <a:r>
              <a:rPr lang="en-US" altLang="zh-CN" dirty="0" err="1"/>
              <a:t>vSwitch</a:t>
            </a:r>
            <a:r>
              <a:rPr lang="en-US" altLang="zh-CN" dirty="0"/>
              <a:t> (type, capability), RT hypervisor, QAT, etc. </a:t>
            </a:r>
            <a:endParaRPr lang="en-US" altLang="zh-CN" dirty="0" smtClean="0"/>
          </a:p>
          <a:p>
            <a:r>
              <a:rPr lang="en-US" altLang="zh-CN" dirty="0" smtClean="0"/>
              <a:t>NOMAD</a:t>
            </a:r>
            <a:r>
              <a:rPr lang="zh-CN" altLang="en-US" dirty="0" smtClean="0"/>
              <a:t>：</a:t>
            </a:r>
            <a:r>
              <a:rPr lang="en-US" altLang="zh-CN" dirty="0" smtClean="0"/>
              <a:t>Dedicated Management Function</a:t>
            </a:r>
          </a:p>
          <a:p>
            <a:pPr lvl="1"/>
            <a:r>
              <a:rPr lang="en-US" altLang="zh-CN" dirty="0" smtClean="0"/>
              <a:t>General resource management</a:t>
            </a:r>
          </a:p>
          <a:p>
            <a:pPr lvl="2"/>
            <a:r>
              <a:rPr lang="en-US" altLang="zh-CN" dirty="0" smtClean="0"/>
              <a:t>networking and storage acceleration</a:t>
            </a:r>
          </a:p>
          <a:p>
            <a:pPr lvl="1"/>
            <a:r>
              <a:rPr lang="en-US" altLang="zh-CN" dirty="0" smtClean="0"/>
              <a:t>Dynamic resource management for Programmable accelerators</a:t>
            </a:r>
          </a:p>
          <a:p>
            <a:pPr lvl="2"/>
            <a:r>
              <a:rPr lang="en-US" altLang="zh-CN" dirty="0" smtClean="0"/>
              <a:t>FPGA, GPU, etc.</a:t>
            </a:r>
          </a:p>
          <a:p>
            <a:pPr lvl="1"/>
            <a:r>
              <a:rPr lang="en-US" altLang="zh-CN" dirty="0" smtClean="0"/>
              <a:t>Portable hardware agnostic acceleration</a:t>
            </a:r>
          </a:p>
          <a:p>
            <a:pPr lvl="2"/>
            <a:r>
              <a:rPr lang="en-US" altLang="zh-CN" dirty="0" smtClean="0"/>
              <a:t>abstract accelerator management, g-API</a:t>
            </a:r>
          </a:p>
        </p:txBody>
      </p:sp>
    </p:spTree>
    <p:extLst>
      <p:ext uri="{BB962C8B-B14F-4D97-AF65-F5344CB8AC3E}">
        <p14:creationId xmlns:p14="http://schemas.microsoft.com/office/powerpoint/2010/main" val="1831408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dirty="0" smtClean="0"/>
              <a:t>Discussion point 1</a:t>
            </a:r>
            <a:r>
              <a:rPr lang="en-US" altLang="zh-CN" dirty="0" smtClean="0"/>
              <a:t/>
            </a:r>
            <a:br>
              <a:rPr lang="en-US" altLang="zh-CN" dirty="0" smtClean="0"/>
            </a:br>
            <a:r>
              <a:rPr lang="en-US" altLang="zh-CN" dirty="0" smtClean="0"/>
              <a:t>Nova Extension vs NOMAD</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3886418085"/>
              </p:ext>
            </p:extLst>
          </p:nvPr>
        </p:nvGraphicFramePr>
        <p:xfrm>
          <a:off x="992776" y="1825625"/>
          <a:ext cx="10166454" cy="4575944"/>
        </p:xfrm>
        <a:graphic>
          <a:graphicData uri="http://schemas.openxmlformats.org/drawingml/2006/table">
            <a:tbl>
              <a:tblPr/>
              <a:tblGrid>
                <a:gridCol w="1981243">
                  <a:extLst>
                    <a:ext uri="{9D8B030D-6E8A-4147-A177-3AD203B41FA5}">
                      <a16:colId xmlns:a16="http://schemas.microsoft.com/office/drawing/2014/main" val="20000"/>
                    </a:ext>
                  </a:extLst>
                </a:gridCol>
                <a:gridCol w="3355760">
                  <a:extLst>
                    <a:ext uri="{9D8B030D-6E8A-4147-A177-3AD203B41FA5}">
                      <a16:colId xmlns:a16="http://schemas.microsoft.com/office/drawing/2014/main" val="20001"/>
                    </a:ext>
                  </a:extLst>
                </a:gridCol>
                <a:gridCol w="4829451">
                  <a:extLst>
                    <a:ext uri="{9D8B030D-6E8A-4147-A177-3AD203B41FA5}">
                      <a16:colId xmlns:a16="http://schemas.microsoft.com/office/drawing/2014/main" val="20002"/>
                    </a:ext>
                  </a:extLst>
                </a:gridCol>
              </a:tblGrid>
              <a:tr h="360272">
                <a:tc>
                  <a:txBody>
                    <a:bodyPr/>
                    <a:lstStyle/>
                    <a:p>
                      <a:r>
                        <a:rPr lang="en-US" sz="1400" b="1" dirty="0">
                          <a:effectLst/>
                        </a:rPr>
                        <a:t/>
                      </a:r>
                      <a:br>
                        <a:rPr lang="en-US" sz="1400" b="1" dirty="0">
                          <a:effectLst/>
                        </a:rPr>
                      </a:br>
                      <a:endParaRPr lang="en-US" sz="1400" dirty="0">
                        <a:effectLst/>
                      </a:endParaRPr>
                    </a:p>
                  </a:txBody>
                  <a:tcPr marL="11697" marR="11697" marT="11697" marB="1169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b="1" dirty="0" smtClean="0">
                          <a:effectLst/>
                        </a:rPr>
                        <a:t>NOVA</a:t>
                      </a:r>
                      <a:endParaRPr lang="en-US" altLang="zh-CN" sz="1400" dirty="0" smtClean="0">
                        <a:effectLst/>
                      </a:endParaRPr>
                    </a:p>
                    <a:p>
                      <a:endParaRPr lang="en-US" sz="1400" dirty="0">
                        <a:effectLst/>
                      </a:endParaRPr>
                    </a:p>
                  </a:txBody>
                  <a:tcPr marL="11697" marR="11697" marT="11697" marB="1169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r>
                        <a:rPr lang="en-US" altLang="zh-CN" sz="1400" b="1" dirty="0" smtClean="0">
                          <a:effectLst/>
                        </a:rPr>
                        <a:t>NOMAD</a:t>
                      </a:r>
                      <a:endParaRPr lang="zh-CN" altLang="en-US" sz="1400" dirty="0"/>
                    </a:p>
                  </a:txBody>
                  <a:tcPr marL="56146" marR="56146" marT="28073" marB="28073">
                    <a:lnL w="9525" cap="flat" cmpd="sng" algn="ctr">
                      <a:solidFill>
                        <a:srgbClr val="DDDDDD"/>
                      </a:solidFill>
                      <a:prstDash val="solid"/>
                      <a:round/>
                      <a:headEnd type="none" w="med" len="med"/>
                      <a:tailEnd type="none" w="med" len="med"/>
                    </a:lnL>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000"/>
                  </a:ext>
                </a:extLst>
              </a:tr>
              <a:tr h="528711">
                <a:tc>
                  <a:txBody>
                    <a:bodyPr/>
                    <a:lstStyle/>
                    <a:p>
                      <a:r>
                        <a:rPr lang="en-US" sz="1400" i="1" dirty="0">
                          <a:effectLst/>
                        </a:rPr>
                        <a:t>Use cases</a:t>
                      </a:r>
                      <a:endParaRPr lang="en-US" sz="1400" dirty="0">
                        <a:effectLst/>
                      </a:endParaRPr>
                    </a:p>
                  </a:txBody>
                  <a:tcPr marL="11697" marR="11697" marT="11697" marB="1169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r>
                        <a:rPr lang="en-US" sz="1400">
                          <a:effectLst/>
                        </a:rPr>
                        <a:t>Use cases/technologies which aim to best performance without dealing with portability</a:t>
                      </a:r>
                    </a:p>
                  </a:txBody>
                  <a:tcPr marL="11697" marR="11697" marT="11697" marB="1169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r>
                        <a:rPr lang="en-US" sz="1400">
                          <a:effectLst/>
                        </a:rPr>
                        <a:t>Best trade off between performance and portability</a:t>
                      </a:r>
                    </a:p>
                  </a:txBody>
                  <a:tcPr marL="11697" marR="11697" marT="11697" marB="1169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001"/>
                  </a:ext>
                </a:extLst>
              </a:tr>
              <a:tr h="528711">
                <a:tc>
                  <a:txBody>
                    <a:bodyPr/>
                    <a:lstStyle/>
                    <a:p>
                      <a:r>
                        <a:rPr lang="en-US" sz="1400" i="1" dirty="0">
                          <a:effectLst/>
                        </a:rPr>
                        <a:t>Type of accelerators</a:t>
                      </a:r>
                      <a:endParaRPr lang="en-US" sz="1400" dirty="0">
                        <a:effectLst/>
                      </a:endParaRPr>
                    </a:p>
                  </a:txBody>
                  <a:tcPr marL="11697" marR="11697" marT="11697" marB="1169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r>
                        <a:rPr lang="en-US" sz="1400">
                          <a:effectLst/>
                        </a:rPr>
                        <a:t>CPU architecture specific accelerators. No need to share them with other VMs</a:t>
                      </a:r>
                    </a:p>
                  </a:txBody>
                  <a:tcPr marL="11697" marR="11697" marT="11697" marB="1169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r>
                        <a:rPr lang="en-US" sz="1400">
                          <a:effectLst/>
                        </a:rPr>
                        <a:t>Portable accelerators shared between different VMs</a:t>
                      </a:r>
                    </a:p>
                  </a:txBody>
                  <a:tcPr marL="11697" marR="11697" marT="11697" marB="1169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002"/>
                  </a:ext>
                </a:extLst>
              </a:tr>
              <a:tr h="865589">
                <a:tc>
                  <a:txBody>
                    <a:bodyPr/>
                    <a:lstStyle/>
                    <a:p>
                      <a:r>
                        <a:rPr lang="en-US" sz="1400">
                          <a:effectLst/>
                        </a:rPr>
                        <a:t>Accelerators examples</a:t>
                      </a:r>
                    </a:p>
                  </a:txBody>
                  <a:tcPr marL="11697" marR="11697" marT="11697" marB="1169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r>
                        <a:rPr lang="en-US" sz="1400" dirty="0">
                          <a:effectLst/>
                        </a:rPr>
                        <a:t>CPU Instruction Set Extensions (</a:t>
                      </a:r>
                      <a:r>
                        <a:rPr lang="en-US" sz="1400" dirty="0">
                          <a:solidFill>
                            <a:srgbClr val="FF0000"/>
                          </a:solidFill>
                          <a:effectLst/>
                        </a:rPr>
                        <a:t>Intel AES-NI, AVX2</a:t>
                      </a:r>
                      <a:r>
                        <a:rPr lang="en-US" sz="1400" dirty="0">
                          <a:effectLst/>
                        </a:rPr>
                        <a:t>, SIMD, VT-d, VT-x, EPT, etc.), PCI </a:t>
                      </a:r>
                      <a:r>
                        <a:rPr lang="en-US" sz="1400" dirty="0" err="1">
                          <a:effectLst/>
                        </a:rPr>
                        <a:t>passthrough</a:t>
                      </a:r>
                      <a:endParaRPr lang="en-US" sz="1400" dirty="0">
                        <a:effectLst/>
                      </a:endParaRPr>
                    </a:p>
                  </a:txBody>
                  <a:tcPr marL="11697" marR="11697" marT="11697" marB="1169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r>
                        <a:rPr lang="en-US" sz="1400" dirty="0">
                          <a:effectLst/>
                        </a:rPr>
                        <a:t>SRIOV, </a:t>
                      </a:r>
                      <a:r>
                        <a:rPr lang="en-US" sz="1400" dirty="0" err="1">
                          <a:effectLst/>
                        </a:rPr>
                        <a:t>PCIe</a:t>
                      </a:r>
                      <a:r>
                        <a:rPr lang="en-US" sz="1400" dirty="0">
                          <a:effectLst/>
                        </a:rPr>
                        <a:t> accelerators, </a:t>
                      </a:r>
                      <a:r>
                        <a:rPr lang="en-US" sz="1400" dirty="0" err="1">
                          <a:effectLst/>
                        </a:rPr>
                        <a:t>SoC</a:t>
                      </a:r>
                      <a:r>
                        <a:rPr lang="en-US" sz="1400" dirty="0">
                          <a:effectLst/>
                        </a:rPr>
                        <a:t> accelerators, APIs such as DPDK, OpenCL, ODP and OFP, but also programmable (GPU and FPGA) and remote accelerators, </a:t>
                      </a:r>
                      <a:r>
                        <a:rPr lang="en-US" sz="1400" dirty="0" err="1">
                          <a:effectLst/>
                        </a:rPr>
                        <a:t>etc</a:t>
                      </a:r>
                      <a:endParaRPr lang="en-US" sz="1400" dirty="0">
                        <a:effectLst/>
                      </a:endParaRPr>
                    </a:p>
                  </a:txBody>
                  <a:tcPr marL="11697" marR="11697" marT="11697" marB="1169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003"/>
                  </a:ext>
                </a:extLst>
              </a:tr>
              <a:tr h="1034028">
                <a:tc>
                  <a:txBody>
                    <a:bodyPr/>
                    <a:lstStyle/>
                    <a:p>
                      <a:r>
                        <a:rPr lang="en-US" sz="1400" i="1">
                          <a:effectLst/>
                        </a:rPr>
                        <a:t>Pros</a:t>
                      </a:r>
                      <a:endParaRPr lang="en-US" sz="1400">
                        <a:effectLst/>
                      </a:endParaRPr>
                    </a:p>
                  </a:txBody>
                  <a:tcPr marL="11697" marR="11697" marT="11697" marB="1169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r>
                        <a:rPr lang="en-US" sz="1400">
                          <a:effectLst/>
                        </a:rPr>
                        <a:t>- Code simplicity: by handling the portable accelerators in Nomad we keep the Nova code simple, with benefits to performance, security, etc.</a:t>
                      </a:r>
                    </a:p>
                  </a:txBody>
                  <a:tcPr marL="11697" marR="11697" marT="11697" marB="1169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r>
                        <a:rPr lang="en-US" sz="1400" dirty="0">
                          <a:effectLst/>
                        </a:rPr>
                        <a:t>- Resource discovery, scheduling, setup etc.</a:t>
                      </a:r>
                      <a:br>
                        <a:rPr lang="en-US" sz="1400" dirty="0">
                          <a:effectLst/>
                        </a:rPr>
                      </a:br>
                      <a:r>
                        <a:rPr lang="en-US" sz="1400" dirty="0">
                          <a:effectLst/>
                        </a:rPr>
                        <a:t>- Accelerated VM's Migration</a:t>
                      </a:r>
                      <a:br>
                        <a:rPr lang="en-US" sz="1400" dirty="0">
                          <a:effectLst/>
                        </a:rPr>
                      </a:br>
                      <a:r>
                        <a:rPr lang="en-US" sz="1400" dirty="0">
                          <a:effectLst/>
                        </a:rPr>
                        <a:t>- Hardware portability and independence</a:t>
                      </a:r>
                      <a:br>
                        <a:rPr lang="en-US" sz="1400" dirty="0">
                          <a:effectLst/>
                        </a:rPr>
                      </a:br>
                      <a:r>
                        <a:rPr lang="en-US" sz="1400" dirty="0">
                          <a:effectLst/>
                        </a:rPr>
                        <a:t>- </a:t>
                      </a:r>
                      <a:r>
                        <a:rPr lang="en-US" sz="1400" dirty="0">
                          <a:solidFill>
                            <a:srgbClr val="FF0000"/>
                          </a:solidFill>
                          <a:effectLst/>
                        </a:rPr>
                        <a:t>VMs direct access to accelerators</a:t>
                      </a:r>
                    </a:p>
                  </a:txBody>
                  <a:tcPr marL="11697" marR="11697" marT="11697" marB="1169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004"/>
                  </a:ext>
                </a:extLst>
              </a:tr>
              <a:tr h="1034028">
                <a:tc>
                  <a:txBody>
                    <a:bodyPr/>
                    <a:lstStyle/>
                    <a:p>
                      <a:r>
                        <a:rPr lang="en-US" sz="1400" i="1" dirty="0">
                          <a:effectLst/>
                        </a:rPr>
                        <a:t>Cons</a:t>
                      </a:r>
                      <a:endParaRPr lang="en-US" sz="1400" dirty="0">
                        <a:effectLst/>
                      </a:endParaRPr>
                    </a:p>
                  </a:txBody>
                  <a:tcPr marL="11697" marR="11697" marT="11697" marB="1169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r>
                        <a:rPr lang="en-US" sz="1400">
                          <a:effectLst/>
                        </a:rPr>
                        <a:t>- Direct interaction between the compute node and the accelerators could provide slightly better performance, but at a cost of portability of the accelerators</a:t>
                      </a:r>
                    </a:p>
                  </a:txBody>
                  <a:tcPr marL="11697" marR="11697" marT="11697" marB="1169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r>
                        <a:rPr lang="en-US" sz="1400" dirty="0">
                          <a:effectLst/>
                        </a:rPr>
                        <a:t>- The accelerator allocation phase might take (an unpredictable amount of) time, as an handshake procedure has to be put in place between the components of the </a:t>
                      </a:r>
                      <a:r>
                        <a:rPr lang="en-US" sz="1400" dirty="0" smtClean="0">
                          <a:effectLst/>
                        </a:rPr>
                        <a:t>architecture </a:t>
                      </a:r>
                      <a:r>
                        <a:rPr lang="en-US" sz="1400" dirty="0" smtClean="0">
                          <a:solidFill>
                            <a:srgbClr val="FF0000"/>
                          </a:solidFill>
                          <a:effectLst/>
                        </a:rPr>
                        <a:t>potential</a:t>
                      </a:r>
                      <a:r>
                        <a:rPr lang="en-US" sz="1400" baseline="0" dirty="0" smtClean="0">
                          <a:solidFill>
                            <a:srgbClr val="FF0000"/>
                          </a:solidFill>
                          <a:effectLst/>
                        </a:rPr>
                        <a:t> </a:t>
                      </a:r>
                      <a:r>
                        <a:rPr lang="en-US" sz="1400" dirty="0" smtClean="0">
                          <a:solidFill>
                            <a:srgbClr val="FF0000"/>
                          </a:solidFill>
                          <a:effectLst/>
                        </a:rPr>
                        <a:t>scalability</a:t>
                      </a:r>
                      <a:r>
                        <a:rPr lang="en-US" sz="1400" baseline="0" dirty="0" smtClean="0">
                          <a:solidFill>
                            <a:srgbClr val="FF0000"/>
                          </a:solidFill>
                          <a:effectLst/>
                        </a:rPr>
                        <a:t> issues</a:t>
                      </a:r>
                      <a:endParaRPr lang="en-US" sz="1400" dirty="0">
                        <a:solidFill>
                          <a:srgbClr val="FF0000"/>
                        </a:solidFill>
                        <a:effectLst/>
                      </a:endParaRPr>
                    </a:p>
                  </a:txBody>
                  <a:tcPr marL="11697" marR="11697" marT="11697" marB="1169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6" name="Rectangle 1"/>
          <p:cNvSpPr>
            <a:spLocks noChangeArrowheads="1"/>
          </p:cNvSpPr>
          <p:nvPr/>
        </p:nvSpPr>
        <p:spPr bwMode="auto">
          <a:xfrm>
            <a:off x="-3393954" y="-48399"/>
            <a:ext cx="1890554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
            </a:r>
            <a:br>
              <a:rPr kumimoji="0" lang="zh-CN" altLang="zh-CN" sz="1200"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br>
            <a:endParaRPr kumimoji="0" lang="zh-CN" altLang="zh-CN" sz="1800" b="0" i="0" u="none" strike="noStrike" cap="none" normalizeH="0" baseline="0" smtClean="0">
              <a:ln>
                <a:noFill/>
              </a:ln>
              <a:solidFill>
                <a:schemeClr val="tx1"/>
              </a:solidFill>
              <a:effectLst/>
              <a:latin typeface="Arial" panose="020B0604020202020204" pitchFamily="34" charset="0"/>
            </a:endParaRPr>
          </a:p>
        </p:txBody>
      </p:sp>
      <p:sp>
        <p:nvSpPr>
          <p:cNvPr id="3" name="矩形标注 2"/>
          <p:cNvSpPr/>
          <p:nvPr/>
        </p:nvSpPr>
        <p:spPr>
          <a:xfrm>
            <a:off x="345454" y="1385180"/>
            <a:ext cx="5059465" cy="2070934"/>
          </a:xfrm>
          <a:prstGeom prst="wedgeRectCallout">
            <a:avLst>
              <a:gd name="adj1" fmla="val 58985"/>
              <a:gd name="adj2" fmla="val 54010"/>
            </a:avLst>
          </a:prstGeom>
        </p:spPr>
        <p:style>
          <a:lnRef idx="1">
            <a:schemeClr val="accent2"/>
          </a:lnRef>
          <a:fillRef idx="2">
            <a:schemeClr val="accent2"/>
          </a:fillRef>
          <a:effectRef idx="1">
            <a:schemeClr val="accent2"/>
          </a:effectRef>
          <a:fontRef idx="minor">
            <a:schemeClr val="dk1"/>
          </a:fontRef>
        </p:style>
        <p:txBody>
          <a:bodyPr rtlCol="0" anchor="ctr"/>
          <a:lstStyle/>
          <a:p>
            <a:pPr marL="342900" indent="-342900">
              <a:buFont typeface="+mj-lt"/>
              <a:buAutoNum type="arabicPeriod"/>
            </a:pPr>
            <a:r>
              <a:rPr lang="en-US" altLang="zh-CN" dirty="0" smtClean="0"/>
              <a:t>Can also be exposed as software implementation for abstract accelerator and be managed by NOMAD. (Keith)</a:t>
            </a:r>
          </a:p>
          <a:p>
            <a:pPr marL="342900" indent="-342900">
              <a:buFont typeface="+mj-lt"/>
              <a:buAutoNum type="arabicPeriod"/>
            </a:pPr>
            <a:r>
              <a:rPr lang="en-US" altLang="zh-CN" dirty="0" smtClean="0"/>
              <a:t>Need another review and grouping accordingly. (Lingli</a:t>
            </a:r>
            <a:r>
              <a:rPr lang="en-US" altLang="zh-CN" dirty="0" smtClean="0"/>
              <a:t>)</a:t>
            </a:r>
          </a:p>
          <a:p>
            <a:pPr marL="342900" indent="-342900">
              <a:buFont typeface="+mj-lt"/>
              <a:buAutoNum type="arabicPeriod"/>
            </a:pPr>
            <a:r>
              <a:rPr lang="en-US" altLang="zh-CN" dirty="0" smtClean="0"/>
              <a:t>Add a column for </a:t>
            </a:r>
            <a:r>
              <a:rPr lang="en-US" altLang="zh-CN" dirty="0" err="1" smtClean="0"/>
              <a:t>abastracted</a:t>
            </a:r>
            <a:r>
              <a:rPr lang="en-US" altLang="zh-CN" dirty="0" smtClean="0"/>
              <a:t> accelerator types to be supported by NOMAD. (</a:t>
            </a:r>
            <a:r>
              <a:rPr lang="en-US" altLang="zh-CN" dirty="0" err="1" smtClean="0"/>
              <a:t>Micheal</a:t>
            </a:r>
            <a:r>
              <a:rPr lang="en-US" altLang="zh-CN" smtClean="0"/>
              <a:t>)</a:t>
            </a:r>
            <a:endParaRPr lang="zh-CN" altLang="en-US" dirty="0"/>
          </a:p>
        </p:txBody>
      </p:sp>
      <p:sp>
        <p:nvSpPr>
          <p:cNvPr id="7" name="矩形标注 6"/>
          <p:cNvSpPr/>
          <p:nvPr/>
        </p:nvSpPr>
        <p:spPr>
          <a:xfrm>
            <a:off x="8085578" y="2699848"/>
            <a:ext cx="3720974" cy="2092860"/>
          </a:xfrm>
          <a:prstGeom prst="wedgeRectCallout">
            <a:avLst>
              <a:gd name="adj1" fmla="val -33472"/>
              <a:gd name="adj2" fmla="val 59934"/>
            </a:avLst>
          </a:prstGeom>
        </p:spPr>
        <p:style>
          <a:lnRef idx="1">
            <a:schemeClr val="accent2"/>
          </a:lnRef>
          <a:fillRef idx="2">
            <a:schemeClr val="accent2"/>
          </a:fillRef>
          <a:effectRef idx="1">
            <a:schemeClr val="accent2"/>
          </a:effectRef>
          <a:fontRef idx="minor">
            <a:schemeClr val="dk1"/>
          </a:fontRef>
        </p:style>
        <p:txBody>
          <a:bodyPr rtlCol="0" anchor="ctr"/>
          <a:lstStyle/>
          <a:p>
            <a:pPr marL="342900" indent="-342900">
              <a:buFont typeface="+mj-lt"/>
              <a:buAutoNum type="arabicPeriod"/>
            </a:pPr>
            <a:r>
              <a:rPr lang="en-US" altLang="zh-CN" dirty="0" smtClean="0"/>
              <a:t>Need clarification on this “VM direct access to accelerator. Does it not supporting </a:t>
            </a:r>
            <a:r>
              <a:rPr lang="en-US" altLang="zh-CN" dirty="0" err="1" smtClean="0"/>
              <a:t>Virtio</a:t>
            </a:r>
            <a:r>
              <a:rPr lang="en-US" altLang="zh-CN" dirty="0" smtClean="0"/>
              <a:t> interface access of accelerator from VM? (Bob)</a:t>
            </a:r>
          </a:p>
          <a:p>
            <a:pPr marL="342900" indent="-342900">
              <a:buFont typeface="+mj-lt"/>
              <a:buAutoNum type="arabicPeriod"/>
            </a:pPr>
            <a:r>
              <a:rPr lang="en-US" altLang="zh-CN" dirty="0" err="1" smtClean="0"/>
              <a:t>Virtio</a:t>
            </a:r>
            <a:r>
              <a:rPr lang="en-US" altLang="zh-CN" dirty="0" smtClean="0"/>
              <a:t> is meant for data path access. (Howard)</a:t>
            </a:r>
            <a:endParaRPr lang="zh-CN" altLang="en-US" dirty="0"/>
          </a:p>
        </p:txBody>
      </p:sp>
      <p:sp>
        <p:nvSpPr>
          <p:cNvPr id="8" name="矩形标注 7"/>
          <p:cNvSpPr/>
          <p:nvPr/>
        </p:nvSpPr>
        <p:spPr>
          <a:xfrm>
            <a:off x="2344849" y="3746277"/>
            <a:ext cx="4164594" cy="2029833"/>
          </a:xfrm>
          <a:prstGeom prst="wedgeRectCallout">
            <a:avLst>
              <a:gd name="adj1" fmla="val 66284"/>
              <a:gd name="adj2" fmla="val 82703"/>
            </a:avLst>
          </a:prstGeom>
        </p:spPr>
        <p:style>
          <a:lnRef idx="1">
            <a:schemeClr val="accent2"/>
          </a:lnRef>
          <a:fillRef idx="2">
            <a:schemeClr val="accent2"/>
          </a:fillRef>
          <a:effectRef idx="1">
            <a:schemeClr val="accent2"/>
          </a:effectRef>
          <a:fontRef idx="minor">
            <a:schemeClr val="dk1"/>
          </a:fontRef>
        </p:style>
        <p:txBody>
          <a:bodyPr rtlCol="0" anchor="ctr"/>
          <a:lstStyle/>
          <a:p>
            <a:pPr marL="342900" indent="-342900">
              <a:buFont typeface="+mj-lt"/>
              <a:buAutoNum type="arabicPeriod"/>
            </a:pPr>
            <a:r>
              <a:rPr lang="en-US" altLang="zh-CN" dirty="0" smtClean="0"/>
              <a:t>There is potential scalability issues for NOMAD, as the number of compute nodes under its management increases. (Paul)</a:t>
            </a:r>
          </a:p>
          <a:p>
            <a:pPr marL="342900" indent="-342900">
              <a:buFont typeface="+mj-lt"/>
              <a:buAutoNum type="arabicPeriod"/>
            </a:pPr>
            <a:r>
              <a:rPr lang="en-US" altLang="zh-CN" dirty="0" smtClean="0"/>
              <a:t>Agreed. (Howard)</a:t>
            </a:r>
          </a:p>
          <a:p>
            <a:pPr marL="342900" indent="-342900">
              <a:buFont typeface="+mj-lt"/>
              <a:buAutoNum type="arabicPeriod"/>
            </a:pPr>
            <a:r>
              <a:rPr lang="en-US" altLang="zh-CN" dirty="0" smtClean="0"/>
              <a:t>Will bring workflow design to discussion later. (Lingli)</a:t>
            </a:r>
            <a:endParaRPr lang="zh-CN" altLang="en-US" dirty="0"/>
          </a:p>
        </p:txBody>
      </p:sp>
    </p:spTree>
    <p:extLst>
      <p:ext uri="{BB962C8B-B14F-4D97-AF65-F5344CB8AC3E}">
        <p14:creationId xmlns:p14="http://schemas.microsoft.com/office/powerpoint/2010/main" val="377856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Discussion Point 2</a:t>
            </a:r>
            <a:r>
              <a:rPr lang="en-US" altLang="zh-CN" dirty="0" smtClean="0"/>
              <a:t/>
            </a:r>
            <a:br>
              <a:rPr lang="en-US" altLang="zh-CN" dirty="0" smtClean="0"/>
            </a:br>
            <a:r>
              <a:rPr lang="en-US" altLang="zh-CN" dirty="0" smtClean="0"/>
              <a:t>Requirements for Resource Discovery</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b="1" dirty="0"/>
              <a:t>Requirement 3‑1</a:t>
            </a:r>
            <a:r>
              <a:rPr lang="en-US" altLang="zh-CN" dirty="0"/>
              <a:t> </a:t>
            </a:r>
            <a:r>
              <a:rPr lang="en-US" altLang="zh-CN" dirty="0" smtClean="0"/>
              <a:t>Acceleration </a:t>
            </a:r>
            <a:r>
              <a:rPr lang="en-US" altLang="zh-CN" dirty="0"/>
              <a:t>agent SHOULD be able to collaborate with AC to </a:t>
            </a:r>
            <a:r>
              <a:rPr lang="en-US" altLang="zh-CN" dirty="0" smtClean="0"/>
              <a:t>discover local </a:t>
            </a:r>
            <a:r>
              <a:rPr lang="en-US" altLang="zh-CN" dirty="0"/>
              <a:t>available acceleration resource, and notify </a:t>
            </a:r>
            <a:r>
              <a:rPr lang="en-US" altLang="zh-CN" dirty="0" smtClean="0"/>
              <a:t>VIM. </a:t>
            </a:r>
          </a:p>
          <a:p>
            <a:r>
              <a:rPr lang="en-US" altLang="zh-CN" b="1" dirty="0" smtClean="0"/>
              <a:t>Requirement </a:t>
            </a:r>
            <a:r>
              <a:rPr lang="en-US" altLang="zh-CN" b="1" dirty="0"/>
              <a:t>3-2</a:t>
            </a:r>
            <a:r>
              <a:rPr lang="en-US" altLang="zh-CN" dirty="0"/>
              <a:t> </a:t>
            </a:r>
            <a:r>
              <a:rPr lang="en-US" altLang="zh-CN" dirty="0" smtClean="0"/>
              <a:t>VIM </a:t>
            </a:r>
            <a:r>
              <a:rPr lang="en-US" altLang="zh-CN" dirty="0"/>
              <a:t>SHOULD maintain a catalog for recognizable acceleration resources and its features</a:t>
            </a:r>
            <a:r>
              <a:rPr lang="en-US" altLang="zh-CN" dirty="0" smtClean="0"/>
              <a:t>.</a:t>
            </a:r>
          </a:p>
          <a:p>
            <a:r>
              <a:rPr lang="en-US" altLang="zh-CN" b="1" dirty="0"/>
              <a:t>Requirement </a:t>
            </a:r>
            <a:r>
              <a:rPr lang="en-US" altLang="zh-CN" b="1" dirty="0" smtClean="0"/>
              <a:t>3‑3</a:t>
            </a:r>
            <a:r>
              <a:rPr lang="en-US" altLang="zh-CN" dirty="0" smtClean="0"/>
              <a:t> </a:t>
            </a:r>
            <a:r>
              <a:rPr lang="en-US" altLang="zh-CN" dirty="0"/>
              <a:t>VIM SHOULD support notification of acceleration resource discovery to MANO under the circumstance in which MANO has requested notification of this type of event</a:t>
            </a:r>
            <a:r>
              <a:rPr lang="en-US" altLang="zh-CN" dirty="0" smtClean="0"/>
              <a:t>.</a:t>
            </a:r>
          </a:p>
          <a:p>
            <a:r>
              <a:rPr lang="en-US" altLang="zh-CN" dirty="0" smtClean="0">
                <a:solidFill>
                  <a:srgbClr val="FF0000"/>
                </a:solidFill>
              </a:rPr>
              <a:t>Requirement VIM (or AC?) SHOULD maintain the mapping (change to mapping dependency?) between abstract acceleration resource to physical acceleration resource.</a:t>
            </a:r>
            <a:endParaRPr lang="en-US" altLang="zh-CN" dirty="0">
              <a:solidFill>
                <a:srgbClr val="FF0000"/>
              </a:solidFill>
            </a:endParaRPr>
          </a:p>
          <a:p>
            <a:pPr marL="0" indent="0">
              <a:buNone/>
            </a:pPr>
            <a:r>
              <a:rPr lang="en-US" altLang="zh-CN" dirty="0"/>
              <a:t/>
            </a:r>
            <a:br>
              <a:rPr lang="en-US" altLang="zh-CN" dirty="0"/>
            </a:br>
            <a:endParaRPr lang="zh-CN" altLang="en-US" dirty="0"/>
          </a:p>
        </p:txBody>
      </p:sp>
    </p:spTree>
    <p:extLst>
      <p:ext uri="{BB962C8B-B14F-4D97-AF65-F5344CB8AC3E}">
        <p14:creationId xmlns:p14="http://schemas.microsoft.com/office/powerpoint/2010/main" val="2089444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lang="en-US" altLang="zh-CN" sz="3100" dirty="0" smtClean="0"/>
              <a:t>Discussion Point 3</a:t>
            </a:r>
            <a:r>
              <a:rPr lang="en-US" altLang="zh-CN" dirty="0" smtClean="0"/>
              <a:t/>
            </a:r>
            <a:br>
              <a:rPr lang="en-US" altLang="zh-CN" dirty="0" smtClean="0"/>
            </a:br>
            <a:r>
              <a:rPr lang="en-US" altLang="zh-CN" sz="4900" dirty="0"/>
              <a:t>A</a:t>
            </a:r>
            <a:r>
              <a:rPr lang="zh-CN" altLang="zh-CN" sz="4900" dirty="0"/>
              <a:t>cceleration resources </a:t>
            </a:r>
            <a:r>
              <a:rPr lang="zh-CN" altLang="zh-CN" sz="4900" dirty="0" smtClean="0"/>
              <a:t>features</a:t>
            </a:r>
            <a:r>
              <a:rPr lang="en-US" altLang="zh-CN" sz="4900" dirty="0" smtClean="0"/>
              <a:t>*</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3850129063"/>
              </p:ext>
            </p:extLst>
          </p:nvPr>
        </p:nvGraphicFramePr>
        <p:xfrm>
          <a:off x="1201783" y="1825623"/>
          <a:ext cx="10485120" cy="4391753"/>
        </p:xfrm>
        <a:graphic>
          <a:graphicData uri="http://schemas.openxmlformats.org/drawingml/2006/table">
            <a:tbl>
              <a:tblPr>
                <a:tableStyleId>{FABFCF23-3B69-468F-B69F-88F6DE6A72F2}</a:tableStyleId>
              </a:tblPr>
              <a:tblGrid>
                <a:gridCol w="2110332">
                  <a:extLst>
                    <a:ext uri="{9D8B030D-6E8A-4147-A177-3AD203B41FA5}">
                      <a16:colId xmlns:a16="http://schemas.microsoft.com/office/drawing/2014/main" val="20000"/>
                    </a:ext>
                  </a:extLst>
                </a:gridCol>
                <a:gridCol w="8374788">
                  <a:extLst>
                    <a:ext uri="{9D8B030D-6E8A-4147-A177-3AD203B41FA5}">
                      <a16:colId xmlns:a16="http://schemas.microsoft.com/office/drawing/2014/main" val="20001"/>
                    </a:ext>
                  </a:extLst>
                </a:gridCol>
              </a:tblGrid>
              <a:tr h="276643">
                <a:tc>
                  <a:txBody>
                    <a:bodyPr/>
                    <a:lstStyle/>
                    <a:p>
                      <a:pPr rtl="0" fontAlgn="t">
                        <a:spcBef>
                          <a:spcPts val="0"/>
                        </a:spcBef>
                        <a:spcAft>
                          <a:spcPts val="0"/>
                        </a:spcAft>
                      </a:pPr>
                      <a:r>
                        <a:rPr lang="en-US" sz="1600" u="none" strike="noStrike" dirty="0">
                          <a:effectLst/>
                        </a:rPr>
                        <a:t>Feature</a:t>
                      </a:r>
                      <a:endParaRPr lang="en-US" sz="1600" dirty="0">
                        <a:effectLst/>
                      </a:endParaRPr>
                    </a:p>
                  </a:txBody>
                  <a:tcPr marL="19288" marR="19288" marT="19288" marB="19288"/>
                </a:tc>
                <a:tc>
                  <a:txBody>
                    <a:bodyPr/>
                    <a:lstStyle/>
                    <a:p>
                      <a:pPr rtl="0" fontAlgn="t">
                        <a:spcBef>
                          <a:spcPts val="0"/>
                        </a:spcBef>
                        <a:spcAft>
                          <a:spcPts val="0"/>
                        </a:spcAft>
                      </a:pPr>
                      <a:r>
                        <a:rPr lang="en-US" sz="1600" u="none" strike="noStrike" dirty="0">
                          <a:effectLst/>
                        </a:rPr>
                        <a:t>Functional requirements description</a:t>
                      </a:r>
                      <a:endParaRPr lang="en-US" sz="1600" dirty="0">
                        <a:effectLst/>
                      </a:endParaRPr>
                    </a:p>
                  </a:txBody>
                  <a:tcPr marL="19288" marR="19288" marT="19288" marB="19288"/>
                </a:tc>
                <a:extLst>
                  <a:ext uri="{0D108BD9-81ED-4DB2-BD59-A6C34878D82A}">
                    <a16:rowId xmlns:a16="http://schemas.microsoft.com/office/drawing/2014/main" val="10000"/>
                  </a:ext>
                </a:extLst>
              </a:tr>
              <a:tr h="276643">
                <a:tc>
                  <a:txBody>
                    <a:bodyPr/>
                    <a:lstStyle/>
                    <a:p>
                      <a:pPr rtl="0" fontAlgn="t">
                        <a:spcBef>
                          <a:spcPts val="0"/>
                        </a:spcBef>
                        <a:spcAft>
                          <a:spcPts val="0"/>
                        </a:spcAft>
                      </a:pPr>
                      <a:r>
                        <a:rPr lang="en-US" sz="1600" u="none" strike="noStrike">
                          <a:effectLst/>
                        </a:rPr>
                        <a:t>UID</a:t>
                      </a:r>
                      <a:endParaRPr lang="en-US" sz="1600">
                        <a:effectLst/>
                      </a:endParaRPr>
                    </a:p>
                  </a:txBody>
                  <a:tcPr marL="19288" marR="19288" marT="19288" marB="19288"/>
                </a:tc>
                <a:tc>
                  <a:txBody>
                    <a:bodyPr/>
                    <a:lstStyle/>
                    <a:p>
                      <a:pPr rtl="0" fontAlgn="t">
                        <a:spcBef>
                          <a:spcPts val="0"/>
                        </a:spcBef>
                        <a:spcAft>
                          <a:spcPts val="0"/>
                        </a:spcAft>
                      </a:pPr>
                      <a:r>
                        <a:rPr lang="en-US" sz="1600" u="none" strike="noStrike">
                          <a:effectLst/>
                        </a:rPr>
                        <a:t>Each acceleration resource shall have a unique identifier.</a:t>
                      </a:r>
                      <a:endParaRPr lang="en-US" sz="1600">
                        <a:effectLst/>
                      </a:endParaRPr>
                    </a:p>
                  </a:txBody>
                  <a:tcPr marL="19288" marR="19288" marT="19288" marB="19288"/>
                </a:tc>
                <a:extLst>
                  <a:ext uri="{0D108BD9-81ED-4DB2-BD59-A6C34878D82A}">
                    <a16:rowId xmlns:a16="http://schemas.microsoft.com/office/drawing/2014/main" val="10001"/>
                  </a:ext>
                </a:extLst>
              </a:tr>
              <a:tr h="276643">
                <a:tc>
                  <a:txBody>
                    <a:bodyPr/>
                    <a:lstStyle/>
                    <a:p>
                      <a:pPr rtl="0" fontAlgn="t">
                        <a:spcBef>
                          <a:spcPts val="0"/>
                        </a:spcBef>
                        <a:spcAft>
                          <a:spcPts val="0"/>
                        </a:spcAft>
                      </a:pPr>
                      <a:r>
                        <a:rPr lang="en-US" sz="1600" u="none" strike="noStrike">
                          <a:effectLst/>
                        </a:rPr>
                        <a:t>version</a:t>
                      </a:r>
                      <a:endParaRPr lang="en-US" sz="1600">
                        <a:effectLst/>
                      </a:endParaRPr>
                    </a:p>
                  </a:txBody>
                  <a:tcPr marL="19288" marR="19288" marT="19288" marB="19288"/>
                </a:tc>
                <a:tc>
                  <a:txBody>
                    <a:bodyPr/>
                    <a:lstStyle/>
                    <a:p>
                      <a:pPr rtl="0" fontAlgn="t">
                        <a:spcBef>
                          <a:spcPts val="0"/>
                        </a:spcBef>
                        <a:spcAft>
                          <a:spcPts val="0"/>
                        </a:spcAft>
                      </a:pPr>
                      <a:r>
                        <a:rPr lang="en-US" sz="1600" u="none" strike="noStrike">
                          <a:effectLst/>
                        </a:rPr>
                        <a:t>Each acceleration resource shall specify the version of its accelerator.</a:t>
                      </a:r>
                      <a:endParaRPr lang="en-US" sz="1600">
                        <a:effectLst/>
                      </a:endParaRPr>
                    </a:p>
                  </a:txBody>
                  <a:tcPr marL="19288" marR="19288" marT="19288" marB="19288"/>
                </a:tc>
                <a:extLst>
                  <a:ext uri="{0D108BD9-81ED-4DB2-BD59-A6C34878D82A}">
                    <a16:rowId xmlns:a16="http://schemas.microsoft.com/office/drawing/2014/main" val="10002"/>
                  </a:ext>
                </a:extLst>
              </a:tr>
              <a:tr h="355999">
                <a:tc>
                  <a:txBody>
                    <a:bodyPr/>
                    <a:lstStyle/>
                    <a:p>
                      <a:pPr rtl="0" fontAlgn="t">
                        <a:spcBef>
                          <a:spcPts val="0"/>
                        </a:spcBef>
                        <a:spcAft>
                          <a:spcPts val="0"/>
                        </a:spcAft>
                      </a:pPr>
                      <a:r>
                        <a:rPr lang="en-US" sz="1600" u="none" strike="noStrike">
                          <a:effectLst/>
                        </a:rPr>
                        <a:t>Type</a:t>
                      </a:r>
                      <a:endParaRPr lang="en-US" sz="1600">
                        <a:effectLst/>
                      </a:endParaRPr>
                    </a:p>
                  </a:txBody>
                  <a:tcPr marL="19288" marR="19288" marT="19288" marB="19288"/>
                </a:tc>
                <a:tc>
                  <a:txBody>
                    <a:bodyPr/>
                    <a:lstStyle/>
                    <a:p>
                      <a:pPr rtl="0" fontAlgn="t">
                        <a:spcBef>
                          <a:spcPts val="0"/>
                        </a:spcBef>
                        <a:spcAft>
                          <a:spcPts val="0"/>
                        </a:spcAft>
                      </a:pPr>
                      <a:r>
                        <a:rPr lang="en-US" sz="1600" u="none" strike="noStrike">
                          <a:effectLst/>
                        </a:rPr>
                        <a:t>Each acceleration resource shall have a clear type (e.g. Crypto, FFT, IPSec, etc.)</a:t>
                      </a:r>
                      <a:endParaRPr lang="en-US" sz="1600">
                        <a:effectLst/>
                      </a:endParaRPr>
                    </a:p>
                  </a:txBody>
                  <a:tcPr marL="19288" marR="19288" marT="19288" marB="19288"/>
                </a:tc>
                <a:extLst>
                  <a:ext uri="{0D108BD9-81ED-4DB2-BD59-A6C34878D82A}">
                    <a16:rowId xmlns:a16="http://schemas.microsoft.com/office/drawing/2014/main" val="10003"/>
                  </a:ext>
                </a:extLst>
              </a:tr>
              <a:tr h="355999">
                <a:tc>
                  <a:txBody>
                    <a:bodyPr/>
                    <a:lstStyle/>
                    <a:p>
                      <a:pPr rtl="0" fontAlgn="t">
                        <a:spcBef>
                          <a:spcPts val="0"/>
                        </a:spcBef>
                        <a:spcAft>
                          <a:spcPts val="0"/>
                        </a:spcAft>
                      </a:pPr>
                      <a:r>
                        <a:rPr lang="en-US" sz="1600" u="none" strike="noStrike" dirty="0">
                          <a:effectLst/>
                        </a:rPr>
                        <a:t>Capabilities</a:t>
                      </a:r>
                      <a:endParaRPr lang="en-US" sz="1600" dirty="0">
                        <a:effectLst/>
                      </a:endParaRPr>
                    </a:p>
                  </a:txBody>
                  <a:tcPr marL="19288" marR="19288" marT="19288" marB="19288"/>
                </a:tc>
                <a:tc>
                  <a:txBody>
                    <a:bodyPr/>
                    <a:lstStyle/>
                    <a:p>
                      <a:pPr rtl="0" fontAlgn="t">
                        <a:spcBef>
                          <a:spcPts val="0"/>
                        </a:spcBef>
                        <a:spcAft>
                          <a:spcPts val="0"/>
                        </a:spcAft>
                      </a:pPr>
                      <a:r>
                        <a:rPr lang="en-US" sz="1600" u="none" strike="noStrike">
                          <a:effectLst/>
                        </a:rPr>
                        <a:t>Each acceleration resource shall indicate its acceleration specific capabilities.</a:t>
                      </a:r>
                      <a:endParaRPr lang="en-US" sz="1600">
                        <a:effectLst/>
                      </a:endParaRPr>
                    </a:p>
                  </a:txBody>
                  <a:tcPr marL="19288" marR="19288" marT="19288" marB="19288"/>
                </a:tc>
                <a:extLst>
                  <a:ext uri="{0D108BD9-81ED-4DB2-BD59-A6C34878D82A}">
                    <a16:rowId xmlns:a16="http://schemas.microsoft.com/office/drawing/2014/main" val="10004"/>
                  </a:ext>
                </a:extLst>
              </a:tr>
              <a:tr h="355999">
                <a:tc>
                  <a:txBody>
                    <a:bodyPr/>
                    <a:lstStyle/>
                    <a:p>
                      <a:pPr rtl="0" fontAlgn="t">
                        <a:spcBef>
                          <a:spcPts val="0"/>
                        </a:spcBef>
                        <a:spcAft>
                          <a:spcPts val="0"/>
                        </a:spcAft>
                      </a:pPr>
                      <a:r>
                        <a:rPr lang="en-US" sz="1600" u="none" strike="noStrike">
                          <a:effectLst/>
                        </a:rPr>
                        <a:t>Number of Channels</a:t>
                      </a:r>
                      <a:endParaRPr lang="en-US" sz="1600">
                        <a:effectLst/>
                      </a:endParaRPr>
                    </a:p>
                  </a:txBody>
                  <a:tcPr marL="19288" marR="19288" marT="19288" marB="19288"/>
                </a:tc>
                <a:tc>
                  <a:txBody>
                    <a:bodyPr/>
                    <a:lstStyle/>
                    <a:p>
                      <a:pPr rtl="0" fontAlgn="t">
                        <a:spcBef>
                          <a:spcPts val="0"/>
                        </a:spcBef>
                        <a:spcAft>
                          <a:spcPts val="0"/>
                        </a:spcAft>
                      </a:pPr>
                      <a:r>
                        <a:rPr lang="en-US" sz="1600" u="none" strike="noStrike">
                          <a:effectLst/>
                        </a:rPr>
                        <a:t>Each acceleration resource shall indicate how many channels it supports.</a:t>
                      </a:r>
                      <a:endParaRPr lang="en-US" sz="1600">
                        <a:effectLst/>
                      </a:endParaRPr>
                    </a:p>
                  </a:txBody>
                  <a:tcPr marL="19288" marR="19288" marT="19288" marB="19288"/>
                </a:tc>
                <a:extLst>
                  <a:ext uri="{0D108BD9-81ED-4DB2-BD59-A6C34878D82A}">
                    <a16:rowId xmlns:a16="http://schemas.microsoft.com/office/drawing/2014/main" val="10005"/>
                  </a:ext>
                </a:extLst>
              </a:tr>
              <a:tr h="355999">
                <a:tc>
                  <a:txBody>
                    <a:bodyPr/>
                    <a:lstStyle/>
                    <a:p>
                      <a:pPr rtl="0" fontAlgn="t">
                        <a:spcBef>
                          <a:spcPts val="0"/>
                        </a:spcBef>
                        <a:spcAft>
                          <a:spcPts val="0"/>
                        </a:spcAft>
                      </a:pPr>
                      <a:r>
                        <a:rPr lang="en-US" sz="1600" u="none" strike="noStrike">
                          <a:effectLst/>
                        </a:rPr>
                        <a:t>Number of Contexts</a:t>
                      </a:r>
                      <a:endParaRPr lang="en-US" sz="1600">
                        <a:effectLst/>
                      </a:endParaRPr>
                    </a:p>
                  </a:txBody>
                  <a:tcPr marL="19288" marR="19288" marT="19288" marB="19288"/>
                </a:tc>
                <a:tc>
                  <a:txBody>
                    <a:bodyPr/>
                    <a:lstStyle/>
                    <a:p>
                      <a:pPr rtl="0" fontAlgn="t">
                        <a:spcBef>
                          <a:spcPts val="0"/>
                        </a:spcBef>
                        <a:spcAft>
                          <a:spcPts val="0"/>
                        </a:spcAft>
                      </a:pPr>
                      <a:r>
                        <a:rPr lang="en-US" sz="1600" u="none" strike="noStrike">
                          <a:effectLst/>
                        </a:rPr>
                        <a:t>Each acceleration resource shall indicate how many contexts it supports.</a:t>
                      </a:r>
                      <a:endParaRPr lang="en-US" sz="1600">
                        <a:effectLst/>
                      </a:endParaRPr>
                    </a:p>
                  </a:txBody>
                  <a:tcPr marL="19288" marR="19288" marT="19288" marB="19288"/>
                </a:tc>
                <a:extLst>
                  <a:ext uri="{0D108BD9-81ED-4DB2-BD59-A6C34878D82A}">
                    <a16:rowId xmlns:a16="http://schemas.microsoft.com/office/drawing/2014/main" val="10006"/>
                  </a:ext>
                </a:extLst>
              </a:tr>
              <a:tr h="355999">
                <a:tc>
                  <a:txBody>
                    <a:bodyPr/>
                    <a:lstStyle/>
                    <a:p>
                      <a:pPr rtl="0" fontAlgn="t">
                        <a:spcBef>
                          <a:spcPts val="0"/>
                        </a:spcBef>
                        <a:spcAft>
                          <a:spcPts val="0"/>
                        </a:spcAft>
                      </a:pPr>
                      <a:r>
                        <a:rPr lang="en-US" sz="1600" u="none" strike="noStrike">
                          <a:effectLst/>
                        </a:rPr>
                        <a:t>Allows Migration</a:t>
                      </a:r>
                      <a:endParaRPr lang="en-US" sz="1600">
                        <a:effectLst/>
                      </a:endParaRPr>
                    </a:p>
                  </a:txBody>
                  <a:tcPr marL="19288" marR="19288" marT="19288" marB="19288"/>
                </a:tc>
                <a:tc>
                  <a:txBody>
                    <a:bodyPr/>
                    <a:lstStyle/>
                    <a:p>
                      <a:pPr rtl="0" fontAlgn="t">
                        <a:spcBef>
                          <a:spcPts val="0"/>
                        </a:spcBef>
                        <a:spcAft>
                          <a:spcPts val="0"/>
                        </a:spcAft>
                      </a:pPr>
                      <a:r>
                        <a:rPr lang="en-US" sz="1600" u="none" strike="noStrike">
                          <a:effectLst/>
                        </a:rPr>
                        <a:t>Each acceleration resource shall indicate if it supports live migration capabilities.</a:t>
                      </a:r>
                      <a:endParaRPr lang="en-US" sz="1600">
                        <a:effectLst/>
                      </a:endParaRPr>
                    </a:p>
                  </a:txBody>
                  <a:tcPr marL="19288" marR="19288" marT="19288" marB="19288"/>
                </a:tc>
                <a:extLst>
                  <a:ext uri="{0D108BD9-81ED-4DB2-BD59-A6C34878D82A}">
                    <a16:rowId xmlns:a16="http://schemas.microsoft.com/office/drawing/2014/main" val="10007"/>
                  </a:ext>
                </a:extLst>
              </a:tr>
              <a:tr h="355999">
                <a:tc>
                  <a:txBody>
                    <a:bodyPr/>
                    <a:lstStyle/>
                    <a:p>
                      <a:pPr rtl="0" fontAlgn="t">
                        <a:spcBef>
                          <a:spcPts val="0"/>
                        </a:spcBef>
                        <a:spcAft>
                          <a:spcPts val="0"/>
                        </a:spcAft>
                      </a:pPr>
                      <a:r>
                        <a:rPr lang="en-US" sz="1600" u="none" strike="noStrike">
                          <a:effectLst/>
                        </a:rPr>
                        <a:t>QoS</a:t>
                      </a:r>
                      <a:endParaRPr lang="en-US" sz="1600">
                        <a:effectLst/>
                      </a:endParaRPr>
                    </a:p>
                  </a:txBody>
                  <a:tcPr marL="19288" marR="19288" marT="19288" marB="19288"/>
                </a:tc>
                <a:tc>
                  <a:txBody>
                    <a:bodyPr/>
                    <a:lstStyle/>
                    <a:p>
                      <a:pPr rtl="0" fontAlgn="t">
                        <a:spcBef>
                          <a:spcPts val="0"/>
                        </a:spcBef>
                        <a:spcAft>
                          <a:spcPts val="0"/>
                        </a:spcAft>
                      </a:pPr>
                      <a:r>
                        <a:rPr lang="en-US" sz="1600" u="none" strike="noStrike">
                          <a:effectLst/>
                        </a:rPr>
                        <a:t>Each acceleration resource shall indicate the quality of service level it supports.</a:t>
                      </a:r>
                      <a:endParaRPr lang="en-US" sz="1600">
                        <a:effectLst/>
                      </a:endParaRPr>
                    </a:p>
                  </a:txBody>
                  <a:tcPr marL="19288" marR="19288" marT="19288" marB="19288"/>
                </a:tc>
                <a:extLst>
                  <a:ext uri="{0D108BD9-81ED-4DB2-BD59-A6C34878D82A}">
                    <a16:rowId xmlns:a16="http://schemas.microsoft.com/office/drawing/2014/main" val="10008"/>
                  </a:ext>
                </a:extLst>
              </a:tr>
              <a:tr h="355999">
                <a:tc>
                  <a:txBody>
                    <a:bodyPr/>
                    <a:lstStyle/>
                    <a:p>
                      <a:pPr rtl="0" fontAlgn="t">
                        <a:spcBef>
                          <a:spcPts val="0"/>
                        </a:spcBef>
                        <a:spcAft>
                          <a:spcPts val="0"/>
                        </a:spcAft>
                      </a:pPr>
                      <a:r>
                        <a:rPr lang="en-US" sz="1600" u="none" strike="noStrike">
                          <a:effectLst/>
                        </a:rPr>
                        <a:t>Data Format</a:t>
                      </a:r>
                      <a:endParaRPr lang="en-US" sz="1600">
                        <a:effectLst/>
                      </a:endParaRPr>
                    </a:p>
                  </a:txBody>
                  <a:tcPr marL="19288" marR="19288" marT="19288" marB="19288"/>
                </a:tc>
                <a:tc>
                  <a:txBody>
                    <a:bodyPr/>
                    <a:lstStyle/>
                    <a:p>
                      <a:pPr rtl="0" fontAlgn="t">
                        <a:spcBef>
                          <a:spcPts val="0"/>
                        </a:spcBef>
                        <a:spcAft>
                          <a:spcPts val="0"/>
                        </a:spcAft>
                      </a:pPr>
                      <a:r>
                        <a:rPr lang="en-US" sz="1600" u="none" strike="noStrike">
                          <a:effectLst/>
                        </a:rPr>
                        <a:t>Each acceleration resource shall indicate the data format they operate on.</a:t>
                      </a:r>
                      <a:endParaRPr lang="en-US" sz="1600">
                        <a:effectLst/>
                      </a:endParaRPr>
                    </a:p>
                  </a:txBody>
                  <a:tcPr marL="19288" marR="19288" marT="19288" marB="19288"/>
                </a:tc>
                <a:extLst>
                  <a:ext uri="{0D108BD9-81ED-4DB2-BD59-A6C34878D82A}">
                    <a16:rowId xmlns:a16="http://schemas.microsoft.com/office/drawing/2014/main" val="10009"/>
                  </a:ext>
                </a:extLst>
              </a:tr>
              <a:tr h="514710">
                <a:tc>
                  <a:txBody>
                    <a:bodyPr/>
                    <a:lstStyle/>
                    <a:p>
                      <a:pPr rtl="0" fontAlgn="t">
                        <a:spcBef>
                          <a:spcPts val="0"/>
                        </a:spcBef>
                        <a:spcAft>
                          <a:spcPts val="0"/>
                        </a:spcAft>
                      </a:pPr>
                      <a:r>
                        <a:rPr lang="en-US" sz="1600" u="none" strike="noStrike">
                          <a:effectLst/>
                        </a:rPr>
                        <a:t>Re-Programmability</a:t>
                      </a:r>
                      <a:endParaRPr lang="en-US" sz="1600">
                        <a:effectLst/>
                      </a:endParaRPr>
                    </a:p>
                  </a:txBody>
                  <a:tcPr marL="19288" marR="19288" marT="19288" marB="19288"/>
                </a:tc>
                <a:tc>
                  <a:txBody>
                    <a:bodyPr/>
                    <a:lstStyle/>
                    <a:p>
                      <a:pPr rtl="0" fontAlgn="t">
                        <a:spcBef>
                          <a:spcPts val="0"/>
                        </a:spcBef>
                        <a:spcAft>
                          <a:spcPts val="0"/>
                        </a:spcAft>
                      </a:pPr>
                      <a:r>
                        <a:rPr lang="en-US" sz="1600" u="none" strike="noStrike">
                          <a:effectLst/>
                        </a:rPr>
                        <a:t>Each acceleration resource shall indicate whether it requires a hardware image to be programmed with before it can operate.</a:t>
                      </a:r>
                      <a:endParaRPr lang="en-US" sz="1600">
                        <a:effectLst/>
                      </a:endParaRPr>
                    </a:p>
                  </a:txBody>
                  <a:tcPr marL="19288" marR="19288" marT="19288" marB="19288"/>
                </a:tc>
                <a:extLst>
                  <a:ext uri="{0D108BD9-81ED-4DB2-BD59-A6C34878D82A}">
                    <a16:rowId xmlns:a16="http://schemas.microsoft.com/office/drawing/2014/main" val="10010"/>
                  </a:ext>
                </a:extLst>
              </a:tr>
              <a:tr h="514710">
                <a:tc>
                  <a:txBody>
                    <a:bodyPr/>
                    <a:lstStyle/>
                    <a:p>
                      <a:pPr rtl="0" fontAlgn="t">
                        <a:spcBef>
                          <a:spcPts val="0"/>
                        </a:spcBef>
                        <a:spcAft>
                          <a:spcPts val="0"/>
                        </a:spcAft>
                      </a:pPr>
                      <a:r>
                        <a:rPr lang="en-US" sz="1600" u="none" strike="noStrike">
                          <a:effectLst/>
                        </a:rPr>
                        <a:t>Resource Availability</a:t>
                      </a:r>
                      <a:endParaRPr lang="en-US" sz="1600">
                        <a:effectLst/>
                      </a:endParaRPr>
                    </a:p>
                  </a:txBody>
                  <a:tcPr marL="19288" marR="19288" marT="19288" marB="19288"/>
                </a:tc>
                <a:tc>
                  <a:txBody>
                    <a:bodyPr/>
                    <a:lstStyle/>
                    <a:p>
                      <a:pPr rtl="0" fontAlgn="t">
                        <a:spcBef>
                          <a:spcPts val="0"/>
                        </a:spcBef>
                        <a:spcAft>
                          <a:spcPts val="0"/>
                        </a:spcAft>
                      </a:pPr>
                      <a:r>
                        <a:rPr lang="en-US" sz="1600" u="none" strike="noStrike" dirty="0">
                          <a:effectLst/>
                        </a:rPr>
                        <a:t>Each acceleration resource shall indicate the level or amount of availability that are currently unused and can be allocated.</a:t>
                      </a:r>
                      <a:endParaRPr lang="en-US" sz="1600" dirty="0">
                        <a:effectLst/>
                      </a:endParaRPr>
                    </a:p>
                  </a:txBody>
                  <a:tcPr marL="19288" marR="19288" marT="19288" marB="19288"/>
                </a:tc>
                <a:extLst>
                  <a:ext uri="{0D108BD9-81ED-4DB2-BD59-A6C34878D82A}">
                    <a16:rowId xmlns:a16="http://schemas.microsoft.com/office/drawing/2014/main" val="10011"/>
                  </a:ext>
                </a:extLst>
              </a:tr>
            </a:tbl>
          </a:graphicData>
        </a:graphic>
      </p:graphicFrame>
      <p:sp>
        <p:nvSpPr>
          <p:cNvPr id="6" name="矩形 5"/>
          <p:cNvSpPr/>
          <p:nvPr/>
        </p:nvSpPr>
        <p:spPr>
          <a:xfrm>
            <a:off x="7920236" y="6292334"/>
            <a:ext cx="3454857" cy="369332"/>
          </a:xfrm>
          <a:prstGeom prst="rect">
            <a:avLst/>
          </a:prstGeom>
        </p:spPr>
        <p:txBody>
          <a:bodyPr wrap="none">
            <a:spAutoFit/>
          </a:bodyPr>
          <a:lstStyle/>
          <a:p>
            <a:r>
              <a:rPr lang="en-US" altLang="zh-CN" dirty="0" smtClean="0">
                <a:solidFill>
                  <a:srgbClr val="000000"/>
                </a:solidFill>
                <a:latin typeface="Arial" panose="020B0604020202020204" pitchFamily="34" charset="0"/>
              </a:rPr>
              <a:t>* aligned </a:t>
            </a:r>
            <a:r>
              <a:rPr lang="en-US" altLang="zh-CN" dirty="0">
                <a:solidFill>
                  <a:srgbClr val="000000"/>
                </a:solidFill>
                <a:latin typeface="Arial" panose="020B0604020202020204" pitchFamily="34" charset="0"/>
              </a:rPr>
              <a:t>with ETSI NFV IFA004</a:t>
            </a:r>
            <a:endParaRPr lang="zh-CN" altLang="en-US" dirty="0"/>
          </a:p>
        </p:txBody>
      </p:sp>
    </p:spTree>
    <p:extLst>
      <p:ext uri="{BB962C8B-B14F-4D97-AF65-F5344CB8AC3E}">
        <p14:creationId xmlns:p14="http://schemas.microsoft.com/office/powerpoint/2010/main" val="284580038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TotalTime>
  <Words>1281</Words>
  <Application>Microsoft Office PowerPoint</Application>
  <PresentationFormat>宽屏</PresentationFormat>
  <Paragraphs>150</Paragraphs>
  <Slides>15</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15</vt:i4>
      </vt:variant>
    </vt:vector>
  </HeadingPairs>
  <TitlesOfParts>
    <vt:vector size="19" baseType="lpstr">
      <vt:lpstr>等线</vt:lpstr>
      <vt:lpstr>等线 Light</vt:lpstr>
      <vt:lpstr>Arial</vt:lpstr>
      <vt:lpstr>Office 主题​​</vt:lpstr>
      <vt:lpstr>Latest Update on Gap Analysis of Openstack for DPACC </vt:lpstr>
      <vt:lpstr>Table of Contents</vt:lpstr>
      <vt:lpstr>Update Summary </vt:lpstr>
      <vt:lpstr>Architecture Figure 3-2 </vt:lpstr>
      <vt:lpstr>Section 4 Requirements </vt:lpstr>
      <vt:lpstr>Gap Analysis Introduction Update</vt:lpstr>
      <vt:lpstr>Discussion point 1 Nova Extension vs NOMAD</vt:lpstr>
      <vt:lpstr>Discussion Point 2 Requirements for Resource Discovery</vt:lpstr>
      <vt:lpstr>Discussion Point 3 Acceleration resources features*</vt:lpstr>
      <vt:lpstr>Discussion Point 4 Gaps for Resource Discovery</vt:lpstr>
      <vt:lpstr>Discussion Point 5 (left for further discussion) Requirements for Resource Selection</vt:lpstr>
      <vt:lpstr>Discussion Point 6 (left for further discussion) Requirements for Resource Allocation</vt:lpstr>
      <vt:lpstr>Discussion Point 7 (left for further discussion) Requirements for Resource Update</vt:lpstr>
      <vt:lpstr>Discussion Point 8 (left for further discussion) Requirements for Resource Release</vt:lpstr>
      <vt:lpstr>Todos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Latest Update</dc:title>
  <dc:creator>cmcc</dc:creator>
  <cp:lastModifiedBy>cmcc</cp:lastModifiedBy>
  <cp:revision>22</cp:revision>
  <dcterms:created xsi:type="dcterms:W3CDTF">2016-02-04T08:45:56Z</dcterms:created>
  <dcterms:modified xsi:type="dcterms:W3CDTF">2016-02-05T10:41:22Z</dcterms:modified>
</cp:coreProperties>
</file>