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256" r:id="rId3"/>
    <p:sldId id="308" r:id="rId4"/>
    <p:sldId id="310" r:id="rId5"/>
    <p:sldId id="313" r:id="rId6"/>
    <p:sldId id="316" r:id="rId7"/>
    <p:sldId id="311" r:id="rId8"/>
    <p:sldId id="312" r:id="rId9"/>
    <p:sldId id="307" r:id="rId10"/>
  </p:sldIdLst>
  <p:sldSz cx="9144000" cy="5143500" type="screen16x9"/>
  <p:notesSz cx="6858000" cy="91440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B9"/>
    <a:srgbClr val="007864"/>
    <a:srgbClr val="A1D884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648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1154B7-FB9D-4EBA-8934-05DEDA344F41}" type="datetimeFigureOut">
              <a:rPr lang="en-US" altLang="zh-CN"/>
              <a:pPr/>
              <a:t>10/1/2015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39941C-7647-4975-A3E4-F70B1FB1D5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884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2BA085-9C21-4A81-B093-3B9180D928D3}" type="datetimeFigureOut">
              <a:rPr lang="en-US" altLang="zh-CN"/>
              <a:pPr/>
              <a:t>10/1/2015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zh-C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altLang="zh-CN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D68217C-6FB5-488C-8481-06C4C23225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123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5259" algn="l" defTabSz="457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05" algn="l" defTabSz="457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60" algn="l" defTabSz="457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11" algn="l" defTabSz="457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altLang="zh-CN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DAA7C9-344D-485E-9870-90CD7C1DE50D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893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051FCE-EF8C-4DAB-B831-DF8A440268A5}" type="slidenum">
              <a:rPr lang="en-US" altLang="zh-CN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2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E29653-4979-4782-B1AE-E1995E717B4F}" type="slidenum">
              <a:rPr lang="en-US" altLang="zh-CN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92278-FF1C-4D50-8D33-CB847C822A52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PNFV_PPT_Background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020888"/>
            <a:ext cx="91948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174273" y="2660650"/>
            <a:ext cx="2654300" cy="131445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Subtitle or presenter </a:t>
            </a:r>
            <a:br>
              <a:rPr lang="en-US" dirty="0" smtClean="0"/>
            </a:br>
            <a:r>
              <a:rPr lang="en-US" dirty="0" smtClean="0"/>
              <a:t>name(s) here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4114801" y="790199"/>
            <a:ext cx="4597400" cy="12573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A9F7886-A632-4959-BD62-E22C2C77426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1C9D2348-A51A-4607-B311-88A4F2C6E42C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86720C-8D29-4651-BE52-86BDC422464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31AA920-86FE-45F5-9502-85740781193E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roppedPeta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24700" y="111125"/>
            <a:ext cx="17843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25EB02-F9AC-49A2-8194-6F21D5F3879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66F4FBF-3B6B-4F08-8BD0-D0CEFF813AED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261350" y="4594225"/>
            <a:ext cx="603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7" rIns="91414" bIns="45707" anchor="ctr"/>
          <a:lstStyle/>
          <a:p>
            <a:pPr algn="r" defTabSz="457200" eaLnBrk="1" hangingPunct="1"/>
            <a:fld id="{52B4E1FF-DA41-44A5-85FD-28AB0529A750}" type="slidenum">
              <a:rPr lang="en-US" altLang="zh-CN" sz="1200">
                <a:solidFill>
                  <a:srgbClr val="898989"/>
                </a:solidFill>
                <a:latin typeface="Helvetica Neue Light" charset="0"/>
              </a:rPr>
              <a:pPr algn="r" defTabSz="457200" eaLnBrk="1" hangingPunct="1"/>
              <a:t>‹#›</a:t>
            </a:fld>
            <a:endParaRPr lang="en-US" altLang="zh-CN" sz="12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800"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400"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000"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2E7301-CA79-4F7C-A45C-D496D5FD7D3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BED07F7-F2C3-4607-8E35-272DF4FA3904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defRPr/>
            </a:lvl1pPr>
          </a:lstStyle>
          <a:p>
            <a:fld id="{F108BFC6-51CF-4DBD-BD20-8C476ADC04F8}" type="datetime1">
              <a:rPr lang="en-US" altLang="zh-CN"/>
              <a:pPr/>
              <a:t>10/1/2015</a:t>
            </a:fld>
            <a:endParaRPr lang="en-US" altLang="zh-CN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4025" y="4841875"/>
            <a:ext cx="2133600" cy="274638"/>
          </a:xfrm>
        </p:spPr>
        <p:txBody>
          <a:bodyPr/>
          <a:lstStyle>
            <a:lvl1pPr>
              <a:buClr>
                <a:srgbClr val="000000"/>
              </a:buClr>
              <a:defRPr>
                <a:solidFill>
                  <a:srgbClr val="7F7F7F"/>
                </a:solidFill>
              </a:defRPr>
            </a:lvl1pPr>
          </a:lstStyle>
          <a:p>
            <a:fld id="{202F2BD4-C572-4403-A341-1251D6A1F5E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</a:t>
            </a:r>
            <a:r>
              <a:rPr lang="en-CA" altLang="zh-CN" smtClean="0"/>
              <a:t>HIS IS A TITLE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en-US" altLang="zh-CN" smtClean="0"/>
          </a:p>
        </p:txBody>
      </p:sp>
      <p:pic>
        <p:nvPicPr>
          <p:cNvPr id="1028" name="Picture 7" descr="OPNFV_Pantone.pn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7215188" y="4621213"/>
            <a:ext cx="1206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14" tIns="45707" rIns="91414" bIns="45707"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225"/>
            <a:ext cx="603250" cy="365125"/>
          </a:xfrm>
          <a:prstGeom prst="rect">
            <a:avLst/>
          </a:prstGeom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Helvetica Neue Light" charset="0"/>
              </a:defRPr>
            </a:lvl1pPr>
          </a:lstStyle>
          <a:p>
            <a:fld id="{F98FA300-7E44-4DCA-8476-CC383B09579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225"/>
            <a:ext cx="1665288" cy="365125"/>
          </a:xfrm>
          <a:prstGeom prst="rect">
            <a:avLst/>
          </a:prstGeom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Helvetica Neue Light" charset="0"/>
              </a:defRPr>
            </a:lvl1pPr>
          </a:lstStyle>
          <a:p>
            <a:fld id="{8E36FABD-5B92-4EC1-AA30-127AB9CC7477}" type="datetime4">
              <a:rPr lang="en-US" altLang="zh-CN"/>
              <a:pPr/>
              <a:t>October 1, 2015</a:t>
            </a:fld>
            <a:endParaRPr lang="en-US" altLang="zh-CN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1863" y="4594225"/>
            <a:ext cx="4470400" cy="365125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l" defTabSz="457046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en-US"/>
              <a:t>OPNFV Introduction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5" r:id="rId3"/>
    <p:sldLayoutId id="2147483859" r:id="rId4"/>
    <p:sldLayoutId id="2147483860" r:id="rId5"/>
    <p:sldLayoutId id="2147483861" r:id="rId6"/>
  </p:sldLayoutIdLst>
  <p:hf hdr="0"/>
  <p:txStyles>
    <p:titleStyle>
      <a:lvl1pPr algn="l" defTabSz="455613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373A36"/>
          </a:solidFill>
          <a:latin typeface="Helvetica Neue"/>
          <a:ea typeface="MS PGothic" panose="020B0600070205080204" pitchFamily="34" charset="-128"/>
          <a:cs typeface="Helvetica Neue"/>
        </a:defRPr>
      </a:lvl1pPr>
      <a:lvl2pPr algn="l" defTabSz="455613" rtl="0" eaLnBrk="0" fontAlgn="base" hangingPunct="0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  <a:cs typeface="Helvetica Neue" charset="0"/>
        </a:defRPr>
      </a:lvl2pPr>
      <a:lvl3pPr algn="l" defTabSz="455613" rtl="0" eaLnBrk="0" fontAlgn="base" hangingPunct="0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  <a:cs typeface="Helvetica Neue" charset="0"/>
        </a:defRPr>
      </a:lvl3pPr>
      <a:lvl4pPr algn="l" defTabSz="455613" rtl="0" eaLnBrk="0" fontAlgn="base" hangingPunct="0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  <a:cs typeface="Helvetica Neue" charset="0"/>
        </a:defRPr>
      </a:lvl4pPr>
      <a:lvl5pPr algn="l" defTabSz="455613" rtl="0" eaLnBrk="0" fontAlgn="base" hangingPunct="0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  <a:cs typeface="Helvetica Neue" charset="0"/>
        </a:defRPr>
      </a:lvl5pPr>
      <a:lvl6pPr marL="457200" algn="l" defTabSz="455613" rtl="0" fontAlgn="base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</a:defRPr>
      </a:lvl6pPr>
      <a:lvl7pPr marL="914400" algn="l" defTabSz="455613" rtl="0" fontAlgn="base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</a:defRPr>
      </a:lvl7pPr>
      <a:lvl8pPr marL="1371600" algn="l" defTabSz="455613" rtl="0" fontAlgn="base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</a:defRPr>
      </a:lvl8pPr>
      <a:lvl9pPr marL="1828800" algn="l" defTabSz="455613" rtl="0" fontAlgn="base">
        <a:spcBef>
          <a:spcPct val="0"/>
        </a:spcBef>
        <a:spcAft>
          <a:spcPct val="0"/>
        </a:spcAft>
        <a:defRPr sz="2400">
          <a:solidFill>
            <a:srgbClr val="373A36"/>
          </a:solidFill>
          <a:latin typeface="Helvetica Neue" charset="0"/>
          <a:ea typeface="MS PGothic" panose="020B0600070205080204" pitchFamily="3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ts val="1200"/>
        </a:spcAft>
        <a:buClr>
          <a:srgbClr val="00B0B9"/>
        </a:buClr>
        <a:buFont typeface="Arial" pitchFamily="34" charset="0"/>
        <a:buChar char="•"/>
        <a:defRPr sz="2200" kern="1200">
          <a:solidFill>
            <a:srgbClr val="373A36"/>
          </a:solidFill>
          <a:latin typeface="Helvetica Neue Light"/>
          <a:ea typeface="MS PGothic" panose="020B0600070205080204" pitchFamily="34" charset="-128"/>
          <a:cs typeface="Helvetica Neue Light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Clr>
          <a:srgbClr val="00B0B9"/>
        </a:buClr>
        <a:buFont typeface="Arial" pitchFamily="34" charset="0"/>
        <a:buChar char="–"/>
        <a:defRPr sz="2000" kern="1200">
          <a:solidFill>
            <a:srgbClr val="373A36"/>
          </a:solidFill>
          <a:latin typeface="Helvetica Neue Light"/>
          <a:ea typeface="MS PGothic" panose="020B0600070205080204" pitchFamily="34" charset="-128"/>
          <a:cs typeface="Helvetica Neue Light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Clr>
          <a:srgbClr val="00B0B9"/>
        </a:buClr>
        <a:buFont typeface="Arial" pitchFamily="34" charset="0"/>
        <a:buChar char="•"/>
        <a:defRPr kern="1200">
          <a:solidFill>
            <a:srgbClr val="373A36"/>
          </a:solidFill>
          <a:latin typeface="Helvetica Neue Light"/>
          <a:ea typeface="MS PGothic" panose="020B0600070205080204" pitchFamily="34" charset="-128"/>
          <a:cs typeface="Helvetica Neue Light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Clr>
          <a:srgbClr val="00B0B9"/>
        </a:buClr>
        <a:buFont typeface="Arial" pitchFamily="34" charset="0"/>
        <a:buChar char="–"/>
        <a:defRPr sz="1600" kern="1200">
          <a:solidFill>
            <a:srgbClr val="373A36"/>
          </a:solidFill>
          <a:latin typeface="Helvetica Neue Light"/>
          <a:ea typeface="MS PGothic" panose="020B0600070205080204" pitchFamily="34" charset="-128"/>
          <a:cs typeface="Helvetica Neue Light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Clr>
          <a:srgbClr val="00B0B9"/>
        </a:buClr>
        <a:buFont typeface="Arial" pitchFamily="34" charset="0"/>
        <a:buChar char="»"/>
        <a:defRPr sz="1400" kern="1200">
          <a:solidFill>
            <a:srgbClr val="373A36"/>
          </a:solidFill>
          <a:latin typeface="Helvetica Neue Light"/>
          <a:ea typeface="MS PGothic" panose="020B0600070205080204" pitchFamily="34" charset="-128"/>
          <a:cs typeface="Helvetica Neue Light"/>
        </a:defRPr>
      </a:lvl5pPr>
      <a:lvl6pPr marL="2513781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8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9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9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8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8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4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9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5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hf hdr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3781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8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9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9" indent="-228522" algn="l" defTabSz="457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8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8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4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9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5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4570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OPNFV_Panto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889000"/>
            <a:ext cx="3175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 descr="LF_collab_logo_white_rg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0438" y="4527550"/>
            <a:ext cx="2773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ontent Placeholder 3"/>
          <p:cNvSpPr>
            <a:spLocks noGrp="1"/>
          </p:cNvSpPr>
          <p:nvPr>
            <p:ph sz="quarter" idx="13"/>
          </p:nvPr>
        </p:nvSpPr>
        <p:spPr>
          <a:xfrm>
            <a:off x="4114800" y="790575"/>
            <a:ext cx="4848225" cy="12573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Helvetica Neue Light" charset="0"/>
                <a:cs typeface="Helvetica Neue Light" charset="0"/>
              </a:rPr>
              <a:t>DPACC  </a:t>
            </a:r>
          </a:p>
          <a:p>
            <a:pPr eaLnBrk="1" hangingPunct="1"/>
            <a:r>
              <a:rPr lang="en-US" altLang="zh-CN" dirty="0" smtClean="0">
                <a:latin typeface="Helvetica Neue Light" charset="0"/>
                <a:cs typeface="Helvetica Neue Light" charset="0"/>
              </a:rPr>
              <a:t>IPSEC Performance Testing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712858-94A0-4B7F-B5F5-BDAF64FA78D9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4" name="Rectangle 3"/>
          <p:cNvSpPr/>
          <p:nvPr/>
        </p:nvSpPr>
        <p:spPr>
          <a:xfrm>
            <a:off x="5675867" y="2662749"/>
            <a:ext cx="26532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Srinivasa</a:t>
            </a:r>
            <a:r>
              <a:rPr lang="en-US" dirty="0"/>
              <a:t> </a:t>
            </a:r>
            <a:r>
              <a:rPr lang="en-US" dirty="0" err="1" smtClean="0"/>
              <a:t>Addepalli</a:t>
            </a:r>
            <a:r>
              <a:rPr lang="en-US" dirty="0" smtClean="0"/>
              <a:t> (Intel)</a:t>
            </a:r>
            <a:endParaRPr lang="en-US" dirty="0"/>
          </a:p>
          <a:p>
            <a:r>
              <a:rPr lang="en-US" dirty="0" err="1" smtClean="0"/>
              <a:t>Lingli</a:t>
            </a:r>
            <a:r>
              <a:rPr lang="en-US" dirty="0" smtClean="0"/>
              <a:t> Deng (China Mobile)</a:t>
            </a:r>
          </a:p>
          <a:p>
            <a:r>
              <a:rPr lang="en-US" dirty="0" smtClean="0"/>
              <a:t>Bose Perumal (Dell)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638" y="1668463"/>
            <a:ext cx="2955925" cy="2122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533650" y="71438"/>
            <a:ext cx="506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Use case :  IPSec between vRAN and vEPC</a:t>
            </a:r>
          </a:p>
        </p:txBody>
      </p:sp>
      <p:pic>
        <p:nvPicPr>
          <p:cNvPr id="11268" name="Picture 2" descr="https://gigaom.com/wp-content/uploads/sites/1/2012/05/open-rack.jpg?quality=80&amp;strip=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00" y="2917825"/>
            <a:ext cx="16557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Data 5"/>
          <p:cNvSpPr/>
          <p:nvPr/>
        </p:nvSpPr>
        <p:spPr>
          <a:xfrm>
            <a:off x="1003300" y="1985963"/>
            <a:ext cx="2030413" cy="479425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4788" y="2154238"/>
            <a:ext cx="56356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eNB</a:t>
            </a:r>
            <a:r>
              <a:rPr lang="en-US" sz="825" dirty="0"/>
              <a:t> VM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93800" y="2293938"/>
            <a:ext cx="561975" cy="141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eNB</a:t>
            </a:r>
            <a:r>
              <a:rPr lang="en-US" sz="825" dirty="0"/>
              <a:t> VM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32025" y="2082800"/>
            <a:ext cx="563563" cy="1428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IPSec</a:t>
            </a:r>
            <a:r>
              <a:rPr lang="en-US" sz="825" dirty="0"/>
              <a:t> VM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65250" y="2003425"/>
            <a:ext cx="5619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eNB</a:t>
            </a:r>
            <a:r>
              <a:rPr lang="en-US" sz="825" dirty="0"/>
              <a:t> VM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14550" y="2236788"/>
            <a:ext cx="561975" cy="1428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IPSec</a:t>
            </a:r>
            <a:r>
              <a:rPr lang="en-US" sz="825" dirty="0"/>
              <a:t> VM</a:t>
            </a:r>
          </a:p>
        </p:txBody>
      </p:sp>
      <p:sp>
        <p:nvSpPr>
          <p:cNvPr id="11275" name="TextBox 7"/>
          <p:cNvSpPr txBox="1">
            <a:spLocks noChangeArrowheads="1"/>
          </p:cNvSpPr>
          <p:nvPr/>
        </p:nvSpPr>
        <p:spPr bwMode="auto">
          <a:xfrm>
            <a:off x="639763" y="3921125"/>
            <a:ext cx="2459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vRAN Sites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5938" y="1782763"/>
            <a:ext cx="2955925" cy="2122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1277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239713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8" y="354013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6788" y="468313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8550" y="215900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850" y="330200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7150" y="444500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5263" y="222250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9563" y="336550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3863" y="450850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7213" y="19843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1513" y="31273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6" descr="http://s.tmocache.com/content/dam/tmo/en-p/cell-phones/apple-iphone-6/space-gray/stills/browse-apple-iphone-6-space-gray.jpg/_jcr_content/renditions/cq5dam.web.280.28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5813" y="42703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10" descr="https://camo.githubusercontent.com/e7c18540d3137de7e0e0d9263d020e7b3e01eb76/68747470733a2f2f662e636c6f75642e6769746875622e636f6d2f6173736574732f353132343637312f323135313936312f32393537326132382d393431332d313165332d396463312d3837383436306332353665662e6a7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2488" y="1436688"/>
            <a:ext cx="3889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10" descr="https://camo.githubusercontent.com/e7c18540d3137de7e0e0d9263d020e7b3e01eb76/68747470733a2f2f662e636c6f75642e6769746875622e636f6d2f6173736574732f353132343637312f323135313936312f32393537326132382d393431332d313165332d396463312d3837383436306332353665662e6a7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2400" y="1408113"/>
            <a:ext cx="3889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10" descr="https://camo.githubusercontent.com/e7c18540d3137de7e0e0d9263d020e7b3e01eb76/68747470733a2f2f662e636c6f75642e6769746875622e636f6d2f6173736574732f353132343637312f323135313936312f32393537326132382d393431332d313165332d396463312d3837383436306332353665662e6a7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6775" y="1409700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loud 13"/>
          <p:cNvSpPr/>
          <p:nvPr/>
        </p:nvSpPr>
        <p:spPr>
          <a:xfrm>
            <a:off x="738188" y="850900"/>
            <a:ext cx="1920875" cy="23018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Wireless</a:t>
            </a:r>
          </a:p>
        </p:txBody>
      </p:sp>
      <p:pic>
        <p:nvPicPr>
          <p:cNvPr id="11293" name="Picture 2" descr="https://gigaom.com/wp-content/uploads/sites/1/2012/05/open-rack.jpg?quality=80&amp;strip=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4025" y="3094038"/>
            <a:ext cx="16557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Flowchart: Data 33"/>
          <p:cNvSpPr/>
          <p:nvPr/>
        </p:nvSpPr>
        <p:spPr>
          <a:xfrm>
            <a:off x="4264025" y="1635125"/>
            <a:ext cx="4025900" cy="941388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21225" y="2270125"/>
            <a:ext cx="563563" cy="1428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IPSec</a:t>
            </a:r>
            <a:endParaRPr lang="en-US" sz="825" dirty="0"/>
          </a:p>
        </p:txBody>
      </p:sp>
      <p:pic>
        <p:nvPicPr>
          <p:cNvPr id="11296" name="Picture 2" descr="https://gigaom.com/wp-content/uploads/sites/1/2012/05/open-rack.jpg?quality=80&amp;strip=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3090863"/>
            <a:ext cx="1657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4705350" y="2066925"/>
            <a:ext cx="561975" cy="1428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IPSec</a:t>
            </a:r>
            <a:endParaRPr lang="en-US" sz="825" dirty="0"/>
          </a:p>
        </p:txBody>
      </p:sp>
      <p:sp>
        <p:nvSpPr>
          <p:cNvPr id="42" name="Rectangle 41"/>
          <p:cNvSpPr/>
          <p:nvPr/>
        </p:nvSpPr>
        <p:spPr>
          <a:xfrm>
            <a:off x="5394325" y="2066925"/>
            <a:ext cx="561975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SGW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94325" y="2236788"/>
            <a:ext cx="561975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SGW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56313" y="2079625"/>
            <a:ext cx="563562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PGW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56313" y="2255838"/>
            <a:ext cx="563562" cy="1412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PGW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67425" y="2419350"/>
            <a:ext cx="561975" cy="141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PGW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19888" y="2078038"/>
            <a:ext cx="563562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Firewall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19888" y="2249488"/>
            <a:ext cx="563562" cy="1412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IPS/DPI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24650" y="2408238"/>
            <a:ext cx="563563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IPS/DPI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19788" y="1714500"/>
            <a:ext cx="563562" cy="142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HSS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267325" y="1717675"/>
            <a:ext cx="563563" cy="1412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MME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42088" y="1712913"/>
            <a:ext cx="563562" cy="142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PCRF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46925" y="1719263"/>
            <a:ext cx="563563" cy="141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/>
              <a:t>AAA</a:t>
            </a:r>
          </a:p>
        </p:txBody>
      </p:sp>
      <p:sp>
        <p:nvSpPr>
          <p:cNvPr id="11310" name="TextBox 53"/>
          <p:cNvSpPr txBox="1">
            <a:spLocks noChangeArrowheads="1"/>
          </p:cNvSpPr>
          <p:nvPr/>
        </p:nvSpPr>
        <p:spPr bwMode="auto">
          <a:xfrm>
            <a:off x="5270500" y="3876675"/>
            <a:ext cx="2459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EPC </a:t>
            </a:r>
          </a:p>
        </p:txBody>
      </p:sp>
      <p:sp>
        <p:nvSpPr>
          <p:cNvPr id="28" name="Left-Right Arrow 27"/>
          <p:cNvSpPr/>
          <p:nvPr/>
        </p:nvSpPr>
        <p:spPr>
          <a:xfrm>
            <a:off x="2674938" y="2112963"/>
            <a:ext cx="2044700" cy="35242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IPSEC Tunnels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13013" y="4162425"/>
            <a:ext cx="1133475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Openstack</a:t>
            </a:r>
            <a:r>
              <a:rPr lang="en-US" dirty="0"/>
              <a:t> VIM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87463" y="3109913"/>
            <a:ext cx="1100137" cy="25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Compute nodes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45025" y="3314700"/>
            <a:ext cx="2562225" cy="258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Compute nodes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64025" y="2576513"/>
            <a:ext cx="3273425" cy="514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27100" y="2484438"/>
            <a:ext cx="1789113" cy="433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197350" y="4160838"/>
            <a:ext cx="1131888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Openstack</a:t>
            </a:r>
            <a:r>
              <a:rPr lang="en-US" dirty="0"/>
              <a:t> VIM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33650" y="4773613"/>
            <a:ext cx="2860675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Orchestrator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2716213" y="2917825"/>
            <a:ext cx="382587" cy="1236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37113" y="3084513"/>
            <a:ext cx="806450" cy="129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2533650" y="71438"/>
            <a:ext cx="506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Test Setup</a:t>
            </a:r>
          </a:p>
        </p:txBody>
      </p:sp>
      <p:sp>
        <p:nvSpPr>
          <p:cNvPr id="6" name="Flowchart: Data 5"/>
          <p:cNvSpPr/>
          <p:nvPr/>
        </p:nvSpPr>
        <p:spPr>
          <a:xfrm>
            <a:off x="1003300" y="1985963"/>
            <a:ext cx="2030413" cy="479425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550" y="2066925"/>
            <a:ext cx="561975" cy="3127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/>
              <a:t>IPSec</a:t>
            </a:r>
            <a:r>
              <a:rPr lang="en-US" sz="825" dirty="0"/>
              <a:t> VM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5938" y="1782763"/>
            <a:ext cx="2955925" cy="1628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4" name="Flowchart: Data 33"/>
          <p:cNvSpPr/>
          <p:nvPr/>
        </p:nvSpPr>
        <p:spPr>
          <a:xfrm>
            <a:off x="4264025" y="1660525"/>
            <a:ext cx="3829050" cy="915988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21225" y="2055813"/>
            <a:ext cx="563563" cy="3571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dirty="0" err="1" smtClean="0"/>
              <a:t>IPSec</a:t>
            </a:r>
            <a:r>
              <a:rPr lang="en-US" sz="825" dirty="0" smtClean="0"/>
              <a:t> VM</a:t>
            </a:r>
            <a:endParaRPr lang="en-US" sz="825" dirty="0"/>
          </a:p>
        </p:txBody>
      </p:sp>
      <p:sp>
        <p:nvSpPr>
          <p:cNvPr id="28" name="Left-Right Arrow 27"/>
          <p:cNvSpPr/>
          <p:nvPr/>
        </p:nvSpPr>
        <p:spPr>
          <a:xfrm>
            <a:off x="2674938" y="2112963"/>
            <a:ext cx="2044700" cy="35242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IPSEC Tunnels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64025" y="2576513"/>
            <a:ext cx="3273425" cy="514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27100" y="2484438"/>
            <a:ext cx="1789113" cy="606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01913" y="576263"/>
            <a:ext cx="2860675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Horizon Dashboard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601913" y="938213"/>
            <a:ext cx="4605337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Openstack</a:t>
            </a:r>
            <a:r>
              <a:rPr lang="en-US" sz="1400" dirty="0"/>
              <a:t> VIM &amp; VPN-as-a-Service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754313" y="4340225"/>
            <a:ext cx="2860675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IXIA/Spirent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8289925" y="163513"/>
            <a:ext cx="587375" cy="3757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Test Controller</a:t>
            </a:r>
          </a:p>
        </p:txBody>
      </p:sp>
      <p:cxnSp>
        <p:nvCxnSpPr>
          <p:cNvPr id="9" name="Elbow Connector 8"/>
          <p:cNvCxnSpPr>
            <a:endCxn id="57" idx="3"/>
          </p:cNvCxnSpPr>
          <p:nvPr/>
        </p:nvCxnSpPr>
        <p:spPr>
          <a:xfrm rot="10800000" flipV="1">
            <a:off x="7207250" y="504825"/>
            <a:ext cx="1082675" cy="6032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0800000" flipV="1">
            <a:off x="5632450" y="3860800"/>
            <a:ext cx="2676525" cy="85883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89688" y="333375"/>
            <a:ext cx="2295525" cy="57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Bring Up </a:t>
            </a:r>
            <a:r>
              <a:rPr lang="en-US" sz="1050" dirty="0" err="1"/>
              <a:t>IPSec</a:t>
            </a:r>
            <a:r>
              <a:rPr lang="en-US" sz="1050" dirty="0"/>
              <a:t> VMs using NOVA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Configure </a:t>
            </a:r>
            <a:r>
              <a:rPr lang="en-US" sz="1050" dirty="0" err="1"/>
              <a:t>IPSec</a:t>
            </a:r>
            <a:r>
              <a:rPr lang="en-US" sz="1050" dirty="0"/>
              <a:t> Policies using VPN-as-a-Service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9838" y="4305300"/>
            <a:ext cx="2297112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Configure IXIA to start the traffic and measure the returned traffic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13213" y="1563688"/>
            <a:ext cx="4122737" cy="1628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2308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3235325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3222625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0" y="3136900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148013"/>
            <a:ext cx="37941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0" y="4100513"/>
            <a:ext cx="3794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238" y="4071938"/>
            <a:ext cx="3794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2" name="Freeform 23551"/>
          <p:cNvSpPr/>
          <p:nvPr/>
        </p:nvSpPr>
        <p:spPr>
          <a:xfrm>
            <a:off x="1541463" y="2286000"/>
            <a:ext cx="2211387" cy="1944688"/>
          </a:xfrm>
          <a:custGeom>
            <a:avLst/>
            <a:gdLst>
              <a:gd name="connsiteX0" fmla="*/ 2211488 w 2211488"/>
              <a:gd name="connsiteY0" fmla="*/ 1944806 h 1944806"/>
              <a:gd name="connsiteX1" fmla="*/ 61966 w 2211488"/>
              <a:gd name="connsiteY1" fmla="*/ 1323833 h 1944806"/>
              <a:gd name="connsiteX2" fmla="*/ 792121 w 2211488"/>
              <a:gd name="connsiteY2" fmla="*/ 0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1488" h="1944806">
                <a:moveTo>
                  <a:pt x="2211488" y="1944806"/>
                </a:moveTo>
                <a:cubicBezTo>
                  <a:pt x="1255007" y="1796386"/>
                  <a:pt x="298527" y="1647967"/>
                  <a:pt x="61966" y="1323833"/>
                </a:cubicBezTo>
                <a:cubicBezTo>
                  <a:pt x="-174595" y="999699"/>
                  <a:pt x="308763" y="499849"/>
                  <a:pt x="792121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3" name="Freeform 23552"/>
          <p:cNvSpPr/>
          <p:nvPr/>
        </p:nvSpPr>
        <p:spPr>
          <a:xfrm>
            <a:off x="4483100" y="2327275"/>
            <a:ext cx="1587500" cy="1971675"/>
          </a:xfrm>
          <a:custGeom>
            <a:avLst/>
            <a:gdLst>
              <a:gd name="connsiteX0" fmla="*/ 586853 w 1587803"/>
              <a:gd name="connsiteY0" fmla="*/ 0 h 1972102"/>
              <a:gd name="connsiteX1" fmla="*/ 1576316 w 1587803"/>
              <a:gd name="connsiteY1" fmla="*/ 955344 h 1972102"/>
              <a:gd name="connsiteX2" fmla="*/ 0 w 1587803"/>
              <a:gd name="connsiteY2" fmla="*/ 1972102 h 197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803" h="1972102">
                <a:moveTo>
                  <a:pt x="586853" y="0"/>
                </a:moveTo>
                <a:cubicBezTo>
                  <a:pt x="1130489" y="313330"/>
                  <a:pt x="1674125" y="626660"/>
                  <a:pt x="1576316" y="955344"/>
                </a:cubicBezTo>
                <a:cubicBezTo>
                  <a:pt x="1478507" y="1284028"/>
                  <a:pt x="739253" y="1628065"/>
                  <a:pt x="0" y="197210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5" name="Freeform 23554"/>
          <p:cNvSpPr/>
          <p:nvPr/>
        </p:nvSpPr>
        <p:spPr>
          <a:xfrm>
            <a:off x="2159000" y="2286000"/>
            <a:ext cx="2943225" cy="1436688"/>
          </a:xfrm>
          <a:custGeom>
            <a:avLst/>
            <a:gdLst>
              <a:gd name="connsiteX0" fmla="*/ 366469 w 2944546"/>
              <a:gd name="connsiteY0" fmla="*/ 0 h 1436198"/>
              <a:gd name="connsiteX1" fmla="*/ 161752 w 2944546"/>
              <a:gd name="connsiteY1" fmla="*/ 1146412 h 1436198"/>
              <a:gd name="connsiteX2" fmla="*/ 2440929 w 2944546"/>
              <a:gd name="connsiteY2" fmla="*/ 1426191 h 1436198"/>
              <a:gd name="connsiteX3" fmla="*/ 2932248 w 2944546"/>
              <a:gd name="connsiteY3" fmla="*/ 900752 h 1436198"/>
              <a:gd name="connsiteX4" fmla="*/ 2748003 w 2944546"/>
              <a:gd name="connsiteY4" fmla="*/ 20472 h 143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4546" h="1436198">
                <a:moveTo>
                  <a:pt x="366469" y="0"/>
                </a:moveTo>
                <a:cubicBezTo>
                  <a:pt x="91239" y="454357"/>
                  <a:pt x="-183991" y="908714"/>
                  <a:pt x="161752" y="1146412"/>
                </a:cubicBezTo>
                <a:cubicBezTo>
                  <a:pt x="507495" y="1384110"/>
                  <a:pt x="1979180" y="1467134"/>
                  <a:pt x="2440929" y="1426191"/>
                </a:cubicBezTo>
                <a:cubicBezTo>
                  <a:pt x="2902678" y="1385248"/>
                  <a:pt x="2881069" y="1135038"/>
                  <a:pt x="2932248" y="900752"/>
                </a:cubicBezTo>
                <a:cubicBezTo>
                  <a:pt x="2983427" y="666466"/>
                  <a:pt x="2865715" y="343469"/>
                  <a:pt x="2748003" y="2047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557" name="Straight Connector 23556"/>
          <p:cNvCxnSpPr/>
          <p:nvPr/>
        </p:nvCxnSpPr>
        <p:spPr>
          <a:xfrm>
            <a:off x="136525" y="4340225"/>
            <a:ext cx="4302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8" name="TextBox 23557"/>
          <p:cNvSpPr txBox="1"/>
          <p:nvPr/>
        </p:nvSpPr>
        <p:spPr>
          <a:xfrm>
            <a:off x="563563" y="4210050"/>
            <a:ext cx="1146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Encrypted Traffic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136525" y="4594225"/>
            <a:ext cx="430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49275" y="4465638"/>
            <a:ext cx="1146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Clear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480382" y="18170"/>
            <a:ext cx="506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Use case :  IPSec </a:t>
            </a:r>
            <a:r>
              <a:rPr lang="en-US" altLang="en-US" smtClean="0"/>
              <a:t>GW for small cells</a:t>
            </a:r>
            <a:endParaRPr lang="en-US" altLang="en-US"/>
          </a:p>
        </p:txBody>
      </p:sp>
      <p:cxnSp>
        <p:nvCxnSpPr>
          <p:cNvPr id="57" name="直接连接符 56"/>
          <p:cNvCxnSpPr>
            <a:stCxn id="60" idx="3"/>
            <a:endCxn id="66" idx="1"/>
          </p:cNvCxnSpPr>
          <p:nvPr/>
        </p:nvCxnSpPr>
        <p:spPr>
          <a:xfrm>
            <a:off x="2361641" y="1597838"/>
            <a:ext cx="2426383" cy="55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216024" y="1213218"/>
            <a:ext cx="666400" cy="77175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>
                <a:solidFill>
                  <a:prstClr val="black"/>
                </a:solidFill>
              </a:rPr>
              <a:t>UE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1230436" y="1184641"/>
            <a:ext cx="1131205" cy="8263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SmallCell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云形 63"/>
          <p:cNvSpPr/>
          <p:nvPr/>
        </p:nvSpPr>
        <p:spPr>
          <a:xfrm>
            <a:off x="2687760" y="1169745"/>
            <a:ext cx="1728789" cy="852091"/>
          </a:xfrm>
          <a:prstGeom prst="cloud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smtClean="0">
                <a:solidFill>
                  <a:prstClr val="black"/>
                </a:solidFill>
              </a:rPr>
              <a:t>BackhaulNetwork</a:t>
            </a:r>
            <a:endParaRPr lang="en-US" altLang="zh-CN" b="1" dirty="0">
              <a:solidFill>
                <a:prstClr val="black"/>
              </a:solidFill>
            </a:endParaRPr>
          </a:p>
        </p:txBody>
      </p:sp>
      <p:cxnSp>
        <p:nvCxnSpPr>
          <p:cNvPr id="65" name="直接连接符 64"/>
          <p:cNvCxnSpPr>
            <a:stCxn id="58" idx="3"/>
            <a:endCxn id="60" idx="1"/>
          </p:cNvCxnSpPr>
          <p:nvPr/>
        </p:nvCxnSpPr>
        <p:spPr>
          <a:xfrm flipV="1">
            <a:off x="882424" y="1597838"/>
            <a:ext cx="348012" cy="12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圆角矩形 65"/>
          <p:cNvSpPr/>
          <p:nvPr/>
        </p:nvSpPr>
        <p:spPr>
          <a:xfrm>
            <a:off x="4788024" y="1309321"/>
            <a:ext cx="1142650" cy="5880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SmallCell</a:t>
            </a:r>
          </a:p>
          <a:p>
            <a:pPr algn="ctr"/>
            <a:r>
              <a:rPr lang="en-US" smtClean="0">
                <a:solidFill>
                  <a:prstClr val="white"/>
                </a:solidFill>
              </a:rPr>
              <a:t>GW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6196386" y="1387016"/>
            <a:ext cx="836607" cy="4306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>
                <a:solidFill>
                  <a:prstClr val="white"/>
                </a:solidFill>
              </a:rPr>
              <a:t>EPC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9" name="直接连接符 68"/>
          <p:cNvCxnSpPr>
            <a:stCxn id="66" idx="3"/>
            <a:endCxn id="67" idx="1"/>
          </p:cNvCxnSpPr>
          <p:nvPr/>
        </p:nvCxnSpPr>
        <p:spPr>
          <a:xfrm flipV="1">
            <a:off x="5930674" y="1602338"/>
            <a:ext cx="265712" cy="1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云形 69"/>
          <p:cNvSpPr/>
          <p:nvPr/>
        </p:nvSpPr>
        <p:spPr>
          <a:xfrm>
            <a:off x="7414048" y="1232071"/>
            <a:ext cx="1511333" cy="747174"/>
          </a:xfrm>
          <a:prstGeom prst="cloud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smtClean="0">
                <a:solidFill>
                  <a:prstClr val="black"/>
                </a:solidFill>
              </a:rPr>
              <a:t>Internet</a:t>
            </a:r>
            <a:endParaRPr lang="en-US" altLang="zh-CN" b="1" dirty="0">
              <a:solidFill>
                <a:prstClr val="black"/>
              </a:solidFill>
            </a:endParaRPr>
          </a:p>
        </p:txBody>
      </p:sp>
      <p:cxnSp>
        <p:nvCxnSpPr>
          <p:cNvPr id="71" name="直接连接符 70"/>
          <p:cNvCxnSpPr>
            <a:stCxn id="70" idx="2"/>
            <a:endCxn id="67" idx="3"/>
          </p:cNvCxnSpPr>
          <p:nvPr/>
        </p:nvCxnSpPr>
        <p:spPr>
          <a:xfrm flipH="1" flipV="1">
            <a:off x="7032993" y="1602338"/>
            <a:ext cx="385743" cy="33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圆角矩形 72"/>
          <p:cNvSpPr/>
          <p:nvPr/>
        </p:nvSpPr>
        <p:spPr>
          <a:xfrm>
            <a:off x="4644008" y="1076946"/>
            <a:ext cx="1440160" cy="93610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文本占位符 4"/>
          <p:cNvSpPr txBox="1">
            <a:spLocks/>
          </p:cNvSpPr>
          <p:nvPr/>
        </p:nvSpPr>
        <p:spPr>
          <a:xfrm>
            <a:off x="6224292" y="2030194"/>
            <a:ext cx="2701089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SmGW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内容占位符 2"/>
          <p:cNvSpPr txBox="1">
            <a:spLocks/>
          </p:cNvSpPr>
          <p:nvPr/>
        </p:nvSpPr>
        <p:spPr>
          <a:xfrm>
            <a:off x="6224292" y="2711975"/>
            <a:ext cx="2701089" cy="1614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Signaling</a:t>
            </a:r>
            <a:r>
              <a:rPr kumimoji="0" lang="en-US" altLang="zh-CN" sz="14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Routing</a:t>
            </a:r>
            <a:r>
              <a:rPr kumimoji="0" lang="en-US" altLang="zh-CN" sz="1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selects a proper MME for an attaching UE.</a:t>
            </a:r>
            <a:r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Signaling</a:t>
            </a:r>
            <a:r>
              <a:rPr kumimoji="0" lang="en-US" altLang="zh-CN" sz="14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Pooling</a:t>
            </a:r>
            <a:r>
              <a:rPr kumimoji="0" lang="en-US" altLang="zh-CN" sz="1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pools the interfaces to MME for a large group of small cells</a:t>
            </a: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1400" b="1" smtClean="0"/>
              <a:t>Optional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文本占位符 5"/>
          <p:cNvSpPr txBox="1">
            <a:spLocks/>
          </p:cNvSpPr>
          <p:nvPr/>
        </p:nvSpPr>
        <p:spPr>
          <a:xfrm>
            <a:off x="188751" y="207392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SeGW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内容占位符 6"/>
          <p:cNvSpPr txBox="1">
            <a:spLocks/>
          </p:cNvSpPr>
          <p:nvPr/>
        </p:nvSpPr>
        <p:spPr>
          <a:xfrm>
            <a:off x="188751" y="2737413"/>
            <a:ext cx="4041775" cy="1614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Authentication</a:t>
            </a: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realize mutual</a:t>
            </a:r>
            <a:r>
              <a:rPr kumimoji="0" lang="en-US" altLang="zh-CN" sz="1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authentication between small cell and GW.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1400" b="1" smtClean="0"/>
              <a:t>Security Protection</a:t>
            </a:r>
            <a:r>
              <a:rPr lang="en-US" altLang="zh-CN" sz="1400" smtClean="0"/>
              <a:t>: establish IPSec tunnels between small cell and GW.</a:t>
            </a:r>
            <a:r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QoS Inheritance</a:t>
            </a: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altLang="zh-CN" sz="1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copies the inner IP ToS/DSCP tags onto the outerIP header during encapsulation.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8" name="Picture 2" descr="https://gigaom.com/wp-content/uploads/sites/1/2012/05/open-rack.jpg?quality=80&amp;strip=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255" y="3150870"/>
            <a:ext cx="16557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Flowchart: Data 5"/>
          <p:cNvSpPr/>
          <p:nvPr/>
        </p:nvSpPr>
        <p:spPr>
          <a:xfrm>
            <a:off x="4371255" y="2219008"/>
            <a:ext cx="2215976" cy="479425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0" name="Rectangle 55"/>
          <p:cNvSpPr/>
          <p:nvPr/>
        </p:nvSpPr>
        <p:spPr>
          <a:xfrm>
            <a:off x="4295055" y="2717483"/>
            <a:ext cx="2106613" cy="433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</a:t>
            </a:r>
          </a:p>
        </p:txBody>
      </p:sp>
      <p:sp>
        <p:nvSpPr>
          <p:cNvPr id="84" name="Rectangle 31"/>
          <p:cNvSpPr/>
          <p:nvPr/>
        </p:nvSpPr>
        <p:spPr>
          <a:xfrm>
            <a:off x="4583361" y="3326382"/>
            <a:ext cx="1100137" cy="25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Compute </a:t>
            </a:r>
            <a:r>
              <a:rPr lang="en-US" smtClean="0"/>
              <a:t>node</a:t>
            </a:r>
            <a:endParaRPr lang="en-US" dirty="0"/>
          </a:p>
        </p:txBody>
      </p:sp>
      <p:sp>
        <p:nvSpPr>
          <p:cNvPr id="85" name="Rectangle 41"/>
          <p:cNvSpPr/>
          <p:nvPr/>
        </p:nvSpPr>
        <p:spPr>
          <a:xfrm>
            <a:off x="4858618" y="2387822"/>
            <a:ext cx="561975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smtClean="0"/>
              <a:t>SeGW</a:t>
            </a:r>
            <a:endParaRPr lang="en-US" sz="825" dirty="0"/>
          </a:p>
        </p:txBody>
      </p:sp>
      <p:sp>
        <p:nvSpPr>
          <p:cNvPr id="86" name="Rectangle 43"/>
          <p:cNvSpPr/>
          <p:nvPr/>
        </p:nvSpPr>
        <p:spPr>
          <a:xfrm>
            <a:off x="5529484" y="2382766"/>
            <a:ext cx="563562" cy="142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25" smtClean="0"/>
              <a:t>SmGW</a:t>
            </a:r>
            <a:endParaRPr lang="en-US" sz="825" dirty="0"/>
          </a:p>
        </p:txBody>
      </p:sp>
      <p:sp>
        <p:nvSpPr>
          <p:cNvPr id="88" name="下箭头 87"/>
          <p:cNvSpPr/>
          <p:nvPr/>
        </p:nvSpPr>
        <p:spPr>
          <a:xfrm>
            <a:off x="5308847" y="2011035"/>
            <a:ext cx="374651" cy="2079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2533650" y="71438"/>
            <a:ext cx="506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Test Setup</a:t>
            </a:r>
          </a:p>
        </p:txBody>
      </p:sp>
      <p:sp>
        <p:nvSpPr>
          <p:cNvPr id="6" name="Flowchart: Data 5"/>
          <p:cNvSpPr/>
          <p:nvPr/>
        </p:nvSpPr>
        <p:spPr>
          <a:xfrm>
            <a:off x="1003300" y="1985963"/>
            <a:ext cx="2030413" cy="479425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1464" y="2031412"/>
            <a:ext cx="1135062" cy="3984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825" smtClean="0"/>
          </a:p>
          <a:p>
            <a:pPr algn="ctr">
              <a:defRPr/>
            </a:pPr>
            <a:r>
              <a:rPr lang="en-US" altLang="zh-CN" sz="825" smtClean="0"/>
              <a:t>       </a:t>
            </a:r>
          </a:p>
          <a:p>
            <a:pPr algn="ctr">
              <a:defRPr/>
            </a:pPr>
            <a:r>
              <a:rPr lang="en-US" altLang="zh-CN" sz="825" smtClean="0"/>
              <a:t> SeGW </a:t>
            </a:r>
            <a:r>
              <a:rPr lang="en-US" sz="825" smtClean="0"/>
              <a:t>VM</a:t>
            </a:r>
            <a:endParaRPr lang="en-US" sz="825" dirty="0"/>
          </a:p>
        </p:txBody>
      </p:sp>
      <p:sp>
        <p:nvSpPr>
          <p:cNvPr id="15" name="Rectangle 14"/>
          <p:cNvSpPr/>
          <p:nvPr/>
        </p:nvSpPr>
        <p:spPr>
          <a:xfrm>
            <a:off x="515938" y="1782763"/>
            <a:ext cx="2955925" cy="1628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4" name="Flowchart: Data 33"/>
          <p:cNvSpPr/>
          <p:nvPr/>
        </p:nvSpPr>
        <p:spPr>
          <a:xfrm>
            <a:off x="4264025" y="1660525"/>
            <a:ext cx="3829050" cy="915988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21225" y="2055813"/>
            <a:ext cx="563563" cy="3571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25" smtClean="0"/>
              <a:t>SeGW</a:t>
            </a:r>
          </a:p>
          <a:p>
            <a:pPr algn="ctr">
              <a:defRPr/>
            </a:pPr>
            <a:r>
              <a:rPr lang="en-US" altLang="zh-CN" sz="825"/>
              <a:t>VM</a:t>
            </a:r>
            <a:endParaRPr lang="en-US" sz="825" dirty="0"/>
          </a:p>
        </p:txBody>
      </p:sp>
      <p:sp>
        <p:nvSpPr>
          <p:cNvPr id="28" name="Left-Right Arrow 27"/>
          <p:cNvSpPr/>
          <p:nvPr/>
        </p:nvSpPr>
        <p:spPr>
          <a:xfrm>
            <a:off x="2674938" y="2112963"/>
            <a:ext cx="2044700" cy="35242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IPSEC Tunnels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64025" y="2576513"/>
            <a:ext cx="3273425" cy="514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27100" y="2484438"/>
            <a:ext cx="1789113" cy="606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Host Linux </a:t>
            </a:r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 err="1">
                <a:solidFill>
                  <a:schemeClr val="tx1"/>
                </a:solidFill>
              </a:rPr>
              <a:t>vSwitch</a:t>
            </a:r>
            <a:r>
              <a:rPr lang="en-US" sz="900" dirty="0">
                <a:solidFill>
                  <a:schemeClr val="tx1"/>
                </a:solidFill>
              </a:rPr>
              <a:t> Acceleration + IPSEC-LA acceleration)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01913" y="576263"/>
            <a:ext cx="2860675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Horizon Dashboard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601913" y="938213"/>
            <a:ext cx="4605337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Openstack</a:t>
            </a:r>
            <a:r>
              <a:rPr lang="en-US" sz="1400" dirty="0"/>
              <a:t> VIM &amp; VPN-as-a-Service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754313" y="4340225"/>
            <a:ext cx="2860675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IXIA/Spirent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8289925" y="163513"/>
            <a:ext cx="587375" cy="3757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Test Controller</a:t>
            </a:r>
          </a:p>
        </p:txBody>
      </p:sp>
      <p:cxnSp>
        <p:nvCxnSpPr>
          <p:cNvPr id="9" name="Elbow Connector 8"/>
          <p:cNvCxnSpPr>
            <a:endCxn id="57" idx="3"/>
          </p:cNvCxnSpPr>
          <p:nvPr/>
        </p:nvCxnSpPr>
        <p:spPr>
          <a:xfrm rot="10800000" flipV="1">
            <a:off x="7207250" y="504825"/>
            <a:ext cx="1082675" cy="6032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0800000" flipV="1">
            <a:off x="5632450" y="3860800"/>
            <a:ext cx="2676525" cy="85883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89688" y="333375"/>
            <a:ext cx="2295525" cy="57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Bring Up </a:t>
            </a:r>
            <a:r>
              <a:rPr lang="en-US" sz="1050" dirty="0" err="1"/>
              <a:t>IPSec</a:t>
            </a:r>
            <a:r>
              <a:rPr lang="en-US" sz="1050" dirty="0"/>
              <a:t> VMs using NOVA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Configure </a:t>
            </a:r>
            <a:r>
              <a:rPr lang="en-US" sz="1050" dirty="0" err="1"/>
              <a:t>IPSec</a:t>
            </a:r>
            <a:r>
              <a:rPr lang="en-US" sz="1050" dirty="0"/>
              <a:t> Policies using VPN-as-a-Service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9838" y="4305300"/>
            <a:ext cx="2297112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Configure IXIA to start the traffic and measure the returned traffic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13213" y="1563688"/>
            <a:ext cx="4122737" cy="1628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2308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3235325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3222625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0" y="3136900"/>
            <a:ext cx="3778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148013"/>
            <a:ext cx="37941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0" y="4100513"/>
            <a:ext cx="3794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2" descr="https://acshelp.stanford.edu/hc/en-us/article_attachments/201326200/ethern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238" y="4071938"/>
            <a:ext cx="3794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2" name="Freeform 23551"/>
          <p:cNvSpPr/>
          <p:nvPr/>
        </p:nvSpPr>
        <p:spPr>
          <a:xfrm>
            <a:off x="1541463" y="2286000"/>
            <a:ext cx="2211387" cy="1944688"/>
          </a:xfrm>
          <a:custGeom>
            <a:avLst/>
            <a:gdLst>
              <a:gd name="connsiteX0" fmla="*/ 2211488 w 2211488"/>
              <a:gd name="connsiteY0" fmla="*/ 1944806 h 1944806"/>
              <a:gd name="connsiteX1" fmla="*/ 61966 w 2211488"/>
              <a:gd name="connsiteY1" fmla="*/ 1323833 h 1944806"/>
              <a:gd name="connsiteX2" fmla="*/ 792121 w 2211488"/>
              <a:gd name="connsiteY2" fmla="*/ 0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1488" h="1944806">
                <a:moveTo>
                  <a:pt x="2211488" y="1944806"/>
                </a:moveTo>
                <a:cubicBezTo>
                  <a:pt x="1255007" y="1796386"/>
                  <a:pt x="298527" y="1647967"/>
                  <a:pt x="61966" y="1323833"/>
                </a:cubicBezTo>
                <a:cubicBezTo>
                  <a:pt x="-174595" y="999699"/>
                  <a:pt x="308763" y="499849"/>
                  <a:pt x="792121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3" name="Freeform 23552"/>
          <p:cNvSpPr/>
          <p:nvPr/>
        </p:nvSpPr>
        <p:spPr>
          <a:xfrm>
            <a:off x="4483100" y="2327275"/>
            <a:ext cx="1587500" cy="1971675"/>
          </a:xfrm>
          <a:custGeom>
            <a:avLst/>
            <a:gdLst>
              <a:gd name="connsiteX0" fmla="*/ 586853 w 1587803"/>
              <a:gd name="connsiteY0" fmla="*/ 0 h 1972102"/>
              <a:gd name="connsiteX1" fmla="*/ 1576316 w 1587803"/>
              <a:gd name="connsiteY1" fmla="*/ 955344 h 1972102"/>
              <a:gd name="connsiteX2" fmla="*/ 0 w 1587803"/>
              <a:gd name="connsiteY2" fmla="*/ 1972102 h 197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803" h="1972102">
                <a:moveTo>
                  <a:pt x="586853" y="0"/>
                </a:moveTo>
                <a:cubicBezTo>
                  <a:pt x="1130489" y="313330"/>
                  <a:pt x="1674125" y="626660"/>
                  <a:pt x="1576316" y="955344"/>
                </a:cubicBezTo>
                <a:cubicBezTo>
                  <a:pt x="1478507" y="1284028"/>
                  <a:pt x="739253" y="1628065"/>
                  <a:pt x="0" y="197210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5" name="Freeform 23554"/>
          <p:cNvSpPr/>
          <p:nvPr/>
        </p:nvSpPr>
        <p:spPr>
          <a:xfrm>
            <a:off x="2159000" y="2286000"/>
            <a:ext cx="2943225" cy="1436688"/>
          </a:xfrm>
          <a:custGeom>
            <a:avLst/>
            <a:gdLst>
              <a:gd name="connsiteX0" fmla="*/ 366469 w 2944546"/>
              <a:gd name="connsiteY0" fmla="*/ 0 h 1436198"/>
              <a:gd name="connsiteX1" fmla="*/ 161752 w 2944546"/>
              <a:gd name="connsiteY1" fmla="*/ 1146412 h 1436198"/>
              <a:gd name="connsiteX2" fmla="*/ 2440929 w 2944546"/>
              <a:gd name="connsiteY2" fmla="*/ 1426191 h 1436198"/>
              <a:gd name="connsiteX3" fmla="*/ 2932248 w 2944546"/>
              <a:gd name="connsiteY3" fmla="*/ 900752 h 1436198"/>
              <a:gd name="connsiteX4" fmla="*/ 2748003 w 2944546"/>
              <a:gd name="connsiteY4" fmla="*/ 20472 h 143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4546" h="1436198">
                <a:moveTo>
                  <a:pt x="366469" y="0"/>
                </a:moveTo>
                <a:cubicBezTo>
                  <a:pt x="91239" y="454357"/>
                  <a:pt x="-183991" y="908714"/>
                  <a:pt x="161752" y="1146412"/>
                </a:cubicBezTo>
                <a:cubicBezTo>
                  <a:pt x="507495" y="1384110"/>
                  <a:pt x="1979180" y="1467134"/>
                  <a:pt x="2440929" y="1426191"/>
                </a:cubicBezTo>
                <a:cubicBezTo>
                  <a:pt x="2902678" y="1385248"/>
                  <a:pt x="2881069" y="1135038"/>
                  <a:pt x="2932248" y="900752"/>
                </a:cubicBezTo>
                <a:cubicBezTo>
                  <a:pt x="2983427" y="666466"/>
                  <a:pt x="2865715" y="343469"/>
                  <a:pt x="2748003" y="2047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557" name="Straight Connector 23556"/>
          <p:cNvCxnSpPr/>
          <p:nvPr/>
        </p:nvCxnSpPr>
        <p:spPr>
          <a:xfrm>
            <a:off x="136525" y="4340225"/>
            <a:ext cx="4302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8" name="TextBox 23557"/>
          <p:cNvSpPr txBox="1"/>
          <p:nvPr/>
        </p:nvSpPr>
        <p:spPr>
          <a:xfrm>
            <a:off x="563563" y="4210050"/>
            <a:ext cx="1146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Encrypted Traffic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136525" y="4594225"/>
            <a:ext cx="430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49275" y="4465638"/>
            <a:ext cx="1146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Clear Traffic</a:t>
            </a:r>
          </a:p>
        </p:txBody>
      </p:sp>
      <p:sp>
        <p:nvSpPr>
          <p:cNvPr id="33" name="Rectangle 42"/>
          <p:cNvSpPr>
            <a:spLocks noChangeArrowheads="1"/>
          </p:cNvSpPr>
          <p:nvPr/>
        </p:nvSpPr>
        <p:spPr bwMode="auto">
          <a:xfrm>
            <a:off x="1443038" y="1778814"/>
            <a:ext cx="1714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b="1" smtClean="0">
                <a:solidFill>
                  <a:srgbClr val="FF0000"/>
                </a:solidFill>
              </a:rPr>
              <a:t>SeGW emulated eNBs</a:t>
            </a:r>
            <a:endParaRPr lang="en-US" altLang="zh-CN" sz="1200" b="1">
              <a:solidFill>
                <a:srgbClr val="FF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95450" y="2077451"/>
            <a:ext cx="125413" cy="17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865606" y="2078925"/>
            <a:ext cx="125413" cy="17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416042" y="2078925"/>
            <a:ext cx="125413" cy="17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053518" y="2080399"/>
            <a:ext cx="125413" cy="17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239956" y="2080399"/>
            <a:ext cx="125413" cy="17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230188" y="41275"/>
            <a:ext cx="8229600" cy="288925"/>
          </a:xfrm>
        </p:spPr>
        <p:txBody>
          <a:bodyPr/>
          <a:lstStyle/>
          <a:p>
            <a:r>
              <a:rPr lang="en-US" altLang="zh-CN" sz="1600" dirty="0" smtClean="0">
                <a:latin typeface="Helvetica Neue" charset="0"/>
                <a:cs typeface="Helvetica Neue" charset="0"/>
              </a:rPr>
              <a:t>Performance Expectations on EPC </a:t>
            </a:r>
            <a:r>
              <a:rPr lang="en-US" altLang="zh-CN" sz="1600" dirty="0" err="1" smtClean="0">
                <a:latin typeface="Helvetica Neue" charset="0"/>
                <a:cs typeface="Helvetica Neue" charset="0"/>
              </a:rPr>
              <a:t>SecGw</a:t>
            </a:r>
            <a:r>
              <a:rPr lang="en-US" altLang="zh-CN" sz="1600" dirty="0" smtClean="0">
                <a:latin typeface="Helvetica Neue" charset="0"/>
                <a:cs typeface="Helvetica Neue" charset="0"/>
              </a:rPr>
              <a:t> (Based on inputs from China Mobile)</a:t>
            </a:r>
            <a:endParaRPr lang="zh-CN" altLang="en-US" sz="1600" dirty="0" smtClean="0">
              <a:latin typeface="Helvetica Neue" charset="0"/>
              <a:cs typeface="Helvetica Neue" charset="0"/>
            </a:endParaRPr>
          </a:p>
        </p:txBody>
      </p:sp>
      <p:sp>
        <p:nvSpPr>
          <p:cNvPr id="14339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7825A8-2E5C-4796-B16F-162682AC6E76}" type="slidenum">
              <a:rPr lang="en-US" altLang="zh-CN"/>
              <a:pPr/>
              <a:t>6</a:t>
            </a:fld>
            <a:endParaRPr lang="en-US" altLang="zh-CN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21015"/>
              </p:ext>
            </p:extLst>
          </p:nvPr>
        </p:nvGraphicFramePr>
        <p:xfrm>
          <a:off x="360363" y="744538"/>
          <a:ext cx="7502524" cy="2057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208"/>
                <a:gridCol w="1575054"/>
                <a:gridCol w="1875631"/>
                <a:gridCol w="1875631"/>
              </a:tblGrid>
              <a:tr h="57482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Performance</a:t>
                      </a:r>
                    </a:p>
                    <a:p>
                      <a:r>
                        <a:rPr lang="en-US" sz="1100" dirty="0" smtClean="0"/>
                        <a:t>Parameters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Low End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Medium End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High end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</a:tr>
              <a:tr h="37059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Bandwidth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40Gbps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</a:tr>
              <a:tr h="37059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Single Tunnel Bandwidth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4Gbps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</a:tr>
              <a:tr h="370598">
                <a:tc>
                  <a:txBody>
                    <a:bodyPr/>
                    <a:lstStyle/>
                    <a:p>
                      <a:r>
                        <a:rPr lang="en-US" sz="1100" baseline="0" dirty="0" err="1" smtClean="0"/>
                        <a:t>IPSec</a:t>
                      </a:r>
                      <a:r>
                        <a:rPr lang="en-US" sz="1100" baseline="0" dirty="0" smtClean="0"/>
                        <a:t> Tunnels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40000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</a:tr>
              <a:tr h="370598">
                <a:tc>
                  <a:txBody>
                    <a:bodyPr/>
                    <a:lstStyle/>
                    <a:p>
                      <a:pPr marL="0" marR="0" indent="0" algn="l" defTabSz="4570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Tunnel</a:t>
                      </a:r>
                      <a:r>
                        <a:rPr lang="en-US" sz="1100" baseline="0" dirty="0" smtClean="0"/>
                        <a:t> Setup Rate/second</a:t>
                      </a:r>
                      <a:endParaRPr lang="en-US" sz="1100" dirty="0" smtClean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4000</a:t>
                      </a:r>
                      <a:endParaRPr lang="en-US" sz="1100" dirty="0"/>
                    </a:p>
                  </a:txBody>
                  <a:tcPr marL="91429" marR="91429" marT="45717" marB="45717"/>
                </a:tc>
              </a:tr>
            </a:tbl>
          </a:graphicData>
        </a:graphic>
      </p:graphicFrame>
      <p:sp>
        <p:nvSpPr>
          <p:cNvPr id="14372" name="TextBox 2"/>
          <p:cNvSpPr txBox="1">
            <a:spLocks noChangeArrowheads="1"/>
          </p:cNvSpPr>
          <p:nvPr/>
        </p:nvSpPr>
        <p:spPr bwMode="auto">
          <a:xfrm>
            <a:off x="360363" y="3138488"/>
            <a:ext cx="6270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900" dirty="0"/>
              <a:t>AES-128 and SHA-1,  </a:t>
            </a:r>
            <a:r>
              <a:rPr lang="en-US" altLang="zh-CN" sz="900" dirty="0" smtClean="0"/>
              <a:t>AES-256 </a:t>
            </a:r>
            <a:r>
              <a:rPr lang="en-US" altLang="zh-CN" sz="900" dirty="0"/>
              <a:t>and SHA-2 </a:t>
            </a:r>
            <a:r>
              <a:rPr lang="en-US" altLang="zh-CN" sz="900" dirty="0" smtClean="0"/>
              <a:t>algorithm</a:t>
            </a:r>
            <a:endParaRPr lang="en-US" altLang="zh-CN" sz="900" dirty="0"/>
          </a:p>
          <a:p>
            <a:r>
              <a:rPr lang="en-US" altLang="zh-CN" sz="900" dirty="0"/>
              <a:t>Certificate Authentication (RSA certificates with 2048 key size</a:t>
            </a:r>
            <a:r>
              <a:rPr lang="en-US" altLang="zh-CN" sz="900" dirty="0" smtClean="0"/>
              <a:t>) on both sides, IKEv2</a:t>
            </a:r>
            <a:endParaRPr lang="en-US" altLang="zh-CN" sz="900" dirty="0"/>
          </a:p>
          <a:p>
            <a:r>
              <a:rPr lang="en-US" altLang="zh-CN" sz="900" dirty="0"/>
              <a:t>Packet Size :  512 bytes.   Also take measurements for 1024, 1400,  2048, 4K packet sizes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230188" y="41275"/>
            <a:ext cx="8229600" cy="288925"/>
          </a:xfrm>
        </p:spPr>
        <p:txBody>
          <a:bodyPr/>
          <a:lstStyle/>
          <a:p>
            <a:r>
              <a:rPr lang="en-US" altLang="zh-CN" smtClean="0">
                <a:latin typeface="Helvetica Neue" charset="0"/>
                <a:cs typeface="Helvetica Neue" charset="0"/>
              </a:rPr>
              <a:t>Performance Measurements</a:t>
            </a:r>
            <a:endParaRPr lang="zh-CN" altLang="en-US" smtClean="0">
              <a:latin typeface="Helvetica Neue" charset="0"/>
              <a:cs typeface="Helvetica Neue" charset="0"/>
            </a:endParaRPr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4BA097-D6EA-4DB0-8BE7-C11E1326D91E}" type="slidenum">
              <a:rPr lang="en-US" altLang="zh-CN"/>
              <a:pPr/>
              <a:t>7</a:t>
            </a:fld>
            <a:endParaRPr lang="en-US" altLang="zh-C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80430"/>
              </p:ext>
            </p:extLst>
          </p:nvPr>
        </p:nvGraphicFramePr>
        <p:xfrm>
          <a:off x="160338" y="508000"/>
          <a:ext cx="8369300" cy="2148840"/>
        </p:xfrm>
        <a:graphic>
          <a:graphicData uri="http://schemas.openxmlformats.org/drawingml/2006/table">
            <a:tbl>
              <a:tblPr/>
              <a:tblGrid>
                <a:gridCol w="799862"/>
                <a:gridCol w="1127552"/>
                <a:gridCol w="645399"/>
                <a:gridCol w="756876"/>
                <a:gridCol w="727541"/>
                <a:gridCol w="702450"/>
                <a:gridCol w="750627"/>
                <a:gridCol w="1105468"/>
                <a:gridCol w="1096982"/>
                <a:gridCol w="656543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Packet Size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Algorithm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Number of cores dedicated  to Guest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Number of cores dedicated to Host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Burstiness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Throughput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Jitter (Min/Max/Avg)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Latency (Min, Max, Avg)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 of out-of-order packets on the flows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64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512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1K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2K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 Mode, AES-128, SHA-1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 Mode AES-128, SHA-2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Transport Mode AES-128 and SHA-1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 mode AES-GCM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 mode AES-256 and SHA-2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512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5000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20000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40000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8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8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</a:p>
                    <a:p>
                      <a:pPr marL="285750" marR="0" lvl="0" indent="-2857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5163" y="2655992"/>
            <a:ext cx="44370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Measurement for various combination of above need to be recorded.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639688"/>
              </p:ext>
            </p:extLst>
          </p:nvPr>
        </p:nvGraphicFramePr>
        <p:xfrm>
          <a:off x="158750" y="2973388"/>
          <a:ext cx="8369302" cy="1173480"/>
        </p:xfrm>
        <a:graphic>
          <a:graphicData uri="http://schemas.openxmlformats.org/drawingml/2006/table">
            <a:tbl>
              <a:tblPr/>
              <a:tblGrid>
                <a:gridCol w="837216"/>
                <a:gridCol w="837216"/>
                <a:gridCol w="837216"/>
                <a:gridCol w="835787"/>
                <a:gridCol w="837216"/>
                <a:gridCol w="837216"/>
                <a:gridCol w="837216"/>
                <a:gridCol w="837216"/>
                <a:gridCol w="835787"/>
                <a:gridCol w="837216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Packet Size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Algorithm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Number of cores dedicated  to Guest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Number of cores dedicated to Host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Burstiness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Throughput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Jitter (Min/Max/Avg)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Latency (Min, Max, Avg)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 of out-of-order packets on the flows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512</a:t>
                      </a:r>
                    </a:p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Tunnel Mode, AES-128, SHA-1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512</a:t>
                      </a:r>
                    </a:p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453" name="TextBox 5"/>
          <p:cNvSpPr txBox="1">
            <a:spLocks noChangeArrowheads="1"/>
          </p:cNvSpPr>
          <p:nvPr/>
        </p:nvSpPr>
        <p:spPr bwMode="auto">
          <a:xfrm>
            <a:off x="1880572" y="4229859"/>
            <a:ext cx="517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/>
              <a:t>Minimal combinations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293688" y="206375"/>
            <a:ext cx="8393112" cy="857250"/>
          </a:xfrm>
        </p:spPr>
        <p:txBody>
          <a:bodyPr/>
          <a:lstStyle/>
          <a:p>
            <a:r>
              <a:rPr lang="en-US" altLang="zh-CN" smtClean="0">
                <a:latin typeface="Helvetica Neue" charset="0"/>
                <a:cs typeface="Helvetica Neue" charset="0"/>
              </a:rPr>
              <a:t>DUT - Config</a:t>
            </a:r>
            <a:endParaRPr lang="zh-CN" altLang="en-US" smtClean="0">
              <a:latin typeface="Helvetica Neue" charset="0"/>
              <a:cs typeface="Helvetica Neue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33450"/>
            <a:ext cx="8229600" cy="3394075"/>
          </a:xfrm>
        </p:spPr>
        <p:txBody>
          <a:bodyPr/>
          <a:lstStyle/>
          <a:p>
            <a:pPr defTabSz="457200" eaLnBrk="1" hangingPunct="1"/>
            <a:r>
              <a:rPr lang="en-US" altLang="zh-CN" sz="2000" smtClean="0">
                <a:latin typeface="Helvetica Neue Light" charset="0"/>
                <a:cs typeface="Helvetica Neue Light" charset="0"/>
              </a:rPr>
              <a:t>DUT Instantiation</a:t>
            </a:r>
          </a:p>
          <a:p>
            <a:pPr lvl="1" defTabSz="457200" eaLnBrk="1" hangingPunct="1"/>
            <a:r>
              <a:rPr lang="en-US" altLang="zh-CN" sz="1800" smtClean="0">
                <a:latin typeface="Helvetica Neue Light" charset="0"/>
                <a:cs typeface="Helvetica Neue Light" charset="0"/>
              </a:rPr>
              <a:t>OpenStack Commands</a:t>
            </a:r>
          </a:p>
          <a:p>
            <a:pPr lvl="2" defTabSz="457200" eaLnBrk="1" hangingPunct="1"/>
            <a:r>
              <a:rPr lang="en-US" altLang="zh-CN" sz="1600" smtClean="0">
                <a:latin typeface="Helvetica Neue Light" charset="0"/>
                <a:cs typeface="Helvetica Neue Light" charset="0"/>
              </a:rPr>
              <a:t>?</a:t>
            </a:r>
          </a:p>
          <a:p>
            <a:pPr defTabSz="457200" eaLnBrk="1" hangingPunct="1"/>
            <a:r>
              <a:rPr lang="en-US" altLang="zh-CN" sz="1800" smtClean="0">
                <a:latin typeface="Helvetica Neue Light" charset="0"/>
                <a:cs typeface="Helvetica Neue Light" charset="0"/>
              </a:rPr>
              <a:t>Interface Config</a:t>
            </a:r>
          </a:p>
          <a:p>
            <a:pPr defTabSz="457200" eaLnBrk="1" hangingPunct="1"/>
            <a:r>
              <a:rPr lang="en-US" altLang="zh-CN" sz="1800" smtClean="0">
                <a:latin typeface="Helvetica Neue Light" charset="0"/>
                <a:cs typeface="Helvetica Neue Light" charset="0"/>
              </a:rPr>
              <a:t>IPSec Config Commands</a:t>
            </a:r>
          </a:p>
          <a:p>
            <a:pPr lvl="2" defTabSz="457200" eaLnBrk="1" hangingPunct="1"/>
            <a:r>
              <a:rPr lang="en-US" altLang="zh-CN" sz="1400" smtClean="0">
                <a:latin typeface="Helvetica Neue Light" charset="0"/>
                <a:cs typeface="Helvetica Neue Light" charset="0"/>
              </a:rPr>
              <a:t>?</a:t>
            </a:r>
          </a:p>
          <a:p>
            <a:pPr defTabSz="457200"/>
            <a:endParaRPr lang="zh-CN" altLang="en-US" smtClean="0">
              <a:latin typeface="Helvetica Neue Light" charset="0"/>
              <a:cs typeface="Helvetica Neue Light" charset="0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A88D77-B99A-4597-BDDC-219C26CEB760}" type="slidenum">
              <a:rPr lang="en-US" altLang="zh-CN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PNFV Colours">
      <a:dk1>
        <a:srgbClr val="373A36"/>
      </a:dk1>
      <a:lt1>
        <a:sysClr val="window" lastClr="FFFFFF"/>
      </a:lt1>
      <a:dk2>
        <a:srgbClr val="00B0B9"/>
      </a:dk2>
      <a:lt2>
        <a:srgbClr val="EEECE1"/>
      </a:lt2>
      <a:accent1>
        <a:srgbClr val="00B0B9"/>
      </a:accent1>
      <a:accent2>
        <a:srgbClr val="00594F"/>
      </a:accent2>
      <a:accent3>
        <a:srgbClr val="007864"/>
      </a:accent3>
      <a:accent4>
        <a:srgbClr val="26D07C"/>
      </a:accent4>
      <a:accent5>
        <a:srgbClr val="A1D884"/>
      </a:accent5>
      <a:accent6>
        <a:srgbClr val="FFFFFF"/>
      </a:accent6>
      <a:hlink>
        <a:srgbClr val="00B0B9"/>
      </a:hlink>
      <a:folHlink>
        <a:srgbClr val="0059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18238</TotalTime>
  <Words>563</Words>
  <Application>Microsoft Office PowerPoint</Application>
  <PresentationFormat>On-screen Show (16:9)</PresentationFormat>
  <Paragraphs>189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Expectations on EPC SecGw (Based on inputs from China Mobile)</vt:lpstr>
      <vt:lpstr>Performance Measurements</vt:lpstr>
      <vt:lpstr>DUT - Config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keywords>No Restrictions</cp:keywords>
  <cp:lastModifiedBy>Perumal, Bose</cp:lastModifiedBy>
  <cp:revision>145</cp:revision>
  <dcterms:created xsi:type="dcterms:W3CDTF">2014-09-17T16:52:28Z</dcterms:created>
  <dcterms:modified xsi:type="dcterms:W3CDTF">2015-10-01T11:19:05Z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6cfbe150-bd31-4bee-baf1-9eef98f729e4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