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78" r:id="rId4"/>
    <p:sldId id="279" r:id="rId5"/>
    <p:sldId id="280" r:id="rId6"/>
    <p:sldId id="281" r:id="rId7"/>
    <p:sldId id="284" r:id="rId8"/>
    <p:sldId id="282" r:id="rId9"/>
    <p:sldId id="283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b Monkman" initials="B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CCFF66"/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5946" autoAdjust="0"/>
  </p:normalViewPr>
  <p:slideViewPr>
    <p:cSldViewPr snapToGrid="0" snapToObjects="1">
      <p:cViewPr>
        <p:scale>
          <a:sx n="200" d="100"/>
          <a:sy n="200" d="100"/>
        </p:scale>
        <p:origin x="-568" y="-13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427BE-65D6-C54A-85F5-BDBD4AFDD39C}" type="datetimeFigureOut">
              <a:rPr lang="en-US" smtClean="0"/>
              <a:pPr/>
              <a:t>6/9/15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DE125-67A3-524C-ADDE-3BB0EF0DA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599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8517D-D916-F04C-B50E-6C8E72C43657}" type="datetimeFigureOut">
              <a:rPr lang="en-US" smtClean="0"/>
              <a:pPr/>
              <a:t>6/9/15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9E1AD-BCB3-AD43-B3D0-2942F6BE85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334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GAPI Overview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2A382F7-0A92-194E-9E3C-CB04B4580BF5}" type="datetime1">
              <a:rPr lang="en-CA" smtClean="0"/>
              <a:pPr/>
              <a:t>6/9/15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4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/>
          <a:lstStyle/>
          <a:p>
            <a:fld id="{82A382F7-0A92-194E-9E3C-CB04B4580BF5}" type="datetime1">
              <a:rPr lang="en-CA" smtClean="0"/>
              <a:pPr/>
              <a:t>6/9/15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pic>
        <p:nvPicPr>
          <p:cNvPr id="7" name="Picture 6" descr="OPNFV_PPT_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020131"/>
            <a:ext cx="9194133" cy="3150582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174271" y="2660650"/>
            <a:ext cx="265430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Subtitle or presenter 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name(s) here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4114799" y="790199"/>
            <a:ext cx="4597400" cy="12573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Presentation Title Goes Here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831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227947" y="461367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GAPI Overview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2A382F7-0A92-194E-9E3C-CB04B4580BF5}" type="datetime1">
              <a:rPr lang="en-CA" smtClean="0"/>
              <a:pPr/>
              <a:t>6/9/15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8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2800"/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2400"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2000"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1800"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GAPI Overview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2A382F7-0A92-194E-9E3C-CB04B4580BF5}" type="datetime1">
              <a:rPr lang="en-CA" smtClean="0"/>
              <a:pPr/>
              <a:t>6/9/15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2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937"/>
            <a:ext cx="8229600" cy="64008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005840"/>
            <a:ext cx="8229600" cy="341071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defRPr/>
            </a:lvl1pPr>
            <a:lvl2pPr marL="233363" indent="-233363">
              <a:buFont typeface="Arial"/>
              <a:buChar char="•"/>
              <a:defRPr baseline="0"/>
            </a:lvl2pPr>
            <a:lvl3pPr marL="571500" indent="-228600">
              <a:buFont typeface="Arial"/>
              <a:buChar char="•"/>
              <a:defRPr baseline="0"/>
            </a:lvl3pPr>
            <a:lvl4pPr marL="969963" indent="-228600">
              <a:buFont typeface="Arial"/>
              <a:buChar char="•"/>
              <a:defRPr/>
            </a:lvl4pPr>
            <a:lvl5pPr marL="1319213" indent="-228600">
              <a:buFont typeface="Arial"/>
              <a:buChar char="•"/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18pt Regular Big Bullet One</a:t>
            </a:r>
          </a:p>
          <a:p>
            <a:pPr lvl="2"/>
            <a:r>
              <a:rPr lang="en-US" dirty="0" smtClean="0"/>
              <a:t>Sub-bullet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INTEL CONFIDENTIAL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Doc #xxxxx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0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4" y="462183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GAPI Overview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2A382F7-0A92-194E-9E3C-CB04B4580BF5}" type="datetime1">
              <a:rPr lang="en-CA" smtClean="0"/>
              <a:pPr/>
              <a:t>6/9/15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0" r:id="rId3"/>
    <p:sldLayoutId id="2147483652" r:id="rId4"/>
    <p:sldLayoutId id="2147483657" r:id="rId5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2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ts val="0"/>
        </a:spcBef>
        <a:buClr>
          <a:srgbClr val="00B0B9"/>
        </a:buClr>
        <a:buFont typeface="Arial"/>
        <a:buChar char="–"/>
        <a:defRPr sz="20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0"/>
            <a:ext cx="3175000" cy="688385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GAPI (Generic API) Overview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4174270" y="2384199"/>
            <a:ext cx="4455380" cy="13144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Keith Wiles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Principle Engineer @ Intel Corporation 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bg1"/>
                </a:solidFill>
              </a:rPr>
              <a:t>V0.1 (2015/06/9)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205481" y="1942005"/>
            <a:ext cx="4605019" cy="565515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dirty="0" smtClean="0"/>
              <a:t>Thank you for Attending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295649" y="2507520"/>
            <a:ext cx="34721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rgbClr val="00B0B9"/>
              </a:buClr>
              <a:buFont typeface="Arial"/>
              <a:buChar char="•"/>
              <a:defRPr sz="28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24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•"/>
              <a:defRPr sz="20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18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»"/>
              <a:defRPr sz="16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dirty="0" smtClean="0">
                <a:solidFill>
                  <a:srgbClr val="00B0B9"/>
                </a:solidFill>
              </a:rPr>
              <a:t>Keith Wiles</a:t>
            </a:r>
            <a:endParaRPr lang="en-US" sz="2000" dirty="0">
              <a:solidFill>
                <a:srgbClr val="00B0B9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1" y="1619194"/>
            <a:ext cx="1592641" cy="15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5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205481" y="1942005"/>
            <a:ext cx="4605019" cy="565515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dirty="0" smtClean="0"/>
              <a:t>DPACC GAPI Overview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295649" y="2507520"/>
            <a:ext cx="3512695" cy="1180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rgbClr val="00B0B9"/>
              </a:buClr>
              <a:buFont typeface="Arial"/>
              <a:buChar char="•"/>
              <a:defRPr sz="28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24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•"/>
              <a:defRPr sz="20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18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»"/>
              <a:defRPr sz="16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dirty="0" smtClean="0">
                <a:solidFill>
                  <a:srgbClr val="00B0B9"/>
                </a:solidFill>
              </a:rPr>
              <a:t>Data Plane Acceleration with GAPI</a:t>
            </a:r>
          </a:p>
          <a:p>
            <a:pPr marL="0" indent="0">
              <a:buFont typeface="Arial"/>
              <a:buNone/>
            </a:pPr>
            <a:r>
              <a:rPr lang="en-US" sz="2000" dirty="0" smtClean="0">
                <a:solidFill>
                  <a:srgbClr val="00B0B9"/>
                </a:solidFill>
              </a:rPr>
              <a:t>Keith Wiles</a:t>
            </a:r>
          </a:p>
          <a:p>
            <a:pPr marL="0" indent="0">
              <a:buFont typeface="Arial"/>
              <a:buNone/>
            </a:pPr>
            <a:r>
              <a:rPr lang="en-US" sz="2000" dirty="0" smtClean="0">
                <a:solidFill>
                  <a:srgbClr val="00B0B9"/>
                </a:solidFill>
              </a:rPr>
              <a:t>Principle Engineer @ Intel Corporation  </a:t>
            </a:r>
            <a:endParaRPr lang="en-US" sz="2000" dirty="0">
              <a:solidFill>
                <a:srgbClr val="00B0B9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1" y="1619194"/>
            <a:ext cx="1592641" cy="15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63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GAPI for DPDK/ODP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GAPI is a SAL higher layer API on top of DPDK/ODP standard APIs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GAPI abstracts DPDK/ODP internals from the application layer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GAPI uses opaque types for internal structures for the application layer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GAPI uses setter/getter routines for internal data structure access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GAPI layered on top of DPDK without decreasing performance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GAPI allows SoC support for new devices and Acceleration Cores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GAPI combining multiple AC APIs into a simpler and easier to use API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GAPI can be extended to support new devices or features quickly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  <a:sym typeface="Wingdings"/>
              </a:rPr>
              <a:t>Using two layers of macros and inline functions allows all GAPI calls to be redirected to a new design or abstraction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Has inline functions/macros in a two stages to allow for clean abstraction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GAPI calls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 AC (getter/setter) routines  accesses DPDK internal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structures</a:t>
            </a:r>
            <a:endParaRPr lang="en-US" dirty="0" smtClean="0">
              <a:solidFill>
                <a:srgbClr val="0000FF"/>
              </a:solidFill>
              <a:sym typeface="Wingding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GAPI Overview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2A382F7-0A92-194E-9E3C-CB04B4580BF5}" type="datetime1">
              <a:rPr lang="en-CA" smtClean="0"/>
              <a:pPr/>
              <a:t>6/9/15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39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GAPI for </a:t>
            </a:r>
            <a:r>
              <a:rPr lang="en-US" sz="2800" dirty="0" smtClean="0"/>
              <a:t>DPACC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651922" y="1977383"/>
            <a:ext cx="2987606" cy="1753903"/>
          </a:xfrm>
          <a:prstGeom prst="roundRect">
            <a:avLst>
              <a:gd name="adj" fmla="val 808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Comic Sans MS"/>
                <a:cs typeface="Comic Sans MS"/>
              </a:rPr>
              <a:t>Acceleration Core (AC)</a:t>
            </a:r>
          </a:p>
          <a:p>
            <a:pPr algn="ctr"/>
            <a:endParaRPr lang="en-US" sz="9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r>
              <a:rPr lang="en-US" sz="900" dirty="0" smtClean="0">
                <a:solidFill>
                  <a:srgbClr val="000000"/>
                </a:solidFill>
                <a:latin typeface="Comic Sans MS"/>
                <a:cs typeface="Comic Sans MS"/>
              </a:rPr>
              <a:t>e.g. DPDK, ODP, …</a:t>
            </a:r>
          </a:p>
          <a:p>
            <a:pPr algn="ctr"/>
            <a:endParaRPr lang="en-US" sz="9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endParaRPr lang="en-US" sz="9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endParaRPr lang="en-US" sz="900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5564" y="3851043"/>
            <a:ext cx="1264503" cy="290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mpd="sng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omic Sans MS"/>
                <a:cs typeface="Comic Sans MS"/>
              </a:rPr>
              <a:t>s</a:t>
            </a:r>
            <a:r>
              <a:rPr lang="en-US" sz="1000" dirty="0" smtClean="0">
                <a:solidFill>
                  <a:schemeClr val="tx1"/>
                </a:solidFill>
                <a:latin typeface="Comic Sans MS"/>
                <a:cs typeface="Comic Sans MS"/>
              </a:rPr>
              <a:t>io + </a:t>
            </a:r>
            <a:r>
              <a:rPr lang="en-US" sz="10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VirtIO</a:t>
            </a:r>
            <a:endParaRPr lang="en-US" sz="1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2024" y="3851043"/>
            <a:ext cx="1345431" cy="290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mic Sans MS"/>
                <a:cs typeface="Comic Sans MS"/>
              </a:rPr>
              <a:t>hio</a:t>
            </a:r>
            <a:endParaRPr lang="en-US" sz="1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2024" y="1612945"/>
            <a:ext cx="1345432" cy="2968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mic Sans MS"/>
                <a:cs typeface="Comic Sans MS"/>
              </a:rPr>
              <a:t>legacy-API</a:t>
            </a:r>
            <a:endParaRPr lang="en-US" sz="1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62428" y="1510151"/>
            <a:ext cx="3537555" cy="2742813"/>
          </a:xfrm>
          <a:prstGeom prst="roundRect">
            <a:avLst>
              <a:gd name="adj" fmla="val 4283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5564" y="2971437"/>
            <a:ext cx="1264503" cy="6615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Comic Sans MS"/>
                <a:cs typeface="Comic Sans MS"/>
              </a:rPr>
              <a:t>Buffer and memory </a:t>
            </a:r>
            <a:r>
              <a:rPr lang="en-US" sz="800" dirty="0">
                <a:solidFill>
                  <a:schemeClr val="tx1"/>
                </a:solidFill>
                <a:latin typeface="Comic Sans MS"/>
                <a:cs typeface="Comic Sans MS"/>
              </a:rPr>
              <a:t>m</a:t>
            </a:r>
            <a:r>
              <a:rPr lang="en-US" sz="800" dirty="0" smtClean="0">
                <a:solidFill>
                  <a:schemeClr val="tx1"/>
                </a:solidFill>
                <a:latin typeface="Comic Sans MS"/>
                <a:cs typeface="Comic Sans MS"/>
              </a:rPr>
              <a:t>gnt, rings/queues, ingress/egress scheduling, tasks, pipeline, …</a:t>
            </a:r>
            <a:endParaRPr lang="en-US" sz="8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1" name="Rounded Rectangle 10"/>
          <p:cNvSpPr/>
          <p:nvPr/>
        </p:nvSpPr>
        <p:spPr>
          <a:xfrm rot="16200000">
            <a:off x="-862229" y="2723723"/>
            <a:ext cx="2528175" cy="306619"/>
          </a:xfrm>
          <a:prstGeom prst="roundRect">
            <a:avLst>
              <a:gd name="adj" fmla="val 8084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Comic Sans MS"/>
                <a:cs typeface="Comic Sans MS"/>
              </a:rPr>
              <a:t>Software Acceleration Layer (SAL)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92024" y="2971437"/>
            <a:ext cx="1345431" cy="661549"/>
          </a:xfrm>
          <a:prstGeom prst="rect">
            <a:avLst/>
          </a:prstGeom>
          <a:solidFill>
            <a:srgbClr val="66FFFF"/>
          </a:solidFill>
          <a:ln w="12700" cmpd="sng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Comic Sans MS"/>
                <a:cs typeface="Comic Sans MS"/>
              </a:rPr>
              <a:t>g-drivers</a:t>
            </a:r>
          </a:p>
          <a:p>
            <a:pPr algn="ctr"/>
            <a:endParaRPr lang="en-US" sz="8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r>
              <a:rPr lang="en-US" sz="800" dirty="0" smtClean="0">
                <a:solidFill>
                  <a:schemeClr val="tx1"/>
                </a:solidFill>
                <a:latin typeface="Comic Sans MS"/>
                <a:cs typeface="Comic Sans MS"/>
              </a:rPr>
              <a:t>for (paravirtualized)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  <a:latin typeface="Comic Sans MS"/>
                <a:cs typeface="Comic Sans MS"/>
              </a:rPr>
              <a:t>SW/HW-funcs</a:t>
            </a:r>
            <a:endParaRPr lang="en-US" sz="8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5564" y="2074067"/>
            <a:ext cx="2761891" cy="2479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omic Sans MS"/>
                <a:cs typeface="Comic Sans MS"/>
              </a:rPr>
              <a:t>s</a:t>
            </a:r>
            <a:r>
              <a:rPr lang="en-US" sz="1000" dirty="0" smtClean="0">
                <a:solidFill>
                  <a:schemeClr val="tx1"/>
                </a:solidFill>
                <a:latin typeface="Comic Sans MS"/>
                <a:cs typeface="Comic Sans MS"/>
              </a:rPr>
              <a:t>-API</a:t>
            </a:r>
            <a:endParaRPr lang="en-US" sz="1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4" name="Rounded Rectangle 13"/>
          <p:cNvSpPr/>
          <p:nvPr/>
        </p:nvSpPr>
        <p:spPr>
          <a:xfrm rot="5400000">
            <a:off x="2593835" y="2723723"/>
            <a:ext cx="2528171" cy="306619"/>
          </a:xfrm>
          <a:prstGeom prst="roundRect">
            <a:avLst>
              <a:gd name="adj" fmla="val 8084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Comic Sans MS"/>
                <a:cs typeface="Comic Sans MS"/>
              </a:rPr>
              <a:t>Acceleration Management Layer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51922" y="1123029"/>
            <a:ext cx="2987606" cy="3300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mic Sans MS"/>
                <a:cs typeface="Comic Sans MS"/>
              </a:rPr>
              <a:t>VNF Application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48548" y="1002887"/>
            <a:ext cx="3985826" cy="3383449"/>
          </a:xfrm>
          <a:prstGeom prst="roundRect">
            <a:avLst>
              <a:gd name="adj" fmla="val 3396"/>
            </a:avLst>
          </a:prstGeom>
          <a:noFill/>
          <a:ln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5564" y="1612945"/>
            <a:ext cx="1345432" cy="2968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mpd="sng">
            <a:solidFill>
              <a:srgbClr val="3366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mic Sans MS"/>
                <a:cs typeface="Comic Sans MS"/>
              </a:rPr>
              <a:t>g-API**</a:t>
            </a:r>
            <a:endParaRPr lang="en-US" sz="1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6823" y="4365462"/>
            <a:ext cx="3633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CN" sz="900" dirty="0" smtClean="0">
                <a:ea typeface="MS PGothic" charset="0"/>
              </a:rPr>
              <a:t>** If </a:t>
            </a:r>
            <a:r>
              <a:rPr lang="en-US" altLang="zh-CN" sz="900" dirty="0">
                <a:ea typeface="MS PGothic" charset="0"/>
              </a:rPr>
              <a:t>s-API is AC specific APIs and </a:t>
            </a:r>
            <a:r>
              <a:rPr lang="en-US" altLang="zh-CN" sz="900" dirty="0">
                <a:solidFill>
                  <a:srgbClr val="FF0000"/>
                </a:solidFill>
                <a:ea typeface="MS PGothic" charset="0"/>
              </a:rPr>
              <a:t>cannot</a:t>
            </a:r>
            <a:r>
              <a:rPr lang="en-US" altLang="zh-CN" sz="900" dirty="0">
                <a:ea typeface="MS PGothic" charset="0"/>
              </a:rPr>
              <a:t> provide portability across platforms, then the </a:t>
            </a:r>
            <a:r>
              <a:rPr lang="en-US" altLang="zh-CN" sz="900" dirty="0" smtClean="0">
                <a:ea typeface="MS PGothic" charset="0"/>
              </a:rPr>
              <a:t>g-API </a:t>
            </a:r>
            <a:r>
              <a:rPr lang="en-US" altLang="zh-CN" sz="900" dirty="0">
                <a:ea typeface="MS PGothic" charset="0"/>
              </a:rPr>
              <a:t>is </a:t>
            </a:r>
            <a:r>
              <a:rPr lang="en-US" altLang="zh-CN" sz="900" dirty="0">
                <a:solidFill>
                  <a:srgbClr val="0000FF"/>
                </a:solidFill>
                <a:ea typeface="MS PGothic" charset="0"/>
              </a:rPr>
              <a:t>mandatory </a:t>
            </a:r>
            <a:r>
              <a:rPr lang="en-US" altLang="zh-CN" sz="900" dirty="0">
                <a:ea typeface="MS PGothic" charset="0"/>
              </a:rPr>
              <a:t>to ensure </a:t>
            </a:r>
            <a:r>
              <a:rPr lang="en-US" altLang="zh-CN" sz="900" dirty="0" smtClean="0">
                <a:ea typeface="MS PGothic" charset="0"/>
              </a:rPr>
              <a:t>portability</a:t>
            </a:r>
            <a:endParaRPr lang="en-US" altLang="zh-CN" sz="900" dirty="0">
              <a:solidFill>
                <a:srgbClr val="0000FF"/>
              </a:solidFill>
              <a:ea typeface="MS PGothic" charset="0"/>
            </a:endParaRPr>
          </a:p>
        </p:txBody>
      </p:sp>
      <p:sp>
        <p:nvSpPr>
          <p:cNvPr id="19" name="内容占位符 2"/>
          <p:cNvSpPr>
            <a:spLocks noGrp="1"/>
          </p:cNvSpPr>
          <p:nvPr/>
        </p:nvSpPr>
        <p:spPr>
          <a:xfrm>
            <a:off x="4441285" y="1457454"/>
            <a:ext cx="4363956" cy="217598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  <a:defRPr sz="22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  <a:defRPr sz="20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2pPr>
            <a:lvl3pPr marL="1143000" indent="-228600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  <a:defRPr sz="18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  <a:defRPr sz="16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»"/>
              <a:defRPr sz="14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zh-CN" sz="1600" kern="1200" dirty="0" smtClean="0">
                <a:solidFill>
                  <a:srgbClr val="3366FF"/>
                </a:solidFill>
                <a:ea typeface="MS PGothic" charset="0"/>
              </a:rPr>
              <a:t>SAL</a:t>
            </a:r>
            <a:r>
              <a:rPr lang="en-US" altLang="zh-CN" sz="1600" kern="1200" dirty="0" smtClean="0">
                <a:ea typeface="MS PGothic" charset="0"/>
              </a:rPr>
              <a:t>: Software Acceleration Layer</a:t>
            </a:r>
          </a:p>
          <a:p>
            <a:pPr marL="400050" lvl="1" indent="0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zh-CN" sz="1100" kern="1200" dirty="0" smtClean="0">
                <a:ea typeface="MS PGothic" charset="0"/>
              </a:rPr>
              <a:t>Provides a target abstraction for application software</a:t>
            </a:r>
            <a:endParaRPr lang="en-US" altLang="zh-CN" sz="1000" kern="1200" dirty="0" smtClean="0">
              <a:ea typeface="MS PGothic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zh-CN" sz="1400" kern="1200" dirty="0" smtClean="0">
                <a:solidFill>
                  <a:schemeClr val="accent6"/>
                </a:solidFill>
                <a:ea typeface="MS PGothic" charset="0"/>
              </a:rPr>
              <a:t>g-API: </a:t>
            </a:r>
            <a:r>
              <a:rPr lang="en-US" altLang="zh-CN" sz="1400" kern="1200" dirty="0" smtClean="0">
                <a:solidFill>
                  <a:schemeClr val="tx1"/>
                </a:solidFill>
                <a:ea typeface="MS PGothic" charset="0"/>
              </a:rPr>
              <a:t>Generic API for application portability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GAPI provides APIs for DPDK without performance and scalability lose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Provides a simple porting work for current DPDK applications only renaming APIs/types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Provides for other Acceleration Cores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Extending GAPI APIs is simple and needed for things like virtio+ and other device support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64146" y="802699"/>
            <a:ext cx="14905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Virtual Machine or Guest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GAPI Overview</a:t>
            </a:r>
            <a:endParaRPr lang="en-US" dirty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2A382F7-0A92-194E-9E3C-CB04B4580BF5}" type="datetime1">
              <a:rPr lang="en-CA" smtClean="0"/>
              <a:pPr/>
              <a:t>6/9/15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08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GAPI </a:t>
            </a:r>
            <a:r>
              <a:rPr lang="en-US" sz="2800" dirty="0" smtClean="0"/>
              <a:t>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8"/>
            <a:ext cx="8229600" cy="359767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Application calling a GAPI routine:</a:t>
            </a:r>
          </a:p>
          <a:p>
            <a:endParaRPr lang="en-US" dirty="0" smtClean="0">
              <a:solidFill>
                <a:srgbClr val="3366FF"/>
              </a:solidFill>
            </a:endParaRPr>
          </a:p>
          <a:p>
            <a:endParaRPr lang="en-US" dirty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GAPI routine calling the DPDK routine:</a:t>
            </a:r>
          </a:p>
          <a:p>
            <a:endParaRPr lang="en-US" dirty="0" smtClean="0">
              <a:solidFill>
                <a:srgbClr val="3366FF"/>
              </a:solidFill>
            </a:endParaRPr>
          </a:p>
          <a:p>
            <a:endParaRPr lang="en-US" dirty="0">
              <a:solidFill>
                <a:srgbClr val="3366FF"/>
              </a:solidFill>
            </a:endParaRPr>
          </a:p>
          <a:p>
            <a:endParaRPr lang="en-US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The inline function will convert to just calling the DPDK routine</a:t>
            </a:r>
          </a:p>
          <a:p>
            <a:pPr>
              <a:buNone/>
            </a:pPr>
            <a:r>
              <a:rPr lang="en-US" sz="2000" dirty="0" smtClean="0">
                <a:solidFill>
                  <a:srgbClr val="3366FF"/>
                </a:solidFill>
              </a:rPr>
              <a:t>Also a different port of the GAPI function could implement a call to some other underlining API 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47413" y="2567644"/>
            <a:ext cx="5420150" cy="959048"/>
          </a:xfrm>
          <a:prstGeom prst="roundRect">
            <a:avLst>
              <a:gd name="adj" fmla="val 6878"/>
            </a:avLst>
          </a:prstGeom>
          <a:solidFill>
            <a:schemeClr val="bg1">
              <a:lumMod val="85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>
            <a:spAutoFit/>
          </a:bodyPr>
          <a:lstStyle/>
          <a:p>
            <a:r>
              <a:rPr lang="en-US" sz="1000" dirty="0">
                <a:latin typeface="+mn-lt"/>
                <a:ea typeface="Geneva" charset="0"/>
                <a:cs typeface="Geneva" charset="0"/>
              </a:rPr>
              <a:t>static inline int</a:t>
            </a:r>
          </a:p>
          <a:p>
            <a:r>
              <a:rPr lang="en-US" sz="1000" dirty="0">
                <a:latin typeface="+mn-lt"/>
                <a:ea typeface="Geneva" charset="0"/>
                <a:cs typeface="Geneva" charset="0"/>
              </a:rPr>
              <a:t>gapi_eth_dev_configure(uint8_t pid, uint16_t nb_rx_q, uint16_t nb_tx_q,</a:t>
            </a:r>
          </a:p>
          <a:p>
            <a:r>
              <a:rPr lang="en-US" sz="1000" dirty="0">
                <a:latin typeface="+mn-lt"/>
                <a:ea typeface="Geneva" charset="0"/>
                <a:cs typeface="Geneva" charset="0"/>
              </a:rPr>
              <a:t>		      const gapi_eth_conf_t *dev_conf)</a:t>
            </a:r>
          </a:p>
          <a:p>
            <a:r>
              <a:rPr lang="en-US" sz="1000" dirty="0">
                <a:latin typeface="+mn-lt"/>
                <a:ea typeface="Geneva" charset="0"/>
                <a:cs typeface="Geneva" charset="0"/>
              </a:rPr>
              <a:t>{</a:t>
            </a:r>
          </a:p>
          <a:p>
            <a:r>
              <a:rPr lang="en-US" sz="1000" dirty="0">
                <a:latin typeface="+mn-lt"/>
                <a:ea typeface="Geneva" charset="0"/>
                <a:cs typeface="Geneva" charset="0"/>
              </a:rPr>
              <a:t>	return rte_eth_dev_configure(pid, nb_rx_q, nb_tx_q, (struct rte_eth_conf *)dev_conf);</a:t>
            </a:r>
          </a:p>
          <a:p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}</a:t>
            </a:r>
            <a:endParaRPr lang="en-US" sz="1000" dirty="0">
              <a:latin typeface="+mn-lt"/>
              <a:ea typeface="Geneva" charset="0"/>
              <a:cs typeface="Geneva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47413" y="1494768"/>
            <a:ext cx="5420150" cy="479524"/>
          </a:xfrm>
          <a:prstGeom prst="roundRect">
            <a:avLst>
              <a:gd name="adj" fmla="val 6878"/>
            </a:avLst>
          </a:prstGeom>
          <a:solidFill>
            <a:schemeClr val="bg1">
              <a:lumMod val="85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>
            <a:spAutoFit/>
          </a:bodyPr>
          <a:lstStyle/>
          <a:p>
            <a:r>
              <a:rPr lang="en-US" sz="1000" dirty="0">
                <a:latin typeface="+mn-lt"/>
                <a:ea typeface="Geneva" charset="0"/>
                <a:cs typeface="Geneva" charset="0"/>
              </a:rPr>
              <a:t>g</a:t>
            </a:r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api_eth_conf_t  dev_conf;</a:t>
            </a:r>
          </a:p>
          <a:p>
            <a:endParaRPr lang="en-US" sz="1000" dirty="0" smtClean="0">
              <a:latin typeface="+mn-lt"/>
              <a:ea typeface="Geneva" charset="0"/>
              <a:cs typeface="Geneva" charset="0"/>
            </a:endParaRPr>
          </a:p>
          <a:p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int ret = gapi_eth_dev_configure(1, 128, 128, &amp;dev_conf);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GAPI Overview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2A382F7-0A92-194E-9E3C-CB04B4580BF5}" type="datetime1">
              <a:rPr lang="en-CA" smtClean="0"/>
              <a:pPr/>
              <a:t>6/9/15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5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GAPI </a:t>
            </a:r>
            <a:r>
              <a:rPr lang="en-US" sz="2800" dirty="0" smtClean="0"/>
              <a:t>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4706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Application calling a GAPI routine</a:t>
            </a:r>
            <a:r>
              <a:rPr lang="en-US" dirty="0" smtClean="0">
                <a:solidFill>
                  <a:srgbClr val="3366FF"/>
                </a:solidFill>
              </a:rPr>
              <a:t>:</a:t>
            </a:r>
          </a:p>
          <a:p>
            <a:pPr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endParaRPr lang="en-US" dirty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GAPI routine calling the DPDK routine:</a:t>
            </a:r>
          </a:p>
          <a:p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GAPI routines provide the location to apply new AC APIs or logic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50017" y="2914710"/>
            <a:ext cx="5420150" cy="799207"/>
          </a:xfrm>
          <a:prstGeom prst="roundRect">
            <a:avLst>
              <a:gd name="adj" fmla="val 6878"/>
            </a:avLst>
          </a:prstGeom>
          <a:solidFill>
            <a:schemeClr val="bg1">
              <a:lumMod val="85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>
            <a:spAutoFit/>
          </a:bodyPr>
          <a:lstStyle/>
          <a:p>
            <a:r>
              <a:rPr lang="en-US" sz="1000" dirty="0">
                <a:latin typeface="+mn-lt"/>
                <a:ea typeface="Geneva" charset="0"/>
                <a:cs typeface="Geneva" charset="0"/>
              </a:rPr>
              <a:t>static inline int</a:t>
            </a:r>
          </a:p>
          <a:p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gapi_eth_rx_burst(</a:t>
            </a:r>
            <a:r>
              <a:rPr lang="en-US" sz="1000" dirty="0">
                <a:latin typeface="+mn-lt"/>
                <a:ea typeface="Geneva" charset="0"/>
                <a:cs typeface="Geneva" charset="0"/>
              </a:rPr>
              <a:t>uint8_t pid, uint16_t </a:t>
            </a:r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qid, gapi_pkt_t ** pkts, uint16_t len);</a:t>
            </a:r>
            <a:endParaRPr lang="en-US" sz="1000" dirty="0">
              <a:latin typeface="+mn-lt"/>
              <a:ea typeface="Geneva" charset="0"/>
              <a:cs typeface="Geneva" charset="0"/>
            </a:endParaRPr>
          </a:p>
          <a:p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{</a:t>
            </a:r>
            <a:endParaRPr lang="en-US" sz="1000" dirty="0">
              <a:latin typeface="+mn-lt"/>
              <a:ea typeface="Geneva" charset="0"/>
              <a:cs typeface="Geneva" charset="0"/>
            </a:endParaRPr>
          </a:p>
          <a:p>
            <a:r>
              <a:rPr lang="en-US" sz="1000" dirty="0">
                <a:latin typeface="+mn-lt"/>
                <a:ea typeface="Geneva" charset="0"/>
                <a:cs typeface="Geneva" charset="0"/>
              </a:rPr>
              <a:t>	return </a:t>
            </a:r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rte_eth_rx_burst(</a:t>
            </a:r>
            <a:r>
              <a:rPr lang="en-US" sz="1000" dirty="0">
                <a:latin typeface="+mn-lt"/>
                <a:ea typeface="Geneva" charset="0"/>
                <a:cs typeface="Geneva" charset="0"/>
              </a:rPr>
              <a:t>pid, </a:t>
            </a:r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qid, (struct rte_mbuf **)pkts, len)</a:t>
            </a:r>
            <a:r>
              <a:rPr lang="en-US" sz="1000" dirty="0">
                <a:latin typeface="+mn-lt"/>
                <a:ea typeface="Geneva" charset="0"/>
                <a:cs typeface="Geneva" charset="0"/>
              </a:rPr>
              <a:t>;</a:t>
            </a:r>
          </a:p>
          <a:p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}</a:t>
            </a:r>
            <a:endParaRPr lang="en-US" sz="1000" dirty="0">
              <a:latin typeface="+mn-lt"/>
              <a:ea typeface="Geneva" charset="0"/>
              <a:cs typeface="Geneva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50017" y="1702780"/>
            <a:ext cx="5420150" cy="479524"/>
          </a:xfrm>
          <a:prstGeom prst="roundRect">
            <a:avLst>
              <a:gd name="adj" fmla="val 6878"/>
            </a:avLst>
          </a:prstGeom>
          <a:solidFill>
            <a:schemeClr val="bg1">
              <a:lumMod val="85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>
            <a:spAutoFit/>
          </a:bodyPr>
          <a:lstStyle/>
          <a:p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gapi_pkt_t * pkts[MAX_PKT_BURST];</a:t>
            </a:r>
          </a:p>
          <a:p>
            <a:endParaRPr lang="en-US" sz="1000" dirty="0" smtClean="0">
              <a:latin typeface="+mn-lt"/>
              <a:ea typeface="Geneva" charset="0"/>
              <a:cs typeface="Geneva" charset="0"/>
            </a:endParaRPr>
          </a:p>
          <a:p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int ret = gapi_eth_rx_burst(port_id, queue_id, pkts, MAX_PKT_BURST);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GAPI Overview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2A382F7-0A92-194E-9E3C-CB04B4580BF5}" type="datetime1">
              <a:rPr lang="en-CA" smtClean="0"/>
              <a:pPr/>
              <a:t>6/9/15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GAPI </a:t>
            </a:r>
            <a:r>
              <a:rPr lang="en-US" sz="2800" dirty="0" smtClean="0"/>
              <a:t>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8"/>
            <a:ext cx="8229600" cy="36675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Application calling a GAPI routine:</a:t>
            </a:r>
          </a:p>
          <a:p>
            <a:pPr marL="0" indent="0">
              <a:buNone/>
            </a:pPr>
            <a:endParaRPr lang="en-US" dirty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GAPI routine calling the </a:t>
            </a:r>
            <a:r>
              <a:rPr lang="en-US" dirty="0" smtClean="0">
                <a:solidFill>
                  <a:srgbClr val="3366FF"/>
                </a:solidFill>
              </a:rPr>
              <a:t>ODP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routine</a:t>
            </a:r>
            <a:r>
              <a:rPr lang="en-US" dirty="0" smtClean="0">
                <a:solidFill>
                  <a:srgbClr val="3366FF"/>
                </a:solidFill>
              </a:rPr>
              <a:t>:</a:t>
            </a:r>
          </a:p>
          <a:p>
            <a:pPr>
              <a:buNone/>
            </a:pPr>
            <a:endParaRPr lang="en-US" dirty="0">
              <a:solidFill>
                <a:srgbClr val="3366FF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>
              <a:buNone/>
            </a:pPr>
            <a:endParaRPr lang="en-US" dirty="0">
              <a:solidFill>
                <a:srgbClr val="3366FF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The gapi_pq2pktio(pid, qid); is a simple table lookup or we can encode the pid/qid into the pktio value</a:t>
            </a:r>
            <a:endParaRPr lang="en-US" dirty="0" smtClean="0">
              <a:solidFill>
                <a:srgbClr val="3366FF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50017" y="2419858"/>
            <a:ext cx="5420150" cy="1598414"/>
          </a:xfrm>
          <a:prstGeom prst="roundRect">
            <a:avLst>
              <a:gd name="adj" fmla="val 6878"/>
            </a:avLst>
          </a:prstGeom>
          <a:solidFill>
            <a:schemeClr val="bg1">
              <a:lumMod val="85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>
            <a:spAutoFit/>
          </a:bodyPr>
          <a:lstStyle/>
          <a:p>
            <a:r>
              <a:rPr lang="en-US" sz="1000" dirty="0" smtClean="0">
                <a:ea typeface="Geneva" charset="0"/>
                <a:cs typeface="Geneva" charset="0"/>
              </a:rPr>
              <a:t>static gapi_pktio_t pq_to_pktio[256][256];</a:t>
            </a:r>
          </a:p>
          <a:p>
            <a:endParaRPr lang="en-US" sz="1000" dirty="0" smtClean="0">
              <a:ea typeface="Geneva" charset="0"/>
              <a:cs typeface="Geneva" charset="0"/>
            </a:endParaRPr>
          </a:p>
          <a:p>
            <a:r>
              <a:rPr lang="en-US" sz="1000" dirty="0" smtClean="0">
                <a:ea typeface="Geneva" charset="0"/>
                <a:cs typeface="Geneva" charset="0"/>
              </a:rPr>
              <a:t>static inline g</a:t>
            </a:r>
            <a:r>
              <a:rPr lang="en-US" sz="1000" dirty="0" smtClean="0">
                <a:ea typeface="Geneva" charset="0"/>
                <a:cs typeface="Geneva" charset="0"/>
              </a:rPr>
              <a:t>api_pktio_t gapi_pq2pktio( uint8_t pid, uint8_t qid) { return pq_to_pktio[pid][qid]; }</a:t>
            </a:r>
          </a:p>
          <a:p>
            <a:endParaRPr lang="en-US" sz="1000" dirty="0" smtClean="0">
              <a:latin typeface="+mn-lt"/>
              <a:ea typeface="Geneva" charset="0"/>
              <a:cs typeface="Geneva" charset="0"/>
            </a:endParaRPr>
          </a:p>
          <a:p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static </a:t>
            </a:r>
            <a:r>
              <a:rPr lang="en-US" sz="1000" dirty="0">
                <a:latin typeface="+mn-lt"/>
                <a:ea typeface="Geneva" charset="0"/>
                <a:cs typeface="Geneva" charset="0"/>
              </a:rPr>
              <a:t>inline int</a:t>
            </a:r>
          </a:p>
          <a:p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gapi_eth_rx_burst(</a:t>
            </a:r>
            <a:r>
              <a:rPr lang="en-US" sz="1000" dirty="0">
                <a:latin typeface="+mn-lt"/>
                <a:ea typeface="Geneva" charset="0"/>
                <a:cs typeface="Geneva" charset="0"/>
              </a:rPr>
              <a:t>uint8_t pid, </a:t>
            </a:r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uint8_t </a:t>
            </a:r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qid, gapi_pkt_t ** pkts, uint16_t len);</a:t>
            </a:r>
            <a:endParaRPr lang="en-US" sz="1000" dirty="0">
              <a:latin typeface="+mn-lt"/>
              <a:ea typeface="Geneva" charset="0"/>
              <a:cs typeface="Geneva" charset="0"/>
            </a:endParaRPr>
          </a:p>
          <a:p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{</a:t>
            </a:r>
          </a:p>
          <a:p>
            <a:r>
              <a:rPr lang="en-US" sz="1000" dirty="0">
                <a:ea typeface="Geneva" charset="0"/>
                <a:cs typeface="Geneva" charset="0"/>
              </a:rPr>
              <a:t>	</a:t>
            </a:r>
            <a:r>
              <a:rPr lang="en-US" sz="1000" dirty="0" smtClean="0">
                <a:ea typeface="Geneva" charset="0"/>
                <a:cs typeface="Geneva" charset="0"/>
              </a:rPr>
              <a:t>odp_pktio_t pktio = (odp_pktio_t)gapi_pq2pktio(pid, qid);</a:t>
            </a:r>
            <a:endParaRPr lang="en-US" sz="1000" dirty="0">
              <a:latin typeface="+mn-lt"/>
              <a:ea typeface="Geneva" charset="0"/>
              <a:cs typeface="Geneva" charset="0"/>
            </a:endParaRPr>
          </a:p>
          <a:p>
            <a:r>
              <a:rPr lang="en-US" sz="1000" dirty="0">
                <a:latin typeface="+mn-lt"/>
                <a:ea typeface="Geneva" charset="0"/>
                <a:cs typeface="Geneva" charset="0"/>
              </a:rPr>
              <a:t>	</a:t>
            </a:r>
            <a:r>
              <a:rPr lang="en-US" sz="1000" dirty="0">
                <a:ea typeface="Geneva" charset="0"/>
                <a:cs typeface="Geneva" charset="0"/>
              </a:rPr>
              <a:t>return odp_pktio_recv((odp_pktio_t)pktio, (odp_packet_t *)pkt_table, len)</a:t>
            </a:r>
            <a:r>
              <a:rPr lang="en-US" sz="1000" dirty="0" smtClean="0">
                <a:ea typeface="Geneva" charset="0"/>
                <a:cs typeface="Geneva" charset="0"/>
              </a:rPr>
              <a:t>;</a:t>
            </a:r>
          </a:p>
          <a:p>
            <a:r>
              <a:rPr lang="en-US" sz="1000" dirty="0" smtClean="0">
                <a:ea typeface="Geneva" charset="0"/>
                <a:cs typeface="Geneva" charset="0"/>
              </a:rPr>
              <a:t>}</a:t>
            </a:r>
            <a:endParaRPr lang="en-US" sz="1000" dirty="0">
              <a:latin typeface="+mn-lt"/>
              <a:ea typeface="Geneva" charset="0"/>
              <a:cs typeface="Geneva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50017" y="1417030"/>
            <a:ext cx="5420150" cy="479524"/>
          </a:xfrm>
          <a:prstGeom prst="roundRect">
            <a:avLst>
              <a:gd name="adj" fmla="val 6878"/>
            </a:avLst>
          </a:prstGeom>
          <a:solidFill>
            <a:schemeClr val="bg1">
              <a:lumMod val="85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>
            <a:spAutoFit/>
          </a:bodyPr>
          <a:lstStyle/>
          <a:p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gapi_pkt_t * pkts[MAX_PKT_BURST];</a:t>
            </a:r>
          </a:p>
          <a:p>
            <a:endParaRPr lang="en-US" sz="1000" dirty="0" smtClean="0">
              <a:latin typeface="+mn-lt"/>
              <a:ea typeface="Geneva" charset="0"/>
              <a:cs typeface="Geneva" charset="0"/>
            </a:endParaRPr>
          </a:p>
          <a:p>
            <a:r>
              <a:rPr lang="en-US" sz="1000" dirty="0" smtClean="0">
                <a:latin typeface="+mn-lt"/>
                <a:ea typeface="Geneva" charset="0"/>
                <a:cs typeface="Geneva" charset="0"/>
              </a:rPr>
              <a:t>int ret = gapi_eth_rx_burst(port_id, queue_id, pkts, MAX_PKT_BURST);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GAPI Overview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2A382F7-0A92-194E-9E3C-CB04B4580BF5}" type="datetime1">
              <a:rPr lang="en-CA" smtClean="0"/>
              <a:pPr/>
              <a:t>6/9/15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01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GAPI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00" y="770852"/>
            <a:ext cx="8229600" cy="3410712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None/>
            </a:pPr>
            <a:r>
              <a:rPr lang="en-US" dirty="0" smtClean="0">
                <a:solidFill>
                  <a:srgbClr val="3366FF"/>
                </a:solidFill>
              </a:rPr>
              <a:t>Application calling a GAPI setter/getter routines:</a:t>
            </a:r>
          </a:p>
          <a:p>
            <a:pPr>
              <a:lnSpc>
                <a:spcPct val="70000"/>
              </a:lnSpc>
            </a:pPr>
            <a:endParaRPr lang="en-US" dirty="0">
              <a:solidFill>
                <a:srgbClr val="3366FF"/>
              </a:solidFill>
            </a:endParaRPr>
          </a:p>
          <a:p>
            <a:pPr>
              <a:lnSpc>
                <a:spcPct val="70000"/>
              </a:lnSpc>
              <a:buNone/>
            </a:pPr>
            <a:endParaRPr lang="en-US" dirty="0">
              <a:solidFill>
                <a:srgbClr val="3366FF"/>
              </a:solidFill>
            </a:endParaRPr>
          </a:p>
          <a:p>
            <a:pPr>
              <a:lnSpc>
                <a:spcPct val="70000"/>
              </a:lnSpc>
              <a:buNone/>
            </a:pPr>
            <a:r>
              <a:rPr lang="en-US" dirty="0" smtClean="0">
                <a:solidFill>
                  <a:srgbClr val="3366FF"/>
                </a:solidFill>
              </a:rPr>
              <a:t>GAPI routine calling the DPDK routines: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70017" y="2440994"/>
            <a:ext cx="5420150" cy="2377262"/>
          </a:xfrm>
          <a:prstGeom prst="roundRect">
            <a:avLst>
              <a:gd name="adj" fmla="val 2830"/>
            </a:avLst>
          </a:prstGeom>
          <a:solidFill>
            <a:schemeClr val="bg1">
              <a:lumMod val="85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>
            <a:spAutoFit/>
          </a:bodyPr>
          <a:lstStyle/>
          <a:p>
            <a:r>
              <a:rPr lang="en-US" sz="900" dirty="0">
                <a:latin typeface="+mn-lt"/>
                <a:ea typeface="Geneva" charset="0"/>
                <a:cs typeface="Geneva" charset="0"/>
              </a:rPr>
              <a:t>static inline gapi_pkt_t *</a:t>
            </a:r>
          </a:p>
          <a:p>
            <a:r>
              <a:rPr lang="en-US" sz="900" dirty="0">
                <a:latin typeface="+mn-lt"/>
                <a:ea typeface="Geneva" charset="0"/>
                <a:cs typeface="Geneva" charset="0"/>
              </a:rPr>
              <a:t>gapi_pkt_alloc(gapi_mempool_t * mp)</a:t>
            </a:r>
          </a:p>
          <a:p>
            <a:r>
              <a:rPr lang="en-US" sz="900" dirty="0">
                <a:latin typeface="+mn-lt"/>
                <a:ea typeface="Geneva" charset="0"/>
                <a:cs typeface="Geneva" charset="0"/>
              </a:rPr>
              <a:t>{</a:t>
            </a:r>
          </a:p>
          <a:p>
            <a:r>
              <a:rPr lang="en-US" sz="900" dirty="0">
                <a:latin typeface="+mn-lt"/>
                <a:ea typeface="Geneva" charset="0"/>
                <a:cs typeface="Geneva" charset="0"/>
              </a:rPr>
              <a:t>	return (gapi_pkt_t *)rte_pktmbuf_alloc((struct rte_mempool *)mp);</a:t>
            </a:r>
          </a:p>
          <a:p>
            <a:r>
              <a:rPr lang="en-US" sz="900" dirty="0" smtClean="0">
                <a:latin typeface="+mn-lt"/>
                <a:ea typeface="Geneva" charset="0"/>
                <a:cs typeface="Geneva" charset="0"/>
              </a:rPr>
              <a:t>}</a:t>
            </a:r>
          </a:p>
          <a:p>
            <a:endParaRPr lang="en-US" sz="900" dirty="0">
              <a:latin typeface="+mn-lt"/>
              <a:ea typeface="Geneva" charset="0"/>
              <a:cs typeface="Geneva" charset="0"/>
            </a:endParaRPr>
          </a:p>
          <a:p>
            <a:r>
              <a:rPr lang="en-US" sz="900" dirty="0">
                <a:latin typeface="+mn-lt"/>
                <a:ea typeface="Geneva" charset="0"/>
                <a:cs typeface="Geneva" charset="0"/>
              </a:rPr>
              <a:t>static inline uint32_t</a:t>
            </a:r>
          </a:p>
          <a:p>
            <a:r>
              <a:rPr lang="en-US" sz="900" dirty="0">
                <a:latin typeface="+mn-lt"/>
                <a:ea typeface="Geneva" charset="0"/>
                <a:cs typeface="Geneva" charset="0"/>
              </a:rPr>
              <a:t>gapi_pkt_len(gapi_pkt_t *m)</a:t>
            </a:r>
          </a:p>
          <a:p>
            <a:r>
              <a:rPr lang="en-US" sz="900" dirty="0">
                <a:latin typeface="+mn-lt"/>
                <a:ea typeface="Geneva" charset="0"/>
                <a:cs typeface="Geneva" charset="0"/>
              </a:rPr>
              <a:t>{</a:t>
            </a:r>
          </a:p>
          <a:p>
            <a:r>
              <a:rPr lang="en-US" sz="900" dirty="0">
                <a:latin typeface="+mn-lt"/>
                <a:ea typeface="Geneva" charset="0"/>
                <a:cs typeface="Geneva" charset="0"/>
              </a:rPr>
              <a:t>	return rte_pktmbuf_pkt_len((struct rte_mbuf *)m);</a:t>
            </a:r>
          </a:p>
          <a:p>
            <a:r>
              <a:rPr lang="en-US" sz="900" dirty="0">
                <a:latin typeface="+mn-lt"/>
                <a:ea typeface="Geneva" charset="0"/>
                <a:cs typeface="Geneva" charset="0"/>
              </a:rPr>
              <a:t>}</a:t>
            </a:r>
          </a:p>
          <a:p>
            <a:endParaRPr lang="en-US" sz="900" dirty="0" smtClean="0">
              <a:latin typeface="+mn-lt"/>
              <a:ea typeface="Geneva" charset="0"/>
              <a:cs typeface="Geneva" charset="0"/>
            </a:endParaRPr>
          </a:p>
          <a:p>
            <a:r>
              <a:rPr lang="en-US" sz="900" dirty="0">
                <a:latin typeface="+mn-lt"/>
                <a:ea typeface="Geneva" charset="0"/>
                <a:cs typeface="Geneva" charset="0"/>
              </a:rPr>
              <a:t>static inline void</a:t>
            </a:r>
          </a:p>
          <a:p>
            <a:r>
              <a:rPr lang="en-US" sz="900" dirty="0">
                <a:latin typeface="+mn-lt"/>
                <a:ea typeface="Geneva" charset="0"/>
                <a:cs typeface="Geneva" charset="0"/>
              </a:rPr>
              <a:t>gapi_pkt_set_pkt_len(gapi_pkt_t *_m, uint32_t val)</a:t>
            </a:r>
          </a:p>
          <a:p>
            <a:r>
              <a:rPr lang="en-US" sz="900" dirty="0">
                <a:latin typeface="+mn-lt"/>
                <a:ea typeface="Geneva" charset="0"/>
                <a:cs typeface="Geneva" charset="0"/>
              </a:rPr>
              <a:t>{</a:t>
            </a:r>
          </a:p>
          <a:p>
            <a:r>
              <a:rPr lang="en-US" sz="900" dirty="0">
                <a:latin typeface="+mn-lt"/>
                <a:ea typeface="Geneva" charset="0"/>
                <a:cs typeface="Geneva" charset="0"/>
              </a:rPr>
              <a:t>	rte_pkt_set_pkt_len((struct rte_mbuf *)_m, val);</a:t>
            </a:r>
          </a:p>
          <a:p>
            <a:r>
              <a:rPr lang="en-US" sz="900" dirty="0" smtClean="0">
                <a:latin typeface="+mn-lt"/>
                <a:ea typeface="Geneva" charset="0"/>
                <a:cs typeface="Geneva" charset="0"/>
              </a:rPr>
              <a:t>}</a:t>
            </a:r>
            <a:endParaRPr lang="en-US" sz="900" dirty="0">
              <a:latin typeface="+mn-lt"/>
              <a:ea typeface="Geneva" charset="0"/>
              <a:cs typeface="Geneva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70017" y="1124031"/>
            <a:ext cx="5420150" cy="1007001"/>
          </a:xfrm>
          <a:prstGeom prst="roundRect">
            <a:avLst>
              <a:gd name="adj" fmla="val 6878"/>
            </a:avLst>
          </a:prstGeom>
          <a:solidFill>
            <a:schemeClr val="bg1">
              <a:lumMod val="85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>
            <a:spAutoFit/>
          </a:bodyPr>
          <a:lstStyle/>
          <a:p>
            <a:pPr lvl="1"/>
            <a:r>
              <a:rPr lang="en-US" sz="900" dirty="0" smtClean="0">
                <a:latin typeface="+mn-lt"/>
                <a:ea typeface="Geneva" charset="0"/>
                <a:cs typeface="Geneva" charset="0"/>
              </a:rPr>
              <a:t>gapi_pkt_t * m1;</a:t>
            </a:r>
          </a:p>
          <a:p>
            <a:pPr lvl="1"/>
            <a:r>
              <a:rPr lang="en-US" sz="900" dirty="0">
                <a:latin typeface="+mn-lt"/>
                <a:ea typeface="Geneva" charset="0"/>
                <a:cs typeface="Geneva" charset="0"/>
              </a:rPr>
              <a:t>g</a:t>
            </a:r>
            <a:r>
              <a:rPr lang="en-US" sz="900" dirty="0" smtClean="0">
                <a:latin typeface="+mn-lt"/>
                <a:ea typeface="Geneva" charset="0"/>
                <a:cs typeface="Geneva" charset="0"/>
              </a:rPr>
              <a:t>api_mempool_t * mp;</a:t>
            </a:r>
          </a:p>
          <a:p>
            <a:pPr lvl="1"/>
            <a:endParaRPr lang="en-US" sz="900" dirty="0" smtClean="0">
              <a:latin typeface="+mn-lt"/>
              <a:ea typeface="Geneva" charset="0"/>
              <a:cs typeface="Geneva" charset="0"/>
            </a:endParaRPr>
          </a:p>
          <a:p>
            <a:pPr lvl="1"/>
            <a:r>
              <a:rPr lang="en-US" sz="900" dirty="0" smtClean="0">
                <a:latin typeface="+mn-lt"/>
                <a:ea typeface="Geneva" charset="0"/>
                <a:cs typeface="Geneva" charset="0"/>
              </a:rPr>
              <a:t>// m1 is passed into the routine</a:t>
            </a:r>
          </a:p>
          <a:p>
            <a:pPr lvl="1"/>
            <a:r>
              <a:rPr lang="en-US" sz="900" dirty="0" smtClean="0">
                <a:latin typeface="+mn-lt"/>
                <a:ea typeface="Geneva" charset="0"/>
                <a:cs typeface="Geneva" charset="0"/>
              </a:rPr>
              <a:t>m2 = gapi_pkt_alloc(mp);</a:t>
            </a:r>
          </a:p>
          <a:p>
            <a:pPr lvl="1"/>
            <a:endParaRPr lang="en-US" sz="900" dirty="0" smtClean="0">
              <a:latin typeface="+mn-lt"/>
              <a:ea typeface="Geneva" charset="0"/>
              <a:cs typeface="Geneva" charset="0"/>
            </a:endParaRPr>
          </a:p>
          <a:p>
            <a:pPr lvl="1"/>
            <a:r>
              <a:rPr lang="en-US" sz="900" dirty="0" smtClean="0">
                <a:latin typeface="+mn-lt"/>
                <a:ea typeface="Geneva" charset="0"/>
                <a:cs typeface="Geneva" charset="0"/>
              </a:rPr>
              <a:t>gapi_pkt_set_pkt_len(m2, gapi_pkt_len(m1));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261350" y="47343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202547" y="47343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GAPI Overview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199" y="4734323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2A382F7-0A92-194E-9E3C-CB04B4580BF5}" type="datetime1">
              <a:rPr lang="en-CA" smtClean="0"/>
              <a:pPr/>
              <a:t>6/9/15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73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DPDK– GAPI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5839"/>
            <a:ext cx="8229600" cy="3533939"/>
          </a:xfrm>
        </p:spPr>
        <p:txBody>
          <a:bodyPr>
            <a:normAutofit fontScale="77500" lnSpcReduction="20000"/>
          </a:bodyPr>
          <a:lstStyle/>
          <a:p>
            <a:pPr marL="342900" indent="-342900"/>
            <a:r>
              <a:rPr lang="en-US" dirty="0" smtClean="0">
                <a:solidFill>
                  <a:srgbClr val="3366FF"/>
                </a:solidFill>
              </a:rPr>
              <a:t>Providing the GAPI layer allows for a  new acceleration core development</a:t>
            </a:r>
          </a:p>
          <a:p>
            <a:pPr marL="342900" indent="-342900"/>
            <a:r>
              <a:rPr lang="en-US" dirty="0">
                <a:solidFill>
                  <a:srgbClr val="3366FF"/>
                </a:solidFill>
              </a:rPr>
              <a:t>H</a:t>
            </a:r>
            <a:r>
              <a:rPr lang="en-US" dirty="0" smtClean="0">
                <a:solidFill>
                  <a:srgbClr val="3366FF"/>
                </a:solidFill>
              </a:rPr>
              <a:t>ide some of the complexity of the AC from the developers by adding higher layer functions</a:t>
            </a:r>
          </a:p>
          <a:p>
            <a:pPr marL="342900" indent="-342900"/>
            <a:r>
              <a:rPr lang="en-US" dirty="0" smtClean="0">
                <a:solidFill>
                  <a:srgbClr val="3366FF"/>
                </a:solidFill>
              </a:rPr>
              <a:t>API will be portable for the applications to use and abstracts the underlining structures with setter/getter routines</a:t>
            </a:r>
          </a:p>
          <a:p>
            <a:pPr marL="342900" indent="-342900"/>
            <a:r>
              <a:rPr lang="en-US" dirty="0" smtClean="0">
                <a:solidFill>
                  <a:srgbClr val="3366FF"/>
                </a:solidFill>
              </a:rPr>
              <a:t>GAPI is designed to not lose performance or scalability</a:t>
            </a:r>
          </a:p>
          <a:p>
            <a:pPr marL="342900" indent="-342900"/>
            <a:r>
              <a:rPr lang="en-US" dirty="0" smtClean="0">
                <a:solidFill>
                  <a:srgbClr val="3366FF"/>
                </a:solidFill>
              </a:rPr>
              <a:t>A layered design gives clean demarcations of the SAL layers</a:t>
            </a:r>
          </a:p>
          <a:p>
            <a:pPr marL="342900" indent="-342900"/>
            <a:r>
              <a:rPr lang="en-US" dirty="0" smtClean="0">
                <a:solidFill>
                  <a:srgbClr val="3366FF"/>
                </a:solidFill>
              </a:rPr>
              <a:t>Extending GAPI with new APIs like virtio+ and other reason is simple </a:t>
            </a:r>
          </a:p>
          <a:p>
            <a:pPr marL="342900" indent="-342900"/>
            <a:r>
              <a:rPr lang="en-US" dirty="0" smtClean="0">
                <a:solidFill>
                  <a:srgbClr val="3366FF"/>
                </a:solidFill>
              </a:rPr>
              <a:t>Allows for a higher layer APIs while not changing the AC APIs</a:t>
            </a:r>
          </a:p>
          <a:p>
            <a:pPr marL="576263" lvl="1" indent="-342900"/>
            <a:r>
              <a:rPr lang="en-US" dirty="0" smtClean="0">
                <a:solidFill>
                  <a:srgbClr val="0000FF"/>
                </a:solidFill>
              </a:rPr>
              <a:t>Note: In the case of DPDK the setter/getter routines could be up streamed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61350" y="4594623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202547" y="4594623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GAPI Overview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2A382F7-0A92-194E-9E3C-CB04B4580BF5}" type="datetime1">
              <a:rPr lang="en-CA" smtClean="0"/>
              <a:pPr/>
              <a:t>6/9/15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2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815</Words>
  <Application>Microsoft Macintosh PowerPoint</Application>
  <PresentationFormat>On-screen Show (16:9)</PresentationFormat>
  <Paragraphs>168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GAPI for DPDK/ODP</vt:lpstr>
      <vt:lpstr>GAPI for DPACC</vt:lpstr>
      <vt:lpstr>GAPI example</vt:lpstr>
      <vt:lpstr>GAPI example</vt:lpstr>
      <vt:lpstr>GAPI example</vt:lpstr>
      <vt:lpstr>GAPI example</vt:lpstr>
      <vt:lpstr>DPDK– GAPI Summary</vt:lpstr>
      <vt:lpstr>PowerPoint Presentation</vt:lpstr>
    </vt:vector>
  </TitlesOfParts>
  <Company>Intel Corp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OPNFV DPACC overview</dc:subject>
  <dc:creator>Keith Wiles</dc:creator>
  <cp:lastModifiedBy>Keith Wiles</cp:lastModifiedBy>
  <cp:revision>150</cp:revision>
  <dcterms:created xsi:type="dcterms:W3CDTF">2014-08-28T16:51:48Z</dcterms:created>
  <dcterms:modified xsi:type="dcterms:W3CDTF">2015-06-09T20:13:42Z</dcterms:modified>
</cp:coreProperties>
</file>