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279" r:id="rId4"/>
    <p:sldId id="290" r:id="rId5"/>
    <p:sldId id="278" r:id="rId6"/>
    <p:sldId id="285" r:id="rId7"/>
    <p:sldId id="288" r:id="rId8"/>
    <p:sldId id="286" r:id="rId9"/>
    <p:sldId id="292" r:id="rId10"/>
    <p:sldId id="283" r:id="rId11"/>
    <p:sldId id="265" r:id="rId12"/>
    <p:sldId id="291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b Monkman" initials="B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B3B3"/>
    <a:srgbClr val="00FFFF"/>
    <a:srgbClr val="FFCC66"/>
    <a:srgbClr val="FFFFCC"/>
    <a:srgbClr val="66FFFF"/>
    <a:srgbClr val="CCFF66"/>
    <a:srgbClr val="A1D884"/>
    <a:srgbClr val="007864"/>
    <a:srgbClr val="00B0B9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5946" autoAdjust="0"/>
  </p:normalViewPr>
  <p:slideViewPr>
    <p:cSldViewPr snapToGrid="0" snapToObjects="1">
      <p:cViewPr varScale="1">
        <p:scale>
          <a:sx n="187" d="100"/>
          <a:sy n="187" d="100"/>
        </p:scale>
        <p:origin x="-176" y="-1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427BE-65D6-C54A-85F5-BDBD4AFDD39C}" type="datetimeFigureOut">
              <a:rPr lang="en-US" smtClean="0"/>
              <a:pPr/>
              <a:t>7/30/15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DE125-67A3-524C-ADDE-3BB0EF0DAC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599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8517D-D916-F04C-B50E-6C8E72C43657}" type="datetimeFigureOut">
              <a:rPr lang="en-US" smtClean="0"/>
              <a:pPr/>
              <a:t>7/30/15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9E1AD-BCB3-AD43-B3D0-2942F6BE8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334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EBC89-CA49-4FA8-83CF-2A8DD6E9D09B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4084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EBC89-CA49-4FA8-83CF-2A8DD6E9D09B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4084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9E1AD-BCB3-AD43-B3D0-2942F6BE85D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7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682751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roppedPeta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1" y="110729"/>
            <a:ext cx="1783854" cy="2378471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2547" y="4682751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DPDK Generic-API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199" y="4682751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A5B71E39-5D91-F84A-9B20-C5F936F54DB1}" type="datetime1">
              <a:rPr lang="en-US" smtClean="0"/>
              <a:t>7/30/15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4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199" y="4594623"/>
            <a:ext cx="1665515" cy="365125"/>
          </a:xfrm>
          <a:prstGeom prst="rect">
            <a:avLst/>
          </a:prstGeom>
        </p:spPr>
        <p:txBody>
          <a:bodyPr/>
          <a:lstStyle/>
          <a:p>
            <a:fld id="{C5A03B93-FC71-2547-8202-6AF84A4AF416}" type="datetime1">
              <a:rPr lang="en-US" smtClean="0"/>
              <a:t>7/30/15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en-US" smtClean="0"/>
              <a:t>DPDK Generic-API</a:t>
            </a:r>
            <a:endParaRPr lang="en-US" dirty="0"/>
          </a:p>
        </p:txBody>
      </p:sp>
      <p:pic>
        <p:nvPicPr>
          <p:cNvPr id="7" name="Picture 6" descr="OPNFV_PPT_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020131"/>
            <a:ext cx="9194133" cy="3150582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4174271" y="2660650"/>
            <a:ext cx="2654300" cy="131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Subtitle or presenter 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name(s) here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3" hasCustomPrompt="1"/>
          </p:nvPr>
        </p:nvSpPr>
        <p:spPr>
          <a:xfrm>
            <a:off x="4114799" y="790199"/>
            <a:ext cx="4597400" cy="1257300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lang="en-US" sz="2800" dirty="0" err="1" smtClean="0"/>
              <a:t>Lorem</a:t>
            </a:r>
            <a:r>
              <a:rPr lang="en-US" sz="2800" dirty="0" smtClean="0"/>
              <a:t> </a:t>
            </a:r>
            <a:r>
              <a:rPr lang="en-US" sz="2800" dirty="0" err="1" smtClean="0"/>
              <a:t>Ipsum</a:t>
            </a:r>
            <a:r>
              <a:rPr lang="en-US" sz="2800" dirty="0" smtClean="0"/>
              <a:t> Dolor Sit Presentation Title Goes Here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831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682751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2227947" y="4686249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DPDK</a:t>
            </a:r>
            <a:r>
              <a:rPr lang="en-US" baseline="0" dirty="0" smtClean="0"/>
              <a:t> Generic-API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199" y="4682751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B380B183-C36D-724B-B69A-AED3B3B1B4C5}" type="datetime1">
              <a:rPr lang="en-US" smtClean="0"/>
              <a:t>7/30/15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88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 sz="2800"/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 sz="2400"/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 sz="2000"/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 sz="1800"/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682751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61350" y="4682751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2547" y="4682751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DPDK Generic-API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682751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C333E3D4-2D7D-8A4D-8521-5FC8323BC042}" type="datetime1">
              <a:rPr lang="en-US" smtClean="0"/>
              <a:t>7/30/15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2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937"/>
            <a:ext cx="8229600" cy="640080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005840"/>
            <a:ext cx="8229600" cy="353505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defRPr/>
            </a:lvl1pPr>
            <a:lvl2pPr marL="233363" indent="-233363">
              <a:buFont typeface="Arial"/>
              <a:buChar char="•"/>
              <a:defRPr baseline="0"/>
            </a:lvl2pPr>
            <a:lvl3pPr marL="571500" indent="-228600">
              <a:buFont typeface="Arial"/>
              <a:buChar char="•"/>
              <a:defRPr baseline="0"/>
            </a:lvl3pPr>
            <a:lvl4pPr marL="969963" indent="-228600">
              <a:buFont typeface="Arial"/>
              <a:buChar char="•"/>
              <a:defRPr/>
            </a:lvl4pPr>
            <a:lvl5pPr marL="1319213" indent="-228600">
              <a:buFont typeface="Arial"/>
              <a:buChar char="•"/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18pt Regular Big Bullet One</a:t>
            </a:r>
          </a:p>
          <a:p>
            <a:pPr lvl="2"/>
            <a:r>
              <a:rPr lang="en-US" dirty="0" smtClean="0"/>
              <a:t>Sub-bullet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2547" y="4682751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DPDK Generic-API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682751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099541E9-1E83-2140-BD33-A4E0A282FAE4}" type="datetime1">
              <a:rPr lang="en-US" smtClean="0"/>
              <a:t>7/30/15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0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51"/>
            <a:ext cx="8229600" cy="4819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2577" y="4980294"/>
            <a:ext cx="1668379" cy="15117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33411" y="4992325"/>
            <a:ext cx="1337953" cy="117684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45920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414" y="4621836"/>
            <a:ext cx="1206499" cy="26158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054600"/>
            <a:ext cx="9169400" cy="1143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682751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2547" y="4682751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DPDK Generic-API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199" y="4682751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FA8BC14D-18B2-3E45-9A78-68400968D010}" type="datetime1">
              <a:rPr lang="en-US" smtClean="0"/>
              <a:t>7/30/15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0" r:id="rId3"/>
    <p:sldLayoutId id="2147483652" r:id="rId4"/>
    <p:sldLayoutId id="2147483657" r:id="rId5"/>
    <p:sldLayoutId id="2147483658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2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ts val="0"/>
        </a:spcBef>
        <a:buClr>
          <a:srgbClr val="00B0B9"/>
        </a:buClr>
        <a:buFont typeface="Arial"/>
        <a:buChar char="–"/>
        <a:defRPr sz="20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dpdk.or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PNFV_Panto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888270"/>
            <a:ext cx="3175000" cy="688385"/>
          </a:xfrm>
          <a:prstGeom prst="rect">
            <a:avLst/>
          </a:prstGeom>
        </p:spPr>
      </p:pic>
      <p:pic>
        <p:nvPicPr>
          <p:cNvPr id="9" name="Picture 8" descr="LF_collab_logo_white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19" y="4526820"/>
            <a:ext cx="2773680" cy="338328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G-API (Generic API) Overview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4294967295"/>
          </p:nvPr>
        </p:nvSpPr>
        <p:spPr>
          <a:xfrm>
            <a:off x="4174270" y="2384199"/>
            <a:ext cx="4455380" cy="13144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Keith Wiles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Principal Engineer </a:t>
            </a:r>
            <a:r>
              <a:rPr lang="en-US" sz="2400" dirty="0">
                <a:solidFill>
                  <a:schemeClr val="bg1"/>
                </a:solidFill>
              </a:rPr>
              <a:t>@ Intel Corporation  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800" dirty="0" smtClean="0">
                <a:solidFill>
                  <a:schemeClr val="bg1"/>
                </a:solidFill>
              </a:rPr>
              <a:t>V0.6 Tuesday, July </a:t>
            </a:r>
            <a:r>
              <a:rPr lang="en-US" sz="800" dirty="0" smtClean="0">
                <a:solidFill>
                  <a:schemeClr val="bg1"/>
                </a:solidFill>
              </a:rPr>
              <a:t>30</a:t>
            </a:r>
            <a:r>
              <a:rPr lang="en-US" sz="800" dirty="0" smtClean="0">
                <a:solidFill>
                  <a:schemeClr val="bg1"/>
                </a:solidFill>
              </a:rPr>
              <a:t>, </a:t>
            </a:r>
            <a:r>
              <a:rPr lang="en-US" sz="800" dirty="0" smtClean="0">
                <a:solidFill>
                  <a:schemeClr val="bg1"/>
                </a:solidFill>
              </a:rPr>
              <a:t>15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471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DPDK– VNF Generic API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0579"/>
            <a:ext cx="8229600" cy="3029748"/>
          </a:xfrm>
        </p:spPr>
        <p:txBody>
          <a:bodyPr>
            <a:normAutofit fontScale="92500" lnSpcReduction="20000"/>
          </a:bodyPr>
          <a:lstStyle/>
          <a:p>
            <a:pPr marL="342900" indent="-342900"/>
            <a:r>
              <a:rPr lang="en-US" dirty="0" smtClean="0">
                <a:solidFill>
                  <a:srgbClr val="3366FF"/>
                </a:solidFill>
              </a:rPr>
              <a:t>DPDK with enhancements from ODP gives us the best of both worlds and allows us to move to more important items for DPACC</a:t>
            </a:r>
          </a:p>
          <a:p>
            <a:pPr marL="342900" indent="-342900"/>
            <a:r>
              <a:rPr lang="en-US" dirty="0" smtClean="0">
                <a:solidFill>
                  <a:srgbClr val="3366FF"/>
                </a:solidFill>
              </a:rPr>
              <a:t>Adding some setter/getter routines along with higher layer APIs to give the VNF application a cleaner configuration and design</a:t>
            </a:r>
          </a:p>
          <a:p>
            <a:pPr marL="342900" indent="-342900"/>
            <a:r>
              <a:rPr lang="en-US" dirty="0" smtClean="0">
                <a:solidFill>
                  <a:srgbClr val="3366FF"/>
                </a:solidFill>
              </a:rPr>
              <a:t>We do not lose performance for DPDK or SoC devices</a:t>
            </a:r>
          </a:p>
          <a:p>
            <a:pPr marL="342900" indent="-342900"/>
            <a:r>
              <a:rPr lang="en-US" dirty="0" smtClean="0">
                <a:solidFill>
                  <a:srgbClr val="3366FF"/>
                </a:solidFill>
              </a:rPr>
              <a:t>Adding a PMD model for ODP supports existing SoC devices</a:t>
            </a:r>
          </a:p>
          <a:p>
            <a:pPr marL="576263" lvl="1" indent="-342900"/>
            <a:r>
              <a:rPr lang="en-US" dirty="0" smtClean="0">
                <a:solidFill>
                  <a:srgbClr val="3366FF"/>
                </a:solidFill>
              </a:rPr>
              <a:t>First phase is to use the ODP PMD as a starting point</a:t>
            </a:r>
          </a:p>
          <a:p>
            <a:pPr marL="576263" lvl="1" indent="-342900"/>
            <a:r>
              <a:rPr lang="en-US" dirty="0" smtClean="0">
                <a:solidFill>
                  <a:srgbClr val="3366FF"/>
                </a:solidFill>
              </a:rPr>
              <a:t>Quickly move to a cleaner model using ODP/SoC APIs for performance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261350" y="4682751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2547" y="4682751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DPDK Generic-API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682751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54C0DAE0-9CD7-EE4A-8686-52170CFDE333}" type="datetime1">
              <a:rPr lang="en-US" smtClean="0"/>
              <a:t>7/30/15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18343" y="3920746"/>
            <a:ext cx="5643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Bring DPDK and ODP together in a clean design for VNF applications requires us to work together!</a:t>
            </a:r>
          </a:p>
        </p:txBody>
      </p:sp>
    </p:spTree>
    <p:extLst>
      <p:ext uri="{BB962C8B-B14F-4D97-AF65-F5344CB8AC3E}">
        <p14:creationId xmlns:p14="http://schemas.microsoft.com/office/powerpoint/2010/main" val="243782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205481" y="1942005"/>
            <a:ext cx="4605019" cy="565515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dirty="0" smtClean="0"/>
              <a:t>Thank you for Attending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295649" y="2507520"/>
            <a:ext cx="34721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rgbClr val="00B0B9"/>
              </a:buClr>
              <a:buFont typeface="Arial"/>
              <a:buChar char="•"/>
              <a:defRPr sz="28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–"/>
              <a:defRPr sz="24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•"/>
              <a:defRPr sz="20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–"/>
              <a:defRPr sz="18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»"/>
              <a:defRPr sz="16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dirty="0" smtClean="0">
                <a:solidFill>
                  <a:srgbClr val="00B0B9"/>
                </a:solidFill>
              </a:rPr>
              <a:t>Keith Wiles</a:t>
            </a:r>
            <a:endParaRPr lang="en-US" sz="2000" dirty="0">
              <a:solidFill>
                <a:srgbClr val="00B0B9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1" y="1619194"/>
            <a:ext cx="1592641" cy="157345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94DA6A3-320C-E042-B359-085DAE597F5F}" type="datetime1">
              <a:rPr lang="en-US" smtClean="0"/>
              <a:t>7/30/15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456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DPDK Architecture 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E854345-4C80-6D4F-8587-37C8F0292242}" type="datetime1">
              <a:rPr lang="en-US" smtClean="0"/>
              <a:t>7/30/15</a:t>
            </a:fld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427643" y="4572115"/>
            <a:ext cx="4376668" cy="10772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eaLnBrk="1" hangingPunct="1"/>
            <a:r>
              <a:rPr lang="ro-RO" altLang="en-US" sz="700" dirty="0"/>
              <a:t>* Other names and brands may be claimed as the property of others</a:t>
            </a:r>
            <a:r>
              <a:rPr lang="ro-RO" altLang="en-US" sz="700" dirty="0" smtClean="0"/>
              <a:t>.</a:t>
            </a:r>
            <a:r>
              <a:rPr lang="en-US" altLang="en-US" sz="700" dirty="0" smtClean="0"/>
              <a:t> </a:t>
            </a:r>
            <a:endParaRPr lang="en-US" sz="1100" dirty="0">
              <a:latin typeface="+mn-lt"/>
              <a:ea typeface="Geneva" charset="0"/>
              <a:cs typeface="Geneva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17276" y="4076790"/>
            <a:ext cx="8156622" cy="46004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lIns="36000" rIns="36000" rtlCol="0" anchor="ctr" anchorCtr="1"/>
          <a:lstStyle/>
          <a:p>
            <a:pPr algn="ctr" defTabSz="914400"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Neo Sans Intel"/>
                <a:ea typeface="Geneva" pitchFamily="126" charset="-128"/>
                <a:cs typeface="Arial"/>
              </a:rPr>
              <a:t>Linux Kernel (supports Red Hat, Ubuntu, Fedora, CentOS, …) and FreeBSD</a:t>
            </a:r>
            <a:endParaRPr lang="en-US" sz="800" kern="0" dirty="0">
              <a:solidFill>
                <a:srgbClr val="000000"/>
              </a:solidFill>
              <a:latin typeface="Neo Sans Intel"/>
              <a:ea typeface="Geneva" pitchFamily="126" charset="-128"/>
              <a:cs typeface="Arial"/>
            </a:endParaRPr>
          </a:p>
        </p:txBody>
      </p:sp>
      <p:cxnSp>
        <p:nvCxnSpPr>
          <p:cNvPr id="130" name="Straight Connector 129"/>
          <p:cNvCxnSpPr/>
          <p:nvPr/>
        </p:nvCxnSpPr>
        <p:spPr>
          <a:xfrm>
            <a:off x="340908" y="4033223"/>
            <a:ext cx="8289908" cy="0"/>
          </a:xfrm>
          <a:prstGeom prst="line">
            <a:avLst/>
          </a:prstGeom>
          <a:noFill/>
          <a:ln w="12700" cap="rnd" cmpd="sng" algn="ctr">
            <a:solidFill>
              <a:sysClr val="windowText" lastClr="000000"/>
            </a:solidFill>
            <a:prstDash val="sysDash"/>
            <a:headEnd w="lg" len="lg"/>
            <a:tailEnd w="lg" len="lg"/>
          </a:ln>
          <a:effectLst/>
        </p:spPr>
      </p:cxnSp>
      <p:sp>
        <p:nvSpPr>
          <p:cNvPr id="131" name="TextBox 130"/>
          <p:cNvSpPr txBox="1"/>
          <p:nvPr/>
        </p:nvSpPr>
        <p:spPr>
          <a:xfrm>
            <a:off x="8044155" y="3877817"/>
            <a:ext cx="519373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prstClr val="black"/>
                </a:solidFill>
                <a:ea typeface="Geneva" charset="0"/>
                <a:cs typeface="Geneva" charset="0"/>
              </a:rPr>
              <a:t>User Space</a:t>
            </a:r>
            <a:endParaRPr lang="en-IN" sz="800" dirty="0">
              <a:solidFill>
                <a:prstClr val="black"/>
              </a:solidFill>
              <a:ea typeface="Geneva" charset="0"/>
              <a:cs typeface="Geneva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144944" y="4148670"/>
            <a:ext cx="722235" cy="297762"/>
          </a:xfrm>
          <a:prstGeom prst="rect">
            <a:avLst/>
          </a:prstGeom>
          <a:solidFill>
            <a:srgbClr val="FDB813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KNI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2075551" y="4148670"/>
            <a:ext cx="722235" cy="297762"/>
          </a:xfrm>
          <a:prstGeom prst="rect">
            <a:avLst/>
          </a:prstGeom>
          <a:solidFill>
            <a:srgbClr val="004280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IGB_UIO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497729" y="1152312"/>
            <a:ext cx="722235" cy="297540"/>
          </a:xfrm>
          <a:prstGeom prst="rect">
            <a:avLst/>
          </a:prstGeom>
          <a:solidFill>
            <a:srgbClr val="004280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EAL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496994" y="1493665"/>
            <a:ext cx="722235" cy="297540"/>
          </a:xfrm>
          <a:prstGeom prst="rect">
            <a:avLst/>
          </a:prstGeom>
          <a:solidFill>
            <a:srgbClr val="004280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MALLOC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497141" y="1823998"/>
            <a:ext cx="722235" cy="297540"/>
          </a:xfrm>
          <a:prstGeom prst="rect">
            <a:avLst/>
          </a:prstGeom>
          <a:solidFill>
            <a:srgbClr val="004280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MBUF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497288" y="2154331"/>
            <a:ext cx="722235" cy="297540"/>
          </a:xfrm>
          <a:prstGeom prst="rect">
            <a:avLst/>
          </a:prstGeom>
          <a:solidFill>
            <a:srgbClr val="004280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MEMPOOL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497435" y="2484664"/>
            <a:ext cx="722235" cy="297540"/>
          </a:xfrm>
          <a:prstGeom prst="rect">
            <a:avLst/>
          </a:prstGeom>
          <a:solidFill>
            <a:srgbClr val="004280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RING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497582" y="2814997"/>
            <a:ext cx="722235" cy="297540"/>
          </a:xfrm>
          <a:prstGeom prst="rect">
            <a:avLst/>
          </a:prstGeom>
          <a:solidFill>
            <a:srgbClr val="004280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TIMER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427644" y="1028211"/>
            <a:ext cx="868535" cy="2909337"/>
          </a:xfrm>
          <a:prstGeom prst="rect">
            <a:avLst/>
          </a:prstGeom>
          <a:noFill/>
          <a:ln w="1587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b" anchorCtr="1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Core Libraries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777482" y="1090812"/>
            <a:ext cx="722235" cy="297540"/>
          </a:xfrm>
          <a:prstGeom prst="rect">
            <a:avLst/>
          </a:prstGeom>
          <a:solidFill>
            <a:srgbClr val="FDB813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KNI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7777482" y="1416971"/>
            <a:ext cx="722235" cy="297540"/>
          </a:xfrm>
          <a:prstGeom prst="rect">
            <a:avLst/>
          </a:prstGeom>
          <a:solidFill>
            <a:srgbClr val="FDB813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POWER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7777482" y="1743130"/>
            <a:ext cx="722235" cy="297540"/>
          </a:xfrm>
          <a:prstGeom prst="rect">
            <a:avLst/>
          </a:prstGeom>
          <a:solidFill>
            <a:srgbClr val="FDB813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IVSHMEM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7705362" y="1022746"/>
            <a:ext cx="868535" cy="2523872"/>
          </a:xfrm>
          <a:prstGeom prst="rect">
            <a:avLst/>
          </a:prstGeom>
          <a:noFill/>
          <a:ln w="1587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b" anchorCtr="1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prstClr val="black"/>
                </a:solidFill>
                <a:latin typeface="Intel Clear"/>
                <a:ea typeface="+mn-ea"/>
              </a:rPr>
              <a:t>Other/Misc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195385" y="1566437"/>
            <a:ext cx="722235" cy="3017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lt1"/>
                </a:solidFill>
                <a:latin typeface="+mn-lt"/>
                <a:ea typeface="+mn-ea"/>
              </a:rPr>
              <a:t>rte_hash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4076661" y="1565556"/>
            <a:ext cx="722235" cy="2975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lt1"/>
                </a:solidFill>
                <a:latin typeface="+mn-lt"/>
                <a:ea typeface="+mn-ea"/>
              </a:rPr>
              <a:t>librte_acl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1521454" y="1586938"/>
            <a:ext cx="722235" cy="301752"/>
          </a:xfrm>
          <a:prstGeom prst="rect">
            <a:avLst/>
          </a:prstGeom>
          <a:solidFill>
            <a:srgbClr val="004280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E1000, IGB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1521454" y="1902516"/>
            <a:ext cx="722235" cy="301752"/>
          </a:xfrm>
          <a:prstGeom prst="rect">
            <a:avLst/>
          </a:prstGeom>
          <a:solidFill>
            <a:srgbClr val="004280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IXGBE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1521454" y="2222627"/>
            <a:ext cx="722235" cy="301752"/>
          </a:xfrm>
          <a:prstGeom prst="rect">
            <a:avLst/>
          </a:prstGeom>
          <a:solidFill>
            <a:srgbClr val="004280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/>
            <a:r>
              <a:rPr lang="en-US" sz="800" kern="0" dirty="0">
                <a:solidFill>
                  <a:prstClr val="white"/>
                </a:solidFill>
                <a:latin typeface="Intel Clear"/>
                <a:ea typeface="+mn-ea"/>
              </a:rPr>
              <a:t>VMXNET3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1520734" y="3184428"/>
            <a:ext cx="722235" cy="301752"/>
          </a:xfrm>
          <a:prstGeom prst="rect">
            <a:avLst/>
          </a:prstGeom>
          <a:solidFill>
            <a:srgbClr val="004280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/>
            <a:r>
              <a:rPr lang="en-US" sz="800" kern="0" dirty="0">
                <a:solidFill>
                  <a:prstClr val="white"/>
                </a:solidFill>
                <a:latin typeface="Intel Clear"/>
                <a:ea typeface="+mn-ea"/>
              </a:rPr>
              <a:t>VIRTIO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1520734" y="1150206"/>
            <a:ext cx="1472706" cy="301752"/>
          </a:xfrm>
          <a:prstGeom prst="rect">
            <a:avLst/>
          </a:prstGeom>
          <a:solidFill>
            <a:schemeClr val="tx2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ETHDEV Packet</a:t>
            </a:r>
            <a:r>
              <a:rPr lang="en-US" sz="800" kern="0" dirty="0" smtClean="0">
                <a:solidFill>
                  <a:prstClr val="white"/>
                </a:solidFill>
                <a:latin typeface="Intel Clear"/>
                <a:ea typeface="+mn-ea"/>
              </a:rPr>
              <a:t> I/O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1521454" y="2542738"/>
            <a:ext cx="722235" cy="301752"/>
          </a:xfrm>
          <a:prstGeom prst="rect">
            <a:avLst/>
          </a:prstGeom>
          <a:solidFill>
            <a:srgbClr val="004280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/>
            <a:r>
              <a:rPr lang="en-US" sz="800" kern="0" dirty="0">
                <a:solidFill>
                  <a:prstClr val="white"/>
                </a:solidFill>
                <a:latin typeface="Intel Clear"/>
                <a:ea typeface="+mn-ea"/>
              </a:rPr>
              <a:t>XENVIRT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1521454" y="2862849"/>
            <a:ext cx="722235" cy="301752"/>
          </a:xfrm>
          <a:prstGeom prst="rect">
            <a:avLst/>
          </a:prstGeom>
          <a:solidFill>
            <a:srgbClr val="004280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/>
            <a:r>
              <a:rPr lang="en-US" sz="800" kern="0" dirty="0">
                <a:solidFill>
                  <a:prstClr val="white"/>
                </a:solidFill>
                <a:latin typeface="Intel Clear"/>
                <a:ea typeface="+mn-ea"/>
              </a:rPr>
              <a:t>PCAP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2273525" y="2541085"/>
            <a:ext cx="722235" cy="30175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/>
            <a:r>
              <a:rPr lang="en-US" sz="800" kern="0" dirty="0">
                <a:solidFill>
                  <a:prstClr val="white"/>
                </a:solidFill>
                <a:latin typeface="Intel Clear"/>
                <a:ea typeface="+mn-ea"/>
              </a:rPr>
              <a:t>Mellanox*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2273525" y="2860645"/>
            <a:ext cx="722235" cy="30175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/>
            <a:r>
              <a:rPr lang="en-US" sz="800" kern="0" dirty="0">
                <a:solidFill>
                  <a:prstClr val="white"/>
                </a:solidFill>
                <a:latin typeface="Intel Clear"/>
                <a:ea typeface="+mn-ea"/>
              </a:rPr>
              <a:t>Cisco VIC*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2273525" y="3184063"/>
            <a:ext cx="722235" cy="30175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/>
            <a:r>
              <a:rPr lang="en-US" sz="800" kern="0" dirty="0">
                <a:solidFill>
                  <a:prstClr val="white"/>
                </a:solidFill>
                <a:latin typeface="Intel Clear"/>
                <a:ea typeface="+mn-ea"/>
              </a:rPr>
              <a:t>Broadcom*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2273525" y="1586938"/>
            <a:ext cx="722235" cy="3017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i40e</a:t>
            </a:r>
            <a:endParaRPr lang="en-US" sz="800" dirty="0"/>
          </a:p>
        </p:txBody>
      </p:sp>
      <p:sp>
        <p:nvSpPr>
          <p:cNvPr id="158" name="Rectangle 157"/>
          <p:cNvSpPr/>
          <p:nvPr/>
        </p:nvSpPr>
        <p:spPr>
          <a:xfrm>
            <a:off x="2273525" y="1906498"/>
            <a:ext cx="722235" cy="3017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FM10K</a:t>
            </a:r>
            <a:endParaRPr lang="en-US" sz="800" dirty="0"/>
          </a:p>
        </p:txBody>
      </p:sp>
      <p:sp>
        <p:nvSpPr>
          <p:cNvPr id="159" name="Rectangle 158"/>
          <p:cNvSpPr/>
          <p:nvPr/>
        </p:nvSpPr>
        <p:spPr>
          <a:xfrm>
            <a:off x="2273525" y="2218541"/>
            <a:ext cx="722235" cy="30175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/>
            <a:r>
              <a:rPr lang="en-US" sz="800" kern="0" dirty="0">
                <a:solidFill>
                  <a:prstClr val="white"/>
                </a:solidFill>
                <a:latin typeface="Intel Clear"/>
                <a:ea typeface="+mn-ea"/>
              </a:rPr>
              <a:t>Chelsio*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3195385" y="1150206"/>
            <a:ext cx="722235" cy="301752"/>
          </a:xfrm>
          <a:prstGeom prst="rect">
            <a:avLst/>
          </a:prstGeom>
          <a:solidFill>
            <a:schemeClr val="tx2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Exact</a:t>
            </a:r>
            <a:r>
              <a:rPr kumimoji="0" lang="en-US" sz="8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 Match API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3195385" y="1889805"/>
            <a:ext cx="722235" cy="30175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Flow Director</a:t>
            </a:r>
            <a:endParaRPr lang="en-US" sz="800" dirty="0"/>
          </a:p>
        </p:txBody>
      </p:sp>
      <p:sp>
        <p:nvSpPr>
          <p:cNvPr id="162" name="Rectangle 161"/>
          <p:cNvSpPr/>
          <p:nvPr/>
        </p:nvSpPr>
        <p:spPr>
          <a:xfrm>
            <a:off x="4076661" y="1150206"/>
            <a:ext cx="722235" cy="301752"/>
          </a:xfrm>
          <a:prstGeom prst="rect">
            <a:avLst/>
          </a:prstGeom>
          <a:solidFill>
            <a:schemeClr val="tx2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ACL API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4985277" y="1150206"/>
            <a:ext cx="722235" cy="301752"/>
          </a:xfrm>
          <a:prstGeom prst="rect">
            <a:avLst/>
          </a:prstGeom>
          <a:solidFill>
            <a:schemeClr val="tx2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Load Balance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4985277" y="1568837"/>
            <a:ext cx="722235" cy="2975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lt1"/>
                </a:solidFill>
                <a:latin typeface="+mn-lt"/>
                <a:ea typeface="+mn-ea"/>
              </a:rPr>
              <a:t>rte_distrib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4985277" y="1889726"/>
            <a:ext cx="722235" cy="30175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RSS</a:t>
            </a:r>
            <a:endParaRPr lang="en-US" sz="800" dirty="0"/>
          </a:p>
        </p:txBody>
      </p:sp>
      <p:sp>
        <p:nvSpPr>
          <p:cNvPr id="166" name="Rectangle 165"/>
          <p:cNvSpPr/>
          <p:nvPr/>
        </p:nvSpPr>
        <p:spPr>
          <a:xfrm>
            <a:off x="4985277" y="2213988"/>
            <a:ext cx="722235" cy="30175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Flow Director</a:t>
            </a:r>
            <a:endParaRPr lang="en-US" sz="800" dirty="0"/>
          </a:p>
        </p:txBody>
      </p:sp>
      <p:sp>
        <p:nvSpPr>
          <p:cNvPr id="167" name="Rectangle 166"/>
          <p:cNvSpPr/>
          <p:nvPr/>
        </p:nvSpPr>
        <p:spPr>
          <a:xfrm>
            <a:off x="4076661" y="1885664"/>
            <a:ext cx="722235" cy="3017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RRC HW acceleration</a:t>
            </a:r>
            <a:endParaRPr lang="en-US" sz="800" dirty="0"/>
          </a:p>
        </p:txBody>
      </p:sp>
      <p:sp>
        <p:nvSpPr>
          <p:cNvPr id="168" name="Rectangle 167"/>
          <p:cNvSpPr/>
          <p:nvPr/>
        </p:nvSpPr>
        <p:spPr>
          <a:xfrm>
            <a:off x="5886788" y="1150206"/>
            <a:ext cx="722235" cy="301752"/>
          </a:xfrm>
          <a:prstGeom prst="rect">
            <a:avLst/>
          </a:prstGeom>
          <a:solidFill>
            <a:schemeClr val="tx2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QoS API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5886788" y="1572018"/>
            <a:ext cx="722235" cy="2975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lt1"/>
                </a:solidFill>
                <a:latin typeface="+mn-lt"/>
                <a:ea typeface="+mn-ea"/>
              </a:rPr>
              <a:t>rte_meter</a:t>
            </a:r>
            <a:endParaRPr lang="en-US" sz="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5886788" y="1894566"/>
            <a:ext cx="722235" cy="3017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rte_sched</a:t>
            </a:r>
            <a:endParaRPr lang="en-US" sz="800" dirty="0"/>
          </a:p>
        </p:txBody>
      </p:sp>
      <p:sp>
        <p:nvSpPr>
          <p:cNvPr id="171" name="Rectangle 170"/>
          <p:cNvSpPr/>
          <p:nvPr/>
        </p:nvSpPr>
        <p:spPr>
          <a:xfrm>
            <a:off x="5891673" y="2222490"/>
            <a:ext cx="722235" cy="3017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Island Cove</a:t>
            </a:r>
            <a:endParaRPr lang="en-US" sz="800" dirty="0"/>
          </a:p>
        </p:txBody>
      </p:sp>
      <p:sp>
        <p:nvSpPr>
          <p:cNvPr id="172" name="Rectangle 171"/>
          <p:cNvSpPr/>
          <p:nvPr/>
        </p:nvSpPr>
        <p:spPr>
          <a:xfrm>
            <a:off x="6803851" y="1150206"/>
            <a:ext cx="722235" cy="301752"/>
          </a:xfrm>
          <a:prstGeom prst="rect">
            <a:avLst/>
          </a:prstGeom>
          <a:solidFill>
            <a:schemeClr val="tx2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Crypto</a:t>
            </a:r>
            <a:r>
              <a:rPr kumimoji="0" lang="en-US" sz="8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 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API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6803851" y="1577336"/>
            <a:ext cx="722235" cy="2975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lt1"/>
                </a:solidFill>
                <a:latin typeface="+mn-lt"/>
                <a:ea typeface="+mn-ea"/>
              </a:rPr>
              <a:t>SW crypto</a:t>
            </a:r>
            <a:endParaRPr lang="en-US" sz="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6803851" y="1899103"/>
            <a:ext cx="722235" cy="30175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QAT crypto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1445936" y="1028212"/>
            <a:ext cx="6184431" cy="487183"/>
          </a:xfrm>
          <a:prstGeom prst="rect">
            <a:avLst/>
          </a:prstGeom>
          <a:noFill/>
          <a:ln w="1587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tIns="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Common Function APIs</a:t>
            </a:r>
          </a:p>
        </p:txBody>
      </p:sp>
      <p:sp>
        <p:nvSpPr>
          <p:cNvPr id="176" name="Rectangle 175"/>
          <p:cNvSpPr/>
          <p:nvPr/>
        </p:nvSpPr>
        <p:spPr>
          <a:xfrm>
            <a:off x="1445936" y="1560202"/>
            <a:ext cx="1598512" cy="2377346"/>
          </a:xfrm>
          <a:prstGeom prst="rect">
            <a:avLst/>
          </a:prstGeom>
          <a:noFill/>
          <a:ln w="1587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bIns="0" rtlCol="0" anchor="b" anchorCtr="1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Drivers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7777482" y="2069289"/>
            <a:ext cx="722235" cy="297540"/>
          </a:xfrm>
          <a:prstGeom prst="rect">
            <a:avLst/>
          </a:prstGeom>
          <a:solidFill>
            <a:srgbClr val="FDB813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FRMWORK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6806293" y="2228909"/>
            <a:ext cx="722235" cy="30175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Inline</a:t>
            </a:r>
            <a:endParaRPr lang="en-US" sz="800" dirty="0"/>
          </a:p>
        </p:txBody>
      </p:sp>
      <p:sp>
        <p:nvSpPr>
          <p:cNvPr id="182" name="Rectangle 181"/>
          <p:cNvSpPr/>
          <p:nvPr/>
        </p:nvSpPr>
        <p:spPr>
          <a:xfrm>
            <a:off x="3658560" y="3546618"/>
            <a:ext cx="722235" cy="3017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IA-64-32</a:t>
            </a:r>
            <a:endParaRPr lang="en-US" sz="800" dirty="0"/>
          </a:p>
        </p:txBody>
      </p:sp>
      <p:sp>
        <p:nvSpPr>
          <p:cNvPr id="183" name="Rectangle 182"/>
          <p:cNvSpPr/>
          <p:nvPr/>
        </p:nvSpPr>
        <p:spPr>
          <a:xfrm>
            <a:off x="4416866" y="3546618"/>
            <a:ext cx="722235" cy="3017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PowerPPC</a:t>
            </a:r>
            <a:endParaRPr lang="en-US" sz="800" dirty="0"/>
          </a:p>
        </p:txBody>
      </p:sp>
      <p:sp>
        <p:nvSpPr>
          <p:cNvPr id="184" name="Rectangle 183"/>
          <p:cNvSpPr/>
          <p:nvPr/>
        </p:nvSpPr>
        <p:spPr>
          <a:xfrm>
            <a:off x="5175172" y="3546618"/>
            <a:ext cx="722235" cy="301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MIPS</a:t>
            </a:r>
            <a:endParaRPr lang="en-US" sz="800" dirty="0"/>
          </a:p>
        </p:txBody>
      </p:sp>
      <p:sp>
        <p:nvSpPr>
          <p:cNvPr id="185" name="Rectangle 184"/>
          <p:cNvSpPr/>
          <p:nvPr/>
        </p:nvSpPr>
        <p:spPr>
          <a:xfrm>
            <a:off x="5933479" y="3546618"/>
            <a:ext cx="722235" cy="30175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ARM</a:t>
            </a:r>
            <a:endParaRPr lang="en-US" sz="800" dirty="0"/>
          </a:p>
        </p:txBody>
      </p:sp>
      <p:sp>
        <p:nvSpPr>
          <p:cNvPr id="186" name="Rectangle 185"/>
          <p:cNvSpPr/>
          <p:nvPr/>
        </p:nvSpPr>
        <p:spPr>
          <a:xfrm>
            <a:off x="3615244" y="3485047"/>
            <a:ext cx="3096166" cy="481690"/>
          </a:xfrm>
          <a:prstGeom prst="rect">
            <a:avLst/>
          </a:prstGeom>
          <a:noFill/>
          <a:ln w="15875" cap="flat" cmpd="sng" algn="ctr">
            <a:solidFill>
              <a:schemeClr val="accent2">
                <a:lumMod val="50000"/>
              </a:schemeClr>
            </a:solidFill>
            <a:prstDash val="dash"/>
          </a:ln>
          <a:effectLst/>
        </p:spPr>
        <p:txBody>
          <a:bodyPr bIns="0" rtlCol="0" anchor="b" anchorCtr="1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prstClr val="black"/>
                </a:solidFill>
                <a:latin typeface="Intel Clear"/>
                <a:ea typeface="+mn-ea"/>
              </a:rPr>
              <a:t>Arch Ports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496847" y="3145330"/>
            <a:ext cx="722235" cy="297540"/>
          </a:xfrm>
          <a:prstGeom prst="rect">
            <a:avLst/>
          </a:prstGeom>
          <a:solidFill>
            <a:srgbClr val="004280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prstClr val="white"/>
                </a:solidFill>
                <a:latin typeface="Intel Clear"/>
              </a:rPr>
              <a:t>CMDLINE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7776600" y="2395448"/>
            <a:ext cx="722235" cy="297540"/>
          </a:xfrm>
          <a:prstGeom prst="rect">
            <a:avLst/>
          </a:prstGeom>
          <a:solidFill>
            <a:srgbClr val="FDB813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prstClr val="white"/>
                </a:solidFill>
                <a:latin typeface="Intel Clear"/>
              </a:rPr>
              <a:t>JOBSTAT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7775718" y="2721608"/>
            <a:ext cx="722235" cy="297540"/>
          </a:xfrm>
          <a:prstGeom prst="rect">
            <a:avLst/>
          </a:prstGeom>
          <a:solidFill>
            <a:srgbClr val="FDB813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prstClr val="white"/>
                </a:solidFill>
                <a:latin typeface="Intel Clear"/>
              </a:rPr>
              <a:t>PIPELINE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1519852" y="3504689"/>
            <a:ext cx="722235" cy="301752"/>
          </a:xfrm>
          <a:prstGeom prst="rect">
            <a:avLst/>
          </a:prstGeom>
          <a:solidFill>
            <a:srgbClr val="004280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/>
            <a:r>
              <a:rPr lang="en-US" sz="800" kern="0" dirty="0" smtClean="0">
                <a:solidFill>
                  <a:prstClr val="white"/>
                </a:solidFill>
                <a:latin typeface="Intel Clear"/>
                <a:ea typeface="+mn-ea"/>
              </a:rPr>
              <a:t>BONDING</a:t>
            </a:r>
            <a:endParaRPr lang="en-US" sz="800" kern="0" dirty="0">
              <a:solidFill>
                <a:prstClr val="white"/>
              </a:solidFill>
              <a:latin typeface="Intel Clear"/>
              <a:ea typeface="+mn-ea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2270781" y="3503824"/>
            <a:ext cx="722235" cy="301752"/>
          </a:xfrm>
          <a:prstGeom prst="rect">
            <a:avLst/>
          </a:prstGeom>
          <a:solidFill>
            <a:srgbClr val="004280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/>
            <a:r>
              <a:rPr lang="en-US" sz="800" kern="0" dirty="0" smtClean="0">
                <a:solidFill>
                  <a:prstClr val="white"/>
                </a:solidFill>
                <a:latin typeface="Intel Clear"/>
                <a:ea typeface="+mn-ea"/>
              </a:rPr>
              <a:t>OTHER PMDs</a:t>
            </a:r>
            <a:endParaRPr lang="en-US" sz="800" kern="0" dirty="0">
              <a:solidFill>
                <a:prstClr val="white"/>
              </a:solidFill>
              <a:latin typeface="Intel Clear"/>
              <a:ea typeface="+mn-ea"/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497729" y="3475665"/>
            <a:ext cx="722235" cy="297540"/>
          </a:xfrm>
          <a:prstGeom prst="rect">
            <a:avLst/>
          </a:prstGeom>
          <a:solidFill>
            <a:srgbClr val="004280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KVARGS</a:t>
            </a:r>
          </a:p>
        </p:txBody>
      </p:sp>
      <p:sp>
        <p:nvSpPr>
          <p:cNvPr id="19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682751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7777482" y="3051210"/>
            <a:ext cx="722235" cy="29754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noProof="0" dirty="0" smtClean="0">
                <a:solidFill>
                  <a:prstClr val="white"/>
                </a:solidFill>
                <a:latin typeface="Intel Clear"/>
              </a:rPr>
              <a:t>EXAMPLE APPS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69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205481" y="1942005"/>
            <a:ext cx="4605019" cy="565515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dirty="0" smtClean="0"/>
              <a:t>DPACC G-API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295649" y="2507520"/>
            <a:ext cx="3971861" cy="118049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1200"/>
              </a:spcAft>
              <a:buClr>
                <a:srgbClr val="00B0B9"/>
              </a:buClr>
              <a:buFont typeface="Arial"/>
              <a:buChar char="•"/>
              <a:defRPr sz="28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–"/>
              <a:defRPr sz="24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•"/>
              <a:defRPr sz="20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–"/>
              <a:defRPr sz="18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00B0B9"/>
              </a:buClr>
              <a:buFont typeface="Arial"/>
              <a:buChar char="»"/>
              <a:defRPr sz="16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dirty="0" smtClean="0">
                <a:solidFill>
                  <a:srgbClr val="00B0B9"/>
                </a:solidFill>
              </a:rPr>
              <a:t>DPDK as a Generic API with ODP enhancements</a:t>
            </a:r>
          </a:p>
          <a:p>
            <a:pPr marL="0" indent="0">
              <a:buFont typeface="Arial"/>
              <a:buNone/>
            </a:pPr>
            <a:r>
              <a:rPr lang="en-US" sz="2000" dirty="0" smtClean="0">
                <a:solidFill>
                  <a:srgbClr val="00B0B9"/>
                </a:solidFill>
              </a:rPr>
              <a:t>Keith Wiles</a:t>
            </a:r>
          </a:p>
          <a:p>
            <a:pPr marL="0" indent="0">
              <a:buFont typeface="Arial"/>
              <a:buNone/>
            </a:pPr>
            <a:r>
              <a:rPr lang="en-US" sz="2000" dirty="0" smtClean="0">
                <a:solidFill>
                  <a:srgbClr val="00B0B9"/>
                </a:solidFill>
              </a:rPr>
              <a:t>Principal Engineer @ Intel Corporation  </a:t>
            </a:r>
            <a:endParaRPr lang="en-US" sz="2000" dirty="0">
              <a:solidFill>
                <a:srgbClr val="00B0B9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1" y="1619194"/>
            <a:ext cx="1592641" cy="157345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15CFDF3-EEDB-F44D-AF32-AD2F0064B718}" type="datetime1">
              <a:rPr lang="en-US" smtClean="0"/>
              <a:t>7/30/15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63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499"/>
            <a:ext cx="8229600" cy="8572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VNF Application in Guest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651922" y="1977383"/>
            <a:ext cx="2987606" cy="1753903"/>
          </a:xfrm>
          <a:prstGeom prst="roundRect">
            <a:avLst>
              <a:gd name="adj" fmla="val 8084"/>
            </a:avLst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latin typeface="Comic Sans MS"/>
                <a:cs typeface="Comic Sans MS"/>
              </a:rPr>
              <a:t>Acceleration Core (AC)</a:t>
            </a:r>
          </a:p>
          <a:p>
            <a:pPr algn="ctr"/>
            <a:endParaRPr lang="en-US" sz="9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algn="ctr"/>
            <a:r>
              <a:rPr lang="en-US" sz="900" dirty="0" smtClean="0">
                <a:solidFill>
                  <a:srgbClr val="000000"/>
                </a:solidFill>
                <a:latin typeface="Comic Sans MS"/>
                <a:cs typeface="Comic Sans MS"/>
              </a:rPr>
              <a:t>e.g. DPDK</a:t>
            </a:r>
            <a:r>
              <a:rPr lang="en-US" sz="9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900" dirty="0" smtClean="0">
                <a:solidFill>
                  <a:srgbClr val="000000"/>
                </a:solidFill>
                <a:latin typeface="Comic Sans MS"/>
                <a:cs typeface="Comic Sans MS"/>
              </a:rPr>
              <a:t>or SoC SDK’s</a:t>
            </a:r>
          </a:p>
          <a:p>
            <a:pPr algn="ctr"/>
            <a:endParaRPr lang="en-US" sz="9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algn="ctr"/>
            <a:endParaRPr lang="en-US" sz="9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algn="ctr"/>
            <a:endParaRPr lang="en-US" sz="900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5564" y="3851043"/>
            <a:ext cx="1264503" cy="290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mpd="sng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omic Sans MS"/>
                <a:cs typeface="Comic Sans MS"/>
              </a:rPr>
              <a:t>s</a:t>
            </a:r>
            <a:r>
              <a:rPr lang="en-US" sz="1000" dirty="0" smtClean="0">
                <a:solidFill>
                  <a:schemeClr val="tx1"/>
                </a:solidFill>
                <a:latin typeface="Comic Sans MS"/>
                <a:cs typeface="Comic Sans MS"/>
              </a:rPr>
              <a:t>io + VirtIO</a:t>
            </a:r>
            <a:endParaRPr lang="en-US" sz="1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2024" y="3851043"/>
            <a:ext cx="1345431" cy="290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omic Sans MS"/>
                <a:cs typeface="Comic Sans MS"/>
              </a:rPr>
              <a:t>hio</a:t>
            </a:r>
            <a:endParaRPr lang="en-US" sz="1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92024" y="1612945"/>
            <a:ext cx="1345432" cy="2968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omic Sans MS"/>
                <a:cs typeface="Comic Sans MS"/>
              </a:rPr>
              <a:t>Standard-APIs</a:t>
            </a:r>
            <a:endParaRPr lang="en-US" sz="1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62428" y="1510151"/>
            <a:ext cx="3537555" cy="2742813"/>
          </a:xfrm>
          <a:prstGeom prst="roundRect">
            <a:avLst>
              <a:gd name="adj" fmla="val 4283"/>
            </a:avLst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5564" y="2971437"/>
            <a:ext cx="1264503" cy="6615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Comic Sans MS"/>
                <a:cs typeface="Comic Sans MS"/>
              </a:rPr>
              <a:t>Buffer and memory </a:t>
            </a:r>
            <a:r>
              <a:rPr lang="en-US" sz="800" dirty="0">
                <a:solidFill>
                  <a:schemeClr val="tx1"/>
                </a:solidFill>
                <a:latin typeface="Comic Sans MS"/>
                <a:cs typeface="Comic Sans MS"/>
              </a:rPr>
              <a:t>m</a:t>
            </a:r>
            <a:r>
              <a:rPr lang="en-US" sz="800" dirty="0" smtClean="0">
                <a:solidFill>
                  <a:schemeClr val="tx1"/>
                </a:solidFill>
                <a:latin typeface="Comic Sans MS"/>
                <a:cs typeface="Comic Sans MS"/>
              </a:rPr>
              <a:t>gnt, rings/queues, ingress/egress scheduling, tasks, pipeline, …</a:t>
            </a:r>
            <a:endParaRPr lang="en-US" sz="8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1" name="Rounded Rectangle 10"/>
          <p:cNvSpPr/>
          <p:nvPr/>
        </p:nvSpPr>
        <p:spPr>
          <a:xfrm rot="16200000">
            <a:off x="-862229" y="2723723"/>
            <a:ext cx="2528175" cy="306619"/>
          </a:xfrm>
          <a:prstGeom prst="roundRect">
            <a:avLst>
              <a:gd name="adj" fmla="val 8084"/>
            </a:avLst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latin typeface="Comic Sans MS"/>
                <a:cs typeface="Comic Sans MS"/>
              </a:rPr>
              <a:t>Software Acceleration Layer (SAL)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92024" y="2971437"/>
            <a:ext cx="1345431" cy="661549"/>
          </a:xfrm>
          <a:prstGeom prst="rect">
            <a:avLst/>
          </a:prstGeom>
          <a:solidFill>
            <a:srgbClr val="66FFFF"/>
          </a:solidFill>
          <a:ln w="12700" cmpd="sng"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Comic Sans MS"/>
                <a:cs typeface="Comic Sans MS"/>
              </a:rPr>
              <a:t>g-drivers</a:t>
            </a:r>
          </a:p>
          <a:p>
            <a:pPr algn="ctr"/>
            <a:endParaRPr lang="en-US" sz="800" dirty="0" smtClean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algn="ctr"/>
            <a:r>
              <a:rPr lang="en-US" sz="800" dirty="0" smtClean="0">
                <a:solidFill>
                  <a:schemeClr val="tx1"/>
                </a:solidFill>
                <a:latin typeface="Comic Sans MS"/>
                <a:cs typeface="Comic Sans MS"/>
              </a:rPr>
              <a:t>for (paravirtualized)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  <a:latin typeface="Comic Sans MS"/>
                <a:cs typeface="Comic Sans MS"/>
              </a:rPr>
              <a:t>SW/HW-funcs</a:t>
            </a:r>
            <a:endParaRPr lang="en-US" sz="8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5564" y="2074067"/>
            <a:ext cx="2761891" cy="2479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Comic Sans MS"/>
                <a:cs typeface="Comic Sans MS"/>
              </a:rPr>
              <a:t>s</a:t>
            </a:r>
            <a:r>
              <a:rPr lang="en-US" sz="1000" dirty="0" smtClean="0">
                <a:solidFill>
                  <a:schemeClr val="tx1"/>
                </a:solidFill>
                <a:latin typeface="Comic Sans MS"/>
                <a:cs typeface="Comic Sans MS"/>
              </a:rPr>
              <a:t>-API </a:t>
            </a:r>
            <a:r>
              <a:rPr lang="en-US" sz="800" dirty="0" smtClean="0">
                <a:solidFill>
                  <a:schemeClr val="tx1"/>
                </a:solidFill>
                <a:latin typeface="Comic Sans MS"/>
                <a:cs typeface="Comic Sans MS"/>
              </a:rPr>
              <a:t>(current DPDK API)</a:t>
            </a:r>
            <a:endParaRPr lang="en-US" sz="1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4" name="Rounded Rectangle 13"/>
          <p:cNvSpPr/>
          <p:nvPr/>
        </p:nvSpPr>
        <p:spPr>
          <a:xfrm rot="5400000">
            <a:off x="2593835" y="2723723"/>
            <a:ext cx="2528171" cy="306619"/>
          </a:xfrm>
          <a:prstGeom prst="roundRect">
            <a:avLst>
              <a:gd name="adj" fmla="val 8084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latin typeface="Comic Sans MS"/>
                <a:cs typeface="Comic Sans MS"/>
              </a:rPr>
              <a:t>Acceleration Management Layer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51922" y="1123029"/>
            <a:ext cx="2987606" cy="330019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omic Sans MS"/>
                <a:cs typeface="Comic Sans MS"/>
              </a:rPr>
              <a:t>VNF Application</a:t>
            </a:r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48548" y="1002887"/>
            <a:ext cx="3985826" cy="3383449"/>
          </a:xfrm>
          <a:prstGeom prst="roundRect">
            <a:avLst>
              <a:gd name="adj" fmla="val 3396"/>
            </a:avLst>
          </a:prstGeom>
          <a:noFill/>
          <a:ln>
            <a:solidFill>
              <a:schemeClr val="accent6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5564" y="1612945"/>
            <a:ext cx="1345432" cy="2968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mpd="sng">
            <a:solidFill>
              <a:srgbClr val="3366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Comic Sans MS"/>
                <a:cs typeface="Comic Sans MS"/>
              </a:rPr>
              <a:t>g-API** </a:t>
            </a:r>
            <a:r>
              <a:rPr lang="en-US" sz="700" dirty="0" smtClean="0">
                <a:solidFill>
                  <a:schemeClr val="tx1"/>
                </a:solidFill>
                <a:latin typeface="Comic Sans MS"/>
                <a:cs typeface="Comic Sans MS"/>
              </a:rPr>
              <a:t>(enhanced API)</a:t>
            </a:r>
            <a:endParaRPr lang="en-US" sz="1000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6823" y="4414728"/>
            <a:ext cx="3633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CN" sz="900" dirty="0" smtClean="0">
                <a:ea typeface="MS PGothic" charset="0"/>
              </a:rPr>
              <a:t>** If </a:t>
            </a:r>
            <a:r>
              <a:rPr lang="en-US" altLang="zh-CN" sz="900" dirty="0">
                <a:ea typeface="MS PGothic" charset="0"/>
              </a:rPr>
              <a:t>s-API is AC specific APIs and </a:t>
            </a:r>
            <a:r>
              <a:rPr lang="en-US" altLang="zh-CN" sz="900" dirty="0">
                <a:solidFill>
                  <a:srgbClr val="FF0000"/>
                </a:solidFill>
                <a:ea typeface="MS PGothic" charset="0"/>
              </a:rPr>
              <a:t>cannot</a:t>
            </a:r>
            <a:r>
              <a:rPr lang="en-US" altLang="zh-CN" sz="900" dirty="0">
                <a:ea typeface="MS PGothic" charset="0"/>
              </a:rPr>
              <a:t> provide portability across platforms, then the </a:t>
            </a:r>
            <a:r>
              <a:rPr lang="en-US" altLang="zh-CN" sz="900" dirty="0" smtClean="0">
                <a:ea typeface="MS PGothic" charset="0"/>
              </a:rPr>
              <a:t>g-API </a:t>
            </a:r>
            <a:r>
              <a:rPr lang="en-US" altLang="zh-CN" sz="900" dirty="0">
                <a:ea typeface="MS PGothic" charset="0"/>
              </a:rPr>
              <a:t>is </a:t>
            </a:r>
            <a:r>
              <a:rPr lang="en-US" altLang="zh-CN" sz="900" dirty="0">
                <a:solidFill>
                  <a:srgbClr val="0000FF"/>
                </a:solidFill>
                <a:ea typeface="MS PGothic" charset="0"/>
              </a:rPr>
              <a:t>mandatory </a:t>
            </a:r>
            <a:r>
              <a:rPr lang="en-US" altLang="zh-CN" sz="900" dirty="0">
                <a:ea typeface="MS PGothic" charset="0"/>
              </a:rPr>
              <a:t>to ensure </a:t>
            </a:r>
            <a:r>
              <a:rPr lang="en-US" altLang="zh-CN" sz="900" dirty="0" smtClean="0">
                <a:ea typeface="MS PGothic" charset="0"/>
              </a:rPr>
              <a:t>portability</a:t>
            </a:r>
            <a:endParaRPr lang="en-US" altLang="zh-CN" sz="900" dirty="0">
              <a:solidFill>
                <a:srgbClr val="0000FF"/>
              </a:solidFill>
              <a:ea typeface="MS PGothic" charset="0"/>
            </a:endParaRPr>
          </a:p>
        </p:txBody>
      </p:sp>
      <p:sp>
        <p:nvSpPr>
          <p:cNvPr id="19" name="内容占位符 2"/>
          <p:cNvSpPr>
            <a:spLocks noGrp="1"/>
          </p:cNvSpPr>
          <p:nvPr/>
        </p:nvSpPr>
        <p:spPr>
          <a:xfrm>
            <a:off x="4349101" y="1220404"/>
            <a:ext cx="4691225" cy="341375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•"/>
              <a:defRPr sz="22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–"/>
              <a:defRPr sz="20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2pPr>
            <a:lvl3pPr marL="1143000" indent="-228600" algn="l" defTabSz="4572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•"/>
              <a:defRPr sz="18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3pPr>
            <a:lvl4pPr marL="1600200" indent="-228600" algn="l" defTabSz="4572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–"/>
              <a:defRPr sz="16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4pPr>
            <a:lvl5pPr marL="2057400" indent="-228600" algn="l" defTabSz="4572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»"/>
              <a:defRPr sz="14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zh-CN" sz="1600" kern="1200" dirty="0" smtClean="0">
                <a:solidFill>
                  <a:srgbClr val="3366FF"/>
                </a:solidFill>
                <a:ea typeface="MS PGothic" charset="0"/>
              </a:rPr>
              <a:t>SAL</a:t>
            </a:r>
            <a:r>
              <a:rPr lang="en-US" altLang="zh-CN" sz="1600" kern="1200" dirty="0" smtClean="0">
                <a:ea typeface="MS PGothic" charset="0"/>
              </a:rPr>
              <a:t>: Software Acceleration Layer</a:t>
            </a:r>
          </a:p>
          <a:p>
            <a:pPr marL="400050" lvl="1" indent="0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zh-CN" sz="1100" kern="1200" dirty="0" smtClean="0">
                <a:ea typeface="MS PGothic" charset="0"/>
              </a:rPr>
              <a:t>Provides a target abstraction for application software</a:t>
            </a:r>
            <a:endParaRPr lang="en-US" altLang="zh-CN" sz="1000" kern="1200" dirty="0" smtClean="0">
              <a:ea typeface="MS PGothic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zh-CN" sz="1400" dirty="0" smtClean="0">
                <a:solidFill>
                  <a:schemeClr val="accent6"/>
                </a:solidFill>
                <a:ea typeface="MS PGothic" charset="0"/>
              </a:rPr>
              <a:t>s-API:</a:t>
            </a:r>
            <a:r>
              <a:rPr lang="en-US" altLang="zh-CN" sz="1400" dirty="0" smtClean="0">
                <a:solidFill>
                  <a:schemeClr val="tx1"/>
                </a:solidFill>
                <a:ea typeface="MS PGothic" charset="0"/>
              </a:rPr>
              <a:t> </a:t>
            </a:r>
            <a:r>
              <a:rPr lang="en-US" altLang="zh-CN" sz="1400" dirty="0">
                <a:solidFill>
                  <a:schemeClr val="tx1"/>
                </a:solidFill>
                <a:ea typeface="MS PGothic" charset="0"/>
              </a:rPr>
              <a:t>C</a:t>
            </a:r>
            <a:r>
              <a:rPr lang="en-US" altLang="zh-CN" sz="1400" dirty="0" smtClean="0">
                <a:solidFill>
                  <a:schemeClr val="tx1"/>
                </a:solidFill>
                <a:ea typeface="MS PGothic" charset="0"/>
              </a:rPr>
              <a:t>urrent DPDK APIs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zh-CN" sz="1200" dirty="0" smtClean="0">
                <a:solidFill>
                  <a:schemeClr val="tx1"/>
                </a:solidFill>
                <a:ea typeface="MS PGothic" charset="0"/>
              </a:rPr>
              <a:t>New APIs to support SoC devices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zh-CN" sz="1200" dirty="0" smtClean="0">
                <a:solidFill>
                  <a:schemeClr val="tx1"/>
                </a:solidFill>
                <a:ea typeface="MS PGothic" charset="0"/>
              </a:rPr>
              <a:t>Enhance g-APIs to include new features and functions</a:t>
            </a:r>
            <a:endParaRPr lang="en-US" altLang="zh-CN" sz="1200" dirty="0" smtClean="0">
              <a:solidFill>
                <a:schemeClr val="accent6"/>
              </a:solidFill>
              <a:ea typeface="MS PGothic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zh-CN" sz="1400" dirty="0" smtClean="0">
                <a:solidFill>
                  <a:schemeClr val="accent6"/>
                </a:solidFill>
                <a:ea typeface="MS PGothic" charset="0"/>
              </a:rPr>
              <a:t>g</a:t>
            </a:r>
            <a:r>
              <a:rPr lang="en-US" altLang="zh-CN" sz="1400" kern="1200" dirty="0" smtClean="0">
                <a:solidFill>
                  <a:schemeClr val="accent6"/>
                </a:solidFill>
                <a:ea typeface="MS PGothic" charset="0"/>
              </a:rPr>
              <a:t>-API: </a:t>
            </a:r>
            <a:r>
              <a:rPr lang="en-US" altLang="zh-CN" sz="1400" kern="1200" dirty="0" smtClean="0">
                <a:solidFill>
                  <a:schemeClr val="tx1"/>
                </a:solidFill>
                <a:ea typeface="MS PGothic" charset="0"/>
              </a:rPr>
              <a:t>Generic API for application portability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zh-CN" sz="1200" dirty="0">
                <a:solidFill>
                  <a:schemeClr val="tx1"/>
                </a:solidFill>
                <a:ea typeface="MS PGothic" charset="0"/>
              </a:rPr>
              <a:t>P</a:t>
            </a:r>
            <a:r>
              <a:rPr lang="en-US" altLang="zh-CN" sz="1200" dirty="0" smtClean="0">
                <a:solidFill>
                  <a:schemeClr val="tx1"/>
                </a:solidFill>
                <a:ea typeface="MS PGothic" charset="0"/>
              </a:rPr>
              <a:t>rovides APIs for DPDK without performance and scalability impact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zh-CN" sz="1200" dirty="0" smtClean="0">
                <a:solidFill>
                  <a:schemeClr val="tx1"/>
                </a:solidFill>
                <a:ea typeface="MS PGothic" charset="0"/>
              </a:rPr>
              <a:t>Provides a simple porting work for current DPDK applications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zh-CN" sz="1200" dirty="0" smtClean="0">
                <a:solidFill>
                  <a:schemeClr val="tx1"/>
                </a:solidFill>
                <a:ea typeface="MS PGothic" charset="0"/>
              </a:rPr>
              <a:t>Extending g-API APIs is simple and needed for standard frameworks like </a:t>
            </a:r>
            <a:r>
              <a:rPr lang="en-US" altLang="zh-CN" sz="1200" dirty="0">
                <a:solidFill>
                  <a:schemeClr val="tx1"/>
                </a:solidFill>
                <a:ea typeface="MS PGothic" charset="0"/>
              </a:rPr>
              <a:t>V</a:t>
            </a:r>
            <a:r>
              <a:rPr lang="en-US" altLang="zh-CN" sz="1200" dirty="0" smtClean="0">
                <a:solidFill>
                  <a:schemeClr val="tx1"/>
                </a:solidFill>
                <a:ea typeface="MS PGothic" charset="0"/>
              </a:rPr>
              <a:t>irtIO+ and other devices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zh-CN" sz="1200" dirty="0" smtClean="0">
                <a:solidFill>
                  <a:schemeClr val="tx1"/>
                </a:solidFill>
                <a:ea typeface="MS PGothic" charset="0"/>
              </a:rPr>
              <a:t>Extending new VirtIO APIs into g-API is clean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zh-CN" sz="1200" dirty="0" smtClean="0">
                <a:solidFill>
                  <a:schemeClr val="tx1"/>
                </a:solidFill>
                <a:ea typeface="MS PGothic" charset="0"/>
              </a:rPr>
              <a:t>ABI version control supported on all API’s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sz="1400" dirty="0" smtClean="0">
                <a:solidFill>
                  <a:schemeClr val="accent6"/>
                </a:solidFill>
                <a:ea typeface="MS PGothic" charset="0"/>
              </a:rPr>
              <a:t>Standard-APIs: </a:t>
            </a:r>
            <a:r>
              <a:rPr lang="en-US" altLang="zh-CN" sz="1400" dirty="0" smtClean="0">
                <a:solidFill>
                  <a:schemeClr val="tx1"/>
                </a:solidFill>
                <a:ea typeface="MS PGothic" charset="0"/>
              </a:rPr>
              <a:t>Sockets, file I/O, libcrypto, libssl, …</a:t>
            </a:r>
            <a:endParaRPr lang="en-US" altLang="zh-CN" sz="1400" dirty="0" smtClean="0">
              <a:solidFill>
                <a:schemeClr val="accent6"/>
              </a:solidFill>
              <a:ea typeface="MS PGothic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64146" y="802699"/>
            <a:ext cx="1490550" cy="24622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Virtual Machine or Guest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682751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2547" y="4687935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DPDK Generic-API</a:t>
            </a:r>
            <a:endParaRPr lang="en-US" dirty="0"/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2"/>
          </p:nvPr>
        </p:nvSpPr>
        <p:spPr>
          <a:xfrm>
            <a:off x="457199" y="4687935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3F5E5DB0-234E-6E4D-B81E-AC7DDABD2734}" type="datetime1">
              <a:rPr lang="en-US" smtClean="0"/>
              <a:t>7/30/15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081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3009708" y="1453558"/>
            <a:ext cx="670269" cy="1303331"/>
          </a:xfrm>
          <a:prstGeom prst="rect">
            <a:avLst/>
          </a:prstGeom>
          <a:solidFill>
            <a:srgbClr val="F37021">
              <a:alpha val="80000"/>
            </a:srgbClr>
          </a:solidFill>
          <a:ln w="1587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b" anchorCtr="1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kern="0" dirty="0">
                <a:solidFill>
                  <a:prstClr val="black"/>
                </a:solidFill>
                <a:latin typeface="Calibri"/>
              </a:rPr>
              <a:t>Classify</a:t>
            </a:r>
          </a:p>
        </p:txBody>
      </p:sp>
      <p:sp>
        <p:nvSpPr>
          <p:cNvPr id="70" name="Rectangle 69"/>
          <p:cNvSpPr/>
          <p:nvPr/>
        </p:nvSpPr>
        <p:spPr>
          <a:xfrm>
            <a:off x="902760" y="1435633"/>
            <a:ext cx="670269" cy="983072"/>
          </a:xfrm>
          <a:prstGeom prst="rect">
            <a:avLst/>
          </a:prstGeom>
          <a:solidFill>
            <a:srgbClr val="8064A2">
              <a:alpha val="25000"/>
            </a:srgbClr>
          </a:solidFill>
          <a:ln w="1587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b" anchorCtr="1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kern="0" dirty="0">
                <a:solidFill>
                  <a:prstClr val="black"/>
                </a:solidFill>
                <a:latin typeface="Calibri"/>
              </a:rPr>
              <a:t>QoS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88243" y="1453558"/>
            <a:ext cx="670269" cy="2332341"/>
          </a:xfrm>
          <a:prstGeom prst="rect">
            <a:avLst/>
          </a:prstGeom>
          <a:solidFill>
            <a:srgbClr val="1F497D">
              <a:alpha val="41000"/>
            </a:srgbClr>
          </a:solidFill>
          <a:ln w="1587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b" anchorCtr="1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kern="0" dirty="0">
                <a:solidFill>
                  <a:prstClr val="black"/>
                </a:solidFill>
                <a:latin typeface="Calibri"/>
              </a:rPr>
              <a:t>Core Libraries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02760" y="2475848"/>
            <a:ext cx="670269" cy="1303331"/>
          </a:xfrm>
          <a:prstGeom prst="rect">
            <a:avLst/>
          </a:prstGeom>
          <a:solidFill>
            <a:srgbClr val="1F497D">
              <a:alpha val="46000"/>
            </a:srgbClr>
          </a:solidFill>
          <a:ln w="1587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b" anchorCtr="1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kern="0" dirty="0">
                <a:solidFill>
                  <a:prstClr val="black"/>
                </a:solidFill>
                <a:latin typeface="Calibri"/>
              </a:rPr>
              <a:t>Platform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561"/>
            <a:ext cx="8229600" cy="481940"/>
          </a:xfrm>
        </p:spPr>
        <p:txBody>
          <a:bodyPr/>
          <a:lstStyle/>
          <a:p>
            <a:r>
              <a:rPr lang="en-US" dirty="0"/>
              <a:t>Preserving Application Investment with DPDK</a:t>
            </a: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3804583" y="760885"/>
            <a:ext cx="5162189" cy="3931966"/>
          </a:xfrm>
          <a:prstGeom prst="rect">
            <a:avLst/>
          </a:prstGeom>
        </p:spPr>
        <p:txBody>
          <a:bodyPr vert="horz" lIns="0" tIns="34290" rIns="0" bIns="34290" rtlCol="0">
            <a:normAutofit/>
          </a:bodyPr>
          <a:lstStyle>
            <a:lvl1pPr marL="228600" indent="-228600" algn="l" defTabSz="228600" rtl="0" eaLnBrk="1" latinLnBrk="0" hangingPunct="1">
              <a:spcBef>
                <a:spcPts val="600"/>
              </a:spcBef>
              <a:buFont typeface="Arial" pitchFamily="34" charset="0"/>
              <a:buChar char="•"/>
              <a:tabLst/>
              <a:defRPr sz="2400" b="1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indent="-230188" algn="l" defTabSz="233363" rtl="0" eaLnBrk="1" latinLnBrk="0" hangingPunct="1">
              <a:spcBef>
                <a:spcPts val="0"/>
              </a:spcBef>
              <a:buFont typeface="Arial" pitchFamily="34" charset="0"/>
              <a:buChar char="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30188" algn="l" defTabSz="228600" rtl="0" eaLnBrk="1" latinLnBrk="0" hangingPunct="1">
              <a:spcBef>
                <a:spcPts val="0"/>
              </a:spcBef>
              <a:buFont typeface="Arial" pitchFamily="34" charset="0"/>
              <a:buChar char="•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31775" algn="l" defTabSz="228600" rtl="0" eaLnBrk="1" latinLnBrk="0" hangingPunct="1">
              <a:spcBef>
                <a:spcPts val="0"/>
              </a:spcBef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6175" indent="-231775" algn="l" defTabSz="228600" rtl="0" eaLnBrk="1" latinLnBrk="0" hangingPunct="1">
              <a:spcBef>
                <a:spcPts val="0"/>
              </a:spcBef>
              <a:buFont typeface="Arial" pitchFamily="34" charset="0"/>
              <a:buChar char="»"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dirty="0">
                <a:latin typeface="Calibri"/>
              </a:rPr>
              <a:t>Open-source (BSD license) community project (5+ years, version 2.1 latest</a:t>
            </a:r>
            <a:r>
              <a:rPr lang="en-US" sz="1400" dirty="0" smtClean="0">
                <a:latin typeface="Calibri"/>
              </a:rPr>
              <a:t>)  -- </a:t>
            </a:r>
            <a:r>
              <a:rPr lang="en-US" sz="1400" dirty="0" smtClean="0">
                <a:latin typeface="Calibri"/>
                <a:hlinkClick r:id="rId2"/>
              </a:rPr>
              <a:t>http://dpdk.org/</a:t>
            </a:r>
            <a:endParaRPr lang="en-US" sz="800" dirty="0">
              <a:solidFill>
                <a:sysClr val="windowText" lastClr="000000"/>
              </a:solidFill>
              <a:latin typeface="Calibri"/>
            </a:endParaRPr>
          </a:p>
          <a:p>
            <a:pPr lvl="1">
              <a:defRPr/>
            </a:pPr>
            <a:r>
              <a:rPr lang="en-US" sz="1200" b="1" dirty="0" smtClean="0">
                <a:solidFill>
                  <a:srgbClr val="0070C0"/>
                </a:solidFill>
                <a:latin typeface="Calibri"/>
              </a:rPr>
              <a:t>All </a:t>
            </a:r>
            <a:r>
              <a:rPr lang="en-US" sz="1200" b="1" dirty="0">
                <a:solidFill>
                  <a:srgbClr val="0070C0"/>
                </a:solidFill>
                <a:latin typeface="Calibri"/>
              </a:rPr>
              <a:t>code is Open Source including the device drivers or PMDs (Poll Mode Drivers</a:t>
            </a:r>
            <a:r>
              <a:rPr lang="en-US" sz="1200" b="1" dirty="0" smtClean="0">
                <a:solidFill>
                  <a:srgbClr val="0070C0"/>
                </a:solidFill>
                <a:latin typeface="Calibri"/>
              </a:rPr>
              <a:t>)</a:t>
            </a:r>
          </a:p>
          <a:p>
            <a:pPr lvl="1">
              <a:defRPr/>
            </a:pPr>
            <a:r>
              <a:rPr lang="en-US" sz="1200" b="1" dirty="0" smtClean="0">
                <a:solidFill>
                  <a:srgbClr val="0070C0"/>
                </a:solidFill>
                <a:latin typeface="Calibri"/>
              </a:rPr>
              <a:t>Optimized </a:t>
            </a:r>
            <a:r>
              <a:rPr lang="en-US" sz="1200" b="1" dirty="0">
                <a:solidFill>
                  <a:srgbClr val="0070C0"/>
                </a:solidFill>
                <a:latin typeface="Calibri"/>
              </a:rPr>
              <a:t>Linux User Space Library focused on data plane implementation on general purpose </a:t>
            </a:r>
            <a:r>
              <a:rPr lang="en-US" sz="1200" b="1" dirty="0" smtClean="0">
                <a:solidFill>
                  <a:srgbClr val="0070C0"/>
                </a:solidFill>
                <a:latin typeface="Calibri"/>
              </a:rPr>
              <a:t>processors</a:t>
            </a:r>
          </a:p>
          <a:p>
            <a:pPr lvl="1">
              <a:defRPr/>
            </a:pPr>
            <a:r>
              <a:rPr lang="en-US" sz="1200" b="1" dirty="0" smtClean="0">
                <a:solidFill>
                  <a:srgbClr val="0070C0"/>
                </a:solidFill>
                <a:latin typeface="Calibri"/>
              </a:rPr>
              <a:t>Has </a:t>
            </a:r>
            <a:r>
              <a:rPr lang="en-US" sz="1200" b="1" dirty="0">
                <a:solidFill>
                  <a:srgbClr val="0070C0"/>
                </a:solidFill>
                <a:latin typeface="Calibri"/>
              </a:rPr>
              <a:t>been Very stable project with ABI versioning for </a:t>
            </a:r>
            <a:r>
              <a:rPr lang="en-US" sz="1200" b="1" dirty="0" smtClean="0">
                <a:solidFill>
                  <a:srgbClr val="0070C0"/>
                </a:solidFill>
                <a:latin typeface="Calibri"/>
              </a:rPr>
              <a:t>APIs</a:t>
            </a:r>
          </a:p>
          <a:p>
            <a:pPr lvl="1">
              <a:defRPr/>
            </a:pPr>
            <a:r>
              <a:rPr lang="en-US" sz="1200" b="1" dirty="0" smtClean="0">
                <a:solidFill>
                  <a:srgbClr val="0070C0"/>
                </a:solidFill>
                <a:latin typeface="Calibri"/>
              </a:rPr>
              <a:t>Multi</a:t>
            </a:r>
            <a:r>
              <a:rPr lang="en-US" sz="1200" b="1" dirty="0">
                <a:solidFill>
                  <a:srgbClr val="0070C0"/>
                </a:solidFill>
                <a:latin typeface="Calibri"/>
              </a:rPr>
              <a:t>-architecture: x86, IBM, Freescale, EZChip(Tilera) support</a:t>
            </a:r>
          </a:p>
          <a:p>
            <a:pPr marL="171450" indent="-171450" defTabSz="171450">
              <a:spcBef>
                <a:spcPts val="450"/>
              </a:spcBef>
              <a:defRPr/>
            </a:pPr>
            <a:r>
              <a:rPr lang="en-US" sz="1400" dirty="0">
                <a:latin typeface="Calibri"/>
              </a:rPr>
              <a:t>Adopted by standard OS distributions (FreeBSD, Linux) and many platform frameworks including VirtIO/Vhost and </a:t>
            </a:r>
            <a:r>
              <a:rPr lang="en-US" sz="1400" dirty="0" smtClean="0">
                <a:latin typeface="Calibri"/>
              </a:rPr>
              <a:t>OpenvSwitch</a:t>
            </a:r>
            <a:endParaRPr lang="en-US" sz="1400" dirty="0">
              <a:latin typeface="Calibri"/>
            </a:endParaRPr>
          </a:p>
          <a:p>
            <a:pPr marL="171450" indent="-171450" defTabSz="171450">
              <a:spcBef>
                <a:spcPts val="450"/>
              </a:spcBef>
              <a:defRPr/>
            </a:pPr>
            <a:r>
              <a:rPr lang="en-US" sz="1400" dirty="0" smtClean="0">
                <a:latin typeface="Calibri"/>
              </a:rPr>
              <a:t>Hardware </a:t>
            </a:r>
            <a:r>
              <a:rPr lang="en-US" sz="1400" dirty="0">
                <a:latin typeface="Calibri"/>
              </a:rPr>
              <a:t>acceleration complemented by software implementations for consistent set of services to </a:t>
            </a:r>
            <a:r>
              <a:rPr lang="en-US" sz="1400" dirty="0" smtClean="0">
                <a:latin typeface="Calibri"/>
              </a:rPr>
              <a:t>applications</a:t>
            </a:r>
          </a:p>
          <a:p>
            <a:pPr marL="171450" indent="-171450" defTabSz="171450">
              <a:spcBef>
                <a:spcPts val="450"/>
              </a:spcBef>
              <a:defRPr/>
            </a:pPr>
            <a:r>
              <a:rPr lang="en-US" sz="1400" dirty="0" smtClean="0">
                <a:latin typeface="Calibri"/>
              </a:rPr>
              <a:t>Supports </a:t>
            </a:r>
            <a:r>
              <a:rPr lang="en-US" sz="1400" dirty="0">
                <a:latin typeface="Calibri"/>
              </a:rPr>
              <a:t>a large number of features like lockless rings, hash keys, ACL, Crypto, Match Action, buffer management and many </a:t>
            </a:r>
            <a:r>
              <a:rPr lang="en-US" sz="1400" dirty="0" smtClean="0">
                <a:latin typeface="Calibri"/>
              </a:rPr>
              <a:t>others</a:t>
            </a:r>
            <a:endParaRPr lang="en-US" sz="1400" dirty="0">
              <a:latin typeface="Calibri"/>
            </a:endParaRPr>
          </a:p>
          <a:p>
            <a:pPr marL="171450" indent="-171450" defTabSz="171450">
              <a:spcBef>
                <a:spcPts val="450"/>
              </a:spcBef>
              <a:defRPr/>
            </a:pPr>
            <a:r>
              <a:rPr lang="en-US" sz="1400" dirty="0" smtClean="0">
                <a:latin typeface="Calibri"/>
              </a:rPr>
              <a:t>Has </a:t>
            </a:r>
            <a:r>
              <a:rPr lang="en-US" sz="1400" dirty="0">
                <a:latin typeface="Calibri"/>
              </a:rPr>
              <a:t>a large number of example applications and </a:t>
            </a:r>
            <a:r>
              <a:rPr lang="en-US" sz="1400" dirty="0" smtClean="0">
                <a:latin typeface="Calibri"/>
              </a:rPr>
              <a:t>growing</a:t>
            </a:r>
          </a:p>
          <a:p>
            <a:pPr marL="171450" indent="-171450" defTabSz="171450">
              <a:spcBef>
                <a:spcPts val="450"/>
              </a:spcBef>
              <a:defRPr/>
            </a:pPr>
            <a:r>
              <a:rPr lang="en-US" sz="1400" dirty="0" smtClean="0">
                <a:latin typeface="Calibri"/>
              </a:rPr>
              <a:t>Supports </a:t>
            </a:r>
            <a:r>
              <a:rPr lang="en-US" sz="1400" dirty="0">
                <a:latin typeface="Calibri"/>
              </a:rPr>
              <a:t>any number of devices at the same time, using a 2 layer device model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640962" y="1453558"/>
            <a:ext cx="1327351" cy="2332341"/>
          </a:xfrm>
          <a:prstGeom prst="rect">
            <a:avLst/>
          </a:prstGeom>
          <a:solidFill>
            <a:srgbClr val="0071C5">
              <a:alpha val="32000"/>
            </a:srgbClr>
          </a:solidFill>
          <a:ln w="1587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b" anchorCtr="1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kern="0" dirty="0">
                <a:solidFill>
                  <a:prstClr val="black"/>
                </a:solidFill>
                <a:latin typeface="Calibri"/>
              </a:rPr>
              <a:t>Packet Access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kern="0" dirty="0">
                <a:solidFill>
                  <a:prstClr val="black"/>
                </a:solidFill>
                <a:latin typeface="Calibri"/>
              </a:rPr>
              <a:t>(PMD – Native &amp; Virtual)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43900" y="1540209"/>
            <a:ext cx="557365" cy="274320"/>
          </a:xfrm>
          <a:prstGeom prst="rect">
            <a:avLst/>
          </a:prstGeom>
          <a:solidFill>
            <a:srgbClr val="1F497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white"/>
                </a:solidFill>
                <a:latin typeface="Calibri"/>
              </a:rPr>
              <a:t>EAL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43900" y="1842297"/>
            <a:ext cx="557365" cy="274320"/>
          </a:xfrm>
          <a:prstGeom prst="rect">
            <a:avLst/>
          </a:prstGeom>
          <a:solidFill>
            <a:srgbClr val="1F497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white"/>
                </a:solidFill>
                <a:latin typeface="Calibri"/>
              </a:rPr>
              <a:t>MALLOC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43900" y="2144385"/>
            <a:ext cx="557365" cy="274320"/>
          </a:xfrm>
          <a:prstGeom prst="rect">
            <a:avLst/>
          </a:prstGeom>
          <a:solidFill>
            <a:srgbClr val="1F497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white"/>
                </a:solidFill>
                <a:latin typeface="Calibri"/>
              </a:rPr>
              <a:t>MBUF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43900" y="2446473"/>
            <a:ext cx="557365" cy="274320"/>
          </a:xfrm>
          <a:prstGeom prst="rect">
            <a:avLst/>
          </a:prstGeom>
          <a:solidFill>
            <a:srgbClr val="1F497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45720" rIns="45720"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white"/>
                </a:solidFill>
                <a:latin typeface="Calibri"/>
              </a:rPr>
              <a:t>MEMPOOL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43900" y="2748562"/>
            <a:ext cx="557365" cy="274320"/>
          </a:xfrm>
          <a:prstGeom prst="rect">
            <a:avLst/>
          </a:prstGeom>
          <a:solidFill>
            <a:srgbClr val="1F497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white"/>
                </a:solidFill>
                <a:latin typeface="Calibri"/>
              </a:rPr>
              <a:t>RING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43900" y="3050650"/>
            <a:ext cx="557365" cy="274320"/>
          </a:xfrm>
          <a:prstGeom prst="rect">
            <a:avLst/>
          </a:prstGeom>
          <a:solidFill>
            <a:srgbClr val="1F497D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white"/>
                </a:solidFill>
                <a:latin typeface="Calibri"/>
              </a:rPr>
              <a:t>TIMER</a:t>
            </a:r>
          </a:p>
        </p:txBody>
      </p:sp>
      <p:sp>
        <p:nvSpPr>
          <p:cNvPr id="50" name="Rectangle 49"/>
          <p:cNvSpPr/>
          <p:nvPr/>
        </p:nvSpPr>
        <p:spPr>
          <a:xfrm>
            <a:off x="958417" y="2562499"/>
            <a:ext cx="557365" cy="274320"/>
          </a:xfrm>
          <a:prstGeom prst="rect">
            <a:avLst/>
          </a:prstGeom>
          <a:solidFill>
            <a:srgbClr val="4BACC6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white"/>
                </a:solidFill>
                <a:latin typeface="Calibri"/>
              </a:rPr>
              <a:t>KNI</a:t>
            </a:r>
          </a:p>
        </p:txBody>
      </p:sp>
      <p:sp>
        <p:nvSpPr>
          <p:cNvPr id="51" name="Rectangle 50"/>
          <p:cNvSpPr/>
          <p:nvPr/>
        </p:nvSpPr>
        <p:spPr>
          <a:xfrm>
            <a:off x="958417" y="2864587"/>
            <a:ext cx="557365" cy="274320"/>
          </a:xfrm>
          <a:prstGeom prst="rect">
            <a:avLst/>
          </a:prstGeom>
          <a:solidFill>
            <a:srgbClr val="4BACC6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white"/>
                </a:solidFill>
                <a:latin typeface="Calibri"/>
              </a:rPr>
              <a:t>POWER</a:t>
            </a:r>
          </a:p>
        </p:txBody>
      </p:sp>
      <p:sp>
        <p:nvSpPr>
          <p:cNvPr id="52" name="Rectangle 51"/>
          <p:cNvSpPr/>
          <p:nvPr/>
        </p:nvSpPr>
        <p:spPr>
          <a:xfrm>
            <a:off x="958417" y="3166675"/>
            <a:ext cx="557365" cy="274320"/>
          </a:xfrm>
          <a:prstGeom prst="rect">
            <a:avLst/>
          </a:prstGeom>
          <a:solidFill>
            <a:srgbClr val="4BACC6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white"/>
                </a:solidFill>
                <a:latin typeface="Calibri"/>
              </a:rPr>
              <a:t>IVSHMEM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065365" y="1540209"/>
            <a:ext cx="557365" cy="274320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black"/>
                </a:solidFill>
                <a:latin typeface="Calibri"/>
              </a:rPr>
              <a:t>LPM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065365" y="1842297"/>
            <a:ext cx="557365" cy="274320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black"/>
                </a:solidFill>
                <a:latin typeface="Calibri"/>
              </a:rPr>
              <a:t>EXACT MATCH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065365" y="2144385"/>
            <a:ext cx="557365" cy="274320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black"/>
                </a:solidFill>
                <a:latin typeface="Calibri"/>
              </a:rPr>
              <a:t>ACL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715512" y="1868107"/>
            <a:ext cx="557365" cy="27432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white"/>
                </a:solidFill>
                <a:latin typeface="Calibri"/>
              </a:rPr>
              <a:t>E1000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715512" y="2170195"/>
            <a:ext cx="557365" cy="27432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white"/>
                </a:solidFill>
                <a:latin typeface="Calibri"/>
              </a:rPr>
              <a:t>IXGBE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715512" y="2472283"/>
            <a:ext cx="557365" cy="27432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white"/>
                </a:solidFill>
                <a:latin typeface="Calibri"/>
              </a:rPr>
              <a:t>VMXNET3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310934" y="1868107"/>
            <a:ext cx="557365" cy="27432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white"/>
                </a:solidFill>
                <a:latin typeface="Calibri"/>
              </a:rPr>
              <a:t>IGB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310934" y="2170195"/>
            <a:ext cx="557365" cy="27432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white"/>
                </a:solidFill>
                <a:latin typeface="Calibri"/>
              </a:rPr>
              <a:t>I40e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310934" y="2472283"/>
            <a:ext cx="557365" cy="27432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white"/>
                </a:solidFill>
                <a:latin typeface="Calibri"/>
              </a:rPr>
              <a:t>VIRTIO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715512" y="1555042"/>
            <a:ext cx="1152787" cy="27432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white"/>
                </a:solidFill>
                <a:latin typeface="Calibri"/>
              </a:rPr>
              <a:t>ETHDEV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709215" y="2774917"/>
            <a:ext cx="557365" cy="27432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white"/>
                </a:solidFill>
                <a:latin typeface="Calibri"/>
              </a:rPr>
              <a:t>XENVIRT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709215" y="3077005"/>
            <a:ext cx="557365" cy="27432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white"/>
                </a:solidFill>
                <a:latin typeface="Calibri"/>
              </a:rPr>
              <a:t>PCAP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304636" y="2774917"/>
            <a:ext cx="557365" cy="27432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white"/>
                </a:solidFill>
                <a:latin typeface="Calibri"/>
              </a:rPr>
              <a:t>RING</a:t>
            </a:r>
          </a:p>
        </p:txBody>
      </p:sp>
      <p:sp>
        <p:nvSpPr>
          <p:cNvPr id="68" name="Rectangle 67"/>
          <p:cNvSpPr/>
          <p:nvPr/>
        </p:nvSpPr>
        <p:spPr>
          <a:xfrm>
            <a:off x="958417" y="1522284"/>
            <a:ext cx="557365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black"/>
                </a:solidFill>
                <a:latin typeface="Calibri"/>
              </a:rPr>
              <a:t>METER</a:t>
            </a:r>
          </a:p>
        </p:txBody>
      </p:sp>
      <p:sp>
        <p:nvSpPr>
          <p:cNvPr id="69" name="Rectangle 68"/>
          <p:cNvSpPr/>
          <p:nvPr/>
        </p:nvSpPr>
        <p:spPr>
          <a:xfrm>
            <a:off x="958417" y="1824372"/>
            <a:ext cx="557365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black"/>
                </a:solidFill>
                <a:latin typeface="Calibri"/>
              </a:rPr>
              <a:t>SCHED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88242" y="923812"/>
            <a:ext cx="3491735" cy="391523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kern="0" dirty="0">
                <a:solidFill>
                  <a:prstClr val="white"/>
                </a:solidFill>
                <a:latin typeface="Calibri"/>
              </a:rPr>
              <a:t>Linux User Space </a:t>
            </a:r>
            <a:r>
              <a:rPr lang="en-US" sz="900" kern="0" dirty="0" smtClean="0">
                <a:solidFill>
                  <a:prstClr val="white"/>
                </a:solidFill>
                <a:latin typeface="Calibri"/>
              </a:rPr>
              <a:t>Application</a:t>
            </a:r>
            <a:endParaRPr lang="en-US" sz="9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88242" y="3962742"/>
            <a:ext cx="3491735" cy="56027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lIns="3566160" rIns="36000" rtlCol="0" anchor="t" anchorCtr="0"/>
          <a:lstStyle/>
          <a:p>
            <a:pPr algn="ctr" defTabSz="685800">
              <a:defRPr/>
            </a:pPr>
            <a:endParaRPr lang="en-US" sz="800" kern="0" dirty="0">
              <a:solidFill>
                <a:srgbClr val="000000"/>
              </a:solidFill>
              <a:latin typeface="Neo Sans Intel"/>
              <a:cs typeface="Arial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121306" y="3880738"/>
            <a:ext cx="3617714" cy="8524"/>
          </a:xfrm>
          <a:prstGeom prst="line">
            <a:avLst/>
          </a:prstGeom>
          <a:noFill/>
          <a:ln w="12700" cap="rnd" cmpd="sng" algn="ctr">
            <a:solidFill>
              <a:sysClr val="windowText" lastClr="000000"/>
            </a:solidFill>
            <a:prstDash val="sysDash"/>
            <a:headEnd w="lg" len="lg"/>
            <a:tailEnd w="lg" len="lg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3130047" y="3734545"/>
            <a:ext cx="516167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kern="0" dirty="0">
                <a:solidFill>
                  <a:prstClr val="black"/>
                </a:solidFill>
                <a:latin typeface="Calibri"/>
                <a:ea typeface="Geneva" charset="0"/>
                <a:cs typeface="Geneva" charset="0"/>
              </a:rPr>
              <a:t>User Space</a:t>
            </a:r>
            <a:endParaRPr lang="en-IN" sz="900" kern="0" dirty="0">
              <a:solidFill>
                <a:prstClr val="black"/>
              </a:solidFill>
              <a:latin typeface="Calibri"/>
              <a:ea typeface="Geneva" charset="0"/>
              <a:cs typeface="Geneva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958417" y="4029013"/>
            <a:ext cx="557365" cy="274320"/>
          </a:xfrm>
          <a:prstGeom prst="rect">
            <a:avLst/>
          </a:prstGeom>
          <a:solidFill>
            <a:srgbClr val="4BACC6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white"/>
                </a:solidFill>
                <a:latin typeface="Calibri"/>
              </a:rPr>
              <a:t>KNI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378561" y="4029013"/>
            <a:ext cx="589752" cy="27432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white"/>
                </a:solidFill>
                <a:latin typeface="Calibri"/>
              </a:rPr>
              <a:t>IGB_UIO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827494" y="4029013"/>
            <a:ext cx="483440" cy="274320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kern="0" dirty="0">
                <a:solidFill>
                  <a:prstClr val="white"/>
                </a:solidFill>
                <a:latin typeface="Calibri"/>
              </a:rPr>
              <a:t>VF_IO</a:t>
            </a:r>
          </a:p>
        </p:txBody>
      </p:sp>
      <p:sp>
        <p:nvSpPr>
          <p:cNvPr id="79" name="Slide Number Placeholder 5"/>
          <p:cNvSpPr txBox="1">
            <a:spLocks/>
          </p:cNvSpPr>
          <p:nvPr/>
        </p:nvSpPr>
        <p:spPr>
          <a:xfrm>
            <a:off x="8261350" y="4692851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217167" y="4692851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DPDK Generic-API</a:t>
            </a:r>
            <a:endParaRPr lang="en-US" dirty="0"/>
          </a:p>
        </p:txBody>
      </p:sp>
      <p:sp>
        <p:nvSpPr>
          <p:cNvPr id="8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692851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8BDA654C-A0D1-BA4C-AFE6-0B81CE0A4F0C}" type="datetime1">
              <a:rPr lang="en-US" smtClean="0"/>
              <a:t>7/30/15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3945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DPDK/ODP Combine the best of both worlds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5319"/>
            <a:ext cx="8229600" cy="360930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sym typeface="Wingdings"/>
              </a:rPr>
              <a:t>Configuration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/>
              </a:rPr>
              <a:t>DPDK supports only PCI configuration model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/>
              </a:rPr>
              <a:t>ODP supports only SoC configuration model</a:t>
            </a:r>
          </a:p>
          <a:p>
            <a:r>
              <a:rPr lang="en-US" dirty="0" smtClean="0">
                <a:solidFill>
                  <a:srgbClr val="3366FF"/>
                </a:solidFill>
                <a:sym typeface="Wingdings"/>
              </a:rPr>
              <a:t>Combine the two configuration models</a:t>
            </a:r>
          </a:p>
          <a:p>
            <a:r>
              <a:rPr lang="en-US" dirty="0" smtClean="0">
                <a:solidFill>
                  <a:schemeClr val="tx1"/>
                </a:solidFill>
                <a:sym typeface="Wingdings"/>
              </a:rPr>
              <a:t>Memory manager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/>
              </a:rPr>
              <a:t>ODP supports a external memory manager for SoC controlled memory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/>
              </a:rPr>
              <a:t>DPDK support a high performance memory manager for devices without memory managers</a:t>
            </a:r>
          </a:p>
          <a:p>
            <a:r>
              <a:rPr lang="en-US" dirty="0" smtClean="0">
                <a:solidFill>
                  <a:srgbClr val="3366FF"/>
                </a:solidFill>
                <a:sym typeface="Wingdings"/>
              </a:rPr>
              <a:t>Combine the two memory manager models</a:t>
            </a:r>
          </a:p>
          <a:p>
            <a:r>
              <a:rPr lang="en-US" dirty="0" smtClean="0">
                <a:solidFill>
                  <a:schemeClr val="tx1"/>
                </a:solidFill>
                <a:sym typeface="Wingdings"/>
              </a:rPr>
              <a:t>Run-to-Completion and Event based model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/>
              </a:rPr>
              <a:t>DPDK uses Run-to-Completion for high performance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/>
              </a:rPr>
              <a:t>ODP uses Event-based model for programming model</a:t>
            </a:r>
          </a:p>
          <a:p>
            <a:r>
              <a:rPr lang="en-US" dirty="0" smtClean="0">
                <a:solidFill>
                  <a:srgbClr val="3366FF"/>
                </a:solidFill>
                <a:sym typeface="Wingdings"/>
              </a:rPr>
              <a:t>Combine the two run models</a:t>
            </a:r>
          </a:p>
          <a:p>
            <a:endParaRPr lang="en-US" dirty="0" smtClean="0">
              <a:solidFill>
                <a:srgbClr val="3366FF"/>
              </a:solidFill>
              <a:sym typeface="Wingdings"/>
            </a:endParaRP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Extending DPDK with ODP features gives us the best of both worlds!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682751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2547" y="4682751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smtClean="0"/>
              <a:t>DPDK Generic-API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199" y="4682751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8D39624C-6E65-B047-A8B1-0800A4E9A811}" type="datetime1">
              <a:rPr lang="en-US" smtClean="0"/>
              <a:t>7/30/15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839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582"/>
            <a:ext cx="8229600" cy="640080"/>
          </a:xfrm>
        </p:spPr>
        <p:txBody>
          <a:bodyPr>
            <a:normAutofit/>
          </a:bodyPr>
          <a:lstStyle/>
          <a:p>
            <a:r>
              <a:rPr lang="en-US" dirty="0" smtClean="0"/>
              <a:t>DPDK-AE </a:t>
            </a:r>
            <a:r>
              <a:rPr lang="en-US" sz="2400" dirty="0" smtClean="0"/>
              <a:t>(DPDK- Acceleration Enhancements)</a:t>
            </a:r>
            <a:endParaRPr lang="en-US" sz="2800" dirty="0"/>
          </a:p>
        </p:txBody>
      </p:sp>
      <p:sp>
        <p:nvSpPr>
          <p:cNvPr id="92" name="Slide Number Placeholder 5"/>
          <p:cNvSpPr txBox="1">
            <a:spLocks/>
          </p:cNvSpPr>
          <p:nvPr/>
        </p:nvSpPr>
        <p:spPr>
          <a:xfrm>
            <a:off x="8261350" y="4692851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2547" y="4692851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smtClean="0"/>
              <a:t>DPDK Generic-API</a:t>
            </a:r>
            <a:endParaRPr lang="en-US" dirty="0"/>
          </a:p>
        </p:txBody>
      </p:sp>
      <p:sp>
        <p:nvSpPr>
          <p:cNvPr id="9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698035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DA3F5B08-86F5-434B-98C3-8496DBCC600C}" type="datetime1">
              <a:rPr lang="en-US" smtClean="0"/>
              <a:t>7/30/15</a:t>
            </a:fld>
            <a:endParaRPr lang="en-US" dirty="0"/>
          </a:p>
        </p:txBody>
      </p:sp>
      <p:sp>
        <p:nvSpPr>
          <p:cNvPr id="95" name="Rounded Rectangle 94"/>
          <p:cNvSpPr/>
          <p:nvPr/>
        </p:nvSpPr>
        <p:spPr bwMode="auto">
          <a:xfrm>
            <a:off x="225006" y="1064952"/>
            <a:ext cx="8620236" cy="3444832"/>
          </a:xfrm>
          <a:prstGeom prst="roundRect">
            <a:avLst>
              <a:gd name="adj" fmla="val 2318"/>
            </a:avLst>
          </a:prstGeom>
          <a:solidFill>
            <a:schemeClr val="tx2">
              <a:lumMod val="60000"/>
              <a:lumOff val="40000"/>
              <a:alpha val="61000"/>
            </a:schemeClr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vert="horz" lIns="0" tIns="0" rIns="0" bIns="0" rtlCol="0" anchor="b" anchorCtr="1"/>
          <a:lstStyle/>
          <a:p>
            <a:pPr algn="ctr"/>
            <a:r>
              <a:rPr lang="en-US" sz="900" dirty="0" smtClean="0">
                <a:ea typeface="Geneva" charset="0"/>
                <a:cs typeface="Geneva" charset="0"/>
              </a:rPr>
              <a:t>DPDK – Architecture</a:t>
            </a:r>
            <a:endParaRPr lang="en-US" sz="900" dirty="0">
              <a:ea typeface="Geneva" charset="0"/>
              <a:cs typeface="Geneva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333690" y="1715943"/>
            <a:ext cx="3008530" cy="2613850"/>
          </a:xfrm>
          <a:prstGeom prst="roundRect">
            <a:avLst>
              <a:gd name="adj" fmla="val 2698"/>
            </a:avLst>
          </a:prstGeom>
          <a:solidFill>
            <a:srgbClr val="CCCCCC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b" anchorCtr="0"/>
          <a:lstStyle/>
          <a:p>
            <a:pPr algn="ctr"/>
            <a:r>
              <a:rPr lang="en-US" sz="800" dirty="0" smtClean="0">
                <a:ea typeface="Geneva" charset="0"/>
                <a:cs typeface="Geneva" charset="0"/>
              </a:rPr>
              <a:t>Focus to Date</a:t>
            </a:r>
            <a:endParaRPr lang="en-US" sz="800" dirty="0">
              <a:ea typeface="Geneva" charset="0"/>
              <a:cs typeface="Geneva" charset="0"/>
            </a:endParaRPr>
          </a:p>
        </p:txBody>
      </p:sp>
      <p:sp>
        <p:nvSpPr>
          <p:cNvPr id="101" name="Rounded Rectangle 100"/>
          <p:cNvSpPr/>
          <p:nvPr/>
        </p:nvSpPr>
        <p:spPr bwMode="auto">
          <a:xfrm>
            <a:off x="3432412" y="1169947"/>
            <a:ext cx="5268161" cy="3159845"/>
          </a:xfrm>
          <a:prstGeom prst="roundRect">
            <a:avLst>
              <a:gd name="adj" fmla="val 2698"/>
            </a:avLst>
          </a:prstGeom>
          <a:solidFill>
            <a:srgbClr val="33CC66"/>
          </a:solidFill>
          <a:ln w="19050" cmpd="sng" algn="ctr">
            <a:solidFill>
              <a:srgbClr val="0000FF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b" anchorCtr="0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DPDK-AE (Acceleration Enhancements)</a:t>
            </a:r>
            <a:endParaRPr lang="en-US" sz="900" dirty="0">
              <a:solidFill>
                <a:srgbClr val="000000"/>
              </a:solidFill>
              <a:ea typeface="Geneva" charset="0"/>
              <a:cs typeface="Geneva" charset="0"/>
            </a:endParaRP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409687" y="1589926"/>
            <a:ext cx="8189537" cy="309985"/>
          </a:xfrm>
          <a:prstGeom prst="roundRect">
            <a:avLst>
              <a:gd name="adj" fmla="val 15981"/>
            </a:avLst>
          </a:prstGeom>
          <a:solidFill>
            <a:srgbClr val="FFCC66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 anchorCtr="0"/>
          <a:lstStyle/>
          <a:p>
            <a:pPr algn="ctr"/>
            <a:r>
              <a:rPr lang="en-US" sz="900" dirty="0" smtClean="0">
                <a:ea typeface="Geneva" charset="0"/>
                <a:cs typeface="Geneva" charset="0"/>
              </a:rPr>
              <a:t>DPDK – Common API</a:t>
            </a:r>
            <a:endParaRPr lang="en-US" sz="900" dirty="0">
              <a:ea typeface="Geneva" charset="0"/>
              <a:cs typeface="Geneva" charset="0"/>
            </a:endParaRPr>
          </a:p>
        </p:txBody>
      </p:sp>
      <p:sp>
        <p:nvSpPr>
          <p:cNvPr id="107" name="Rounded Rectangle 106"/>
          <p:cNvSpPr/>
          <p:nvPr/>
        </p:nvSpPr>
        <p:spPr bwMode="auto">
          <a:xfrm>
            <a:off x="5376700" y="2422206"/>
            <a:ext cx="548640" cy="237744"/>
          </a:xfrm>
          <a:prstGeom prst="roundRect">
            <a:avLst>
              <a:gd name="adj" fmla="val 11144"/>
            </a:avLst>
          </a:prstGeom>
          <a:solidFill>
            <a:srgbClr val="3333CC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ea typeface="Geneva" charset="0"/>
                <a:cs typeface="Geneva" charset="0"/>
              </a:rPr>
              <a:t>AES-NI</a:t>
            </a:r>
            <a:endParaRPr lang="en-US" sz="800" dirty="0">
              <a:solidFill>
                <a:schemeClr val="bg1"/>
              </a:solidFill>
              <a:ea typeface="Geneva" charset="0"/>
              <a:cs typeface="Geneva" charset="0"/>
            </a:endParaRPr>
          </a:p>
        </p:txBody>
      </p:sp>
      <p:sp>
        <p:nvSpPr>
          <p:cNvPr id="109" name="Rounded Rectangle 108"/>
          <p:cNvSpPr/>
          <p:nvPr/>
        </p:nvSpPr>
        <p:spPr bwMode="auto">
          <a:xfrm>
            <a:off x="5376700" y="2725885"/>
            <a:ext cx="548640" cy="237744"/>
          </a:xfrm>
          <a:prstGeom prst="roundRect">
            <a:avLst>
              <a:gd name="adj" fmla="val 12551"/>
            </a:avLst>
          </a:prstGeom>
          <a:solidFill>
            <a:srgbClr val="3333CC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ea typeface="Geneva" charset="0"/>
                <a:cs typeface="Geneva" charset="0"/>
              </a:rPr>
              <a:t>QAT</a:t>
            </a:r>
            <a:endParaRPr lang="en-US" sz="800" dirty="0">
              <a:solidFill>
                <a:schemeClr val="bg1"/>
              </a:solidFill>
              <a:ea typeface="Geneva" charset="0"/>
              <a:cs typeface="Geneva" charset="0"/>
            </a:endParaRPr>
          </a:p>
        </p:txBody>
      </p:sp>
      <p:sp>
        <p:nvSpPr>
          <p:cNvPr id="113" name="Rounded Rectangle 112"/>
          <p:cNvSpPr/>
          <p:nvPr/>
        </p:nvSpPr>
        <p:spPr bwMode="auto">
          <a:xfrm>
            <a:off x="6243928" y="2427206"/>
            <a:ext cx="548640" cy="237744"/>
          </a:xfrm>
          <a:prstGeom prst="roundRect">
            <a:avLst>
              <a:gd name="adj" fmla="val 13959"/>
            </a:avLst>
          </a:prstGeom>
          <a:solidFill>
            <a:srgbClr val="3333CC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ea typeface="Geneva" charset="0"/>
                <a:cs typeface="Geneva" charset="0"/>
              </a:rPr>
              <a:t>Hyperscan</a:t>
            </a:r>
            <a:endParaRPr lang="en-US" sz="800" dirty="0">
              <a:solidFill>
                <a:schemeClr val="bg1"/>
              </a:solidFill>
              <a:ea typeface="Geneva" charset="0"/>
              <a:cs typeface="Geneva" charset="0"/>
            </a:endParaRPr>
          </a:p>
        </p:txBody>
      </p:sp>
      <p:sp>
        <p:nvSpPr>
          <p:cNvPr id="114" name="Rounded Rectangle 113"/>
          <p:cNvSpPr/>
          <p:nvPr/>
        </p:nvSpPr>
        <p:spPr bwMode="auto">
          <a:xfrm>
            <a:off x="7104899" y="2422206"/>
            <a:ext cx="548640" cy="237744"/>
          </a:xfrm>
          <a:prstGeom prst="roundRect">
            <a:avLst>
              <a:gd name="adj" fmla="val 18182"/>
            </a:avLst>
          </a:prstGeom>
          <a:solidFill>
            <a:srgbClr val="3333CC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ea typeface="Geneva" charset="0"/>
                <a:cs typeface="Geneva" charset="0"/>
              </a:rPr>
              <a:t>RRC</a:t>
            </a:r>
            <a:endParaRPr lang="en-US" sz="800" dirty="0">
              <a:solidFill>
                <a:schemeClr val="bg1"/>
              </a:solidFill>
              <a:ea typeface="Geneva" charset="0"/>
              <a:cs typeface="Geneva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3549677" y="3587447"/>
            <a:ext cx="545063" cy="325843"/>
          </a:xfrm>
          <a:prstGeom prst="roundRect">
            <a:avLst>
              <a:gd name="adj" fmla="val 11144"/>
            </a:avLst>
          </a:prstGeom>
          <a:solidFill>
            <a:srgbClr val="666666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ea typeface="Geneva" charset="0"/>
                <a:cs typeface="Geneva" charset="0"/>
              </a:rPr>
              <a:t>SoCs*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76457" y="4515910"/>
            <a:ext cx="5418696" cy="10772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eaLnBrk="1" hangingPunct="1"/>
            <a:r>
              <a:rPr lang="en-US" sz="700" dirty="0" smtClean="0">
                <a:ea typeface="Geneva" charset="0"/>
                <a:cs typeface="Comic Sans MS"/>
              </a:rPr>
              <a:t>* We can adapt the SoC SDK via a DPDK PMD to maintain the highest performance (this can include ODP as a PMD)</a:t>
            </a:r>
            <a:endParaRPr lang="en-US" sz="700" dirty="0">
              <a:ea typeface="Geneva" charset="0"/>
              <a:cs typeface="Comic Sans MS"/>
            </a:endParaRPr>
          </a:p>
        </p:txBody>
      </p:sp>
      <p:sp>
        <p:nvSpPr>
          <p:cNvPr id="117" name="Rounded Rectangle 116"/>
          <p:cNvSpPr/>
          <p:nvPr/>
        </p:nvSpPr>
        <p:spPr bwMode="auto">
          <a:xfrm>
            <a:off x="4394692" y="3136641"/>
            <a:ext cx="548640" cy="329184"/>
          </a:xfrm>
          <a:prstGeom prst="roundRect">
            <a:avLst>
              <a:gd name="adj" fmla="val 11144"/>
            </a:avLst>
          </a:prstGeom>
          <a:solidFill>
            <a:srgbClr val="3333CC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endParaRPr lang="en-US" sz="900" dirty="0" smtClean="0">
              <a:solidFill>
                <a:schemeClr val="bg1"/>
              </a:solidFill>
              <a:ea typeface="Geneva" charset="0"/>
              <a:cs typeface="Geneva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4312729" y="3073402"/>
            <a:ext cx="548640" cy="329184"/>
          </a:xfrm>
          <a:prstGeom prst="roundRect">
            <a:avLst>
              <a:gd name="adj" fmla="val 11144"/>
            </a:avLst>
          </a:prstGeom>
          <a:solidFill>
            <a:srgbClr val="3333CC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endParaRPr lang="en-US" sz="900" dirty="0" smtClean="0">
              <a:solidFill>
                <a:schemeClr val="bg1"/>
              </a:solidFill>
              <a:ea typeface="Geneva" charset="0"/>
              <a:cs typeface="Geneva" charset="0"/>
            </a:endParaRPr>
          </a:p>
        </p:txBody>
      </p:sp>
      <p:sp>
        <p:nvSpPr>
          <p:cNvPr id="119" name="Rounded Rectangle 118"/>
          <p:cNvSpPr/>
          <p:nvPr/>
        </p:nvSpPr>
        <p:spPr bwMode="auto">
          <a:xfrm>
            <a:off x="4236427" y="3010164"/>
            <a:ext cx="548640" cy="329184"/>
          </a:xfrm>
          <a:prstGeom prst="roundRect">
            <a:avLst>
              <a:gd name="adj" fmla="val 11144"/>
            </a:avLst>
          </a:prstGeom>
          <a:solidFill>
            <a:srgbClr val="3333CC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ea typeface="Geneva" charset="0"/>
                <a:cs typeface="Geneva" charset="0"/>
              </a:rPr>
              <a:t>SoC</a:t>
            </a:r>
          </a:p>
          <a:p>
            <a:pPr algn="ctr"/>
            <a:r>
              <a:rPr lang="en-US" sz="800" dirty="0" smtClean="0">
                <a:solidFill>
                  <a:schemeClr val="bg1"/>
                </a:solidFill>
                <a:ea typeface="Geneva" charset="0"/>
                <a:cs typeface="Geneva" charset="0"/>
              </a:rPr>
              <a:t>PMD</a:t>
            </a:r>
            <a:endParaRPr lang="en-US" sz="800" dirty="0">
              <a:solidFill>
                <a:schemeClr val="bg1"/>
              </a:solidFill>
              <a:ea typeface="Geneva" charset="0"/>
              <a:cs typeface="Geneva" charset="0"/>
            </a:endParaRPr>
          </a:p>
        </p:txBody>
      </p:sp>
      <p:sp>
        <p:nvSpPr>
          <p:cNvPr id="122" name="Rounded Rectangle 121"/>
          <p:cNvSpPr/>
          <p:nvPr/>
        </p:nvSpPr>
        <p:spPr bwMode="auto">
          <a:xfrm>
            <a:off x="3547888" y="3014761"/>
            <a:ext cx="548640" cy="329184"/>
          </a:xfrm>
          <a:prstGeom prst="roundRect">
            <a:avLst>
              <a:gd name="adj" fmla="val 11613"/>
            </a:avLst>
          </a:prstGeom>
          <a:solidFill>
            <a:srgbClr val="FFFFCC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700" dirty="0">
                <a:solidFill>
                  <a:srgbClr val="000000"/>
                </a:solidFill>
                <a:ea typeface="Geneva" charset="0"/>
                <a:cs typeface="Geneva" charset="0"/>
              </a:rPr>
              <a:t>e</a:t>
            </a:r>
            <a:r>
              <a:rPr lang="en-US" sz="7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xternal</a:t>
            </a:r>
          </a:p>
          <a:p>
            <a:pPr algn="ctr"/>
            <a:r>
              <a:rPr lang="en-US" sz="7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memory</a:t>
            </a:r>
          </a:p>
          <a:p>
            <a:pPr algn="ctr"/>
            <a:r>
              <a:rPr lang="en-US" sz="700" dirty="0">
                <a:solidFill>
                  <a:srgbClr val="000000"/>
                </a:solidFill>
                <a:ea typeface="Geneva" charset="0"/>
                <a:cs typeface="Geneva" charset="0"/>
              </a:rPr>
              <a:t>m</a:t>
            </a:r>
            <a:r>
              <a:rPr lang="en-US" sz="7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anager</a:t>
            </a:r>
            <a:endParaRPr lang="en-US" sz="700" dirty="0">
              <a:solidFill>
                <a:srgbClr val="000000"/>
              </a:solidFill>
              <a:ea typeface="Geneva" charset="0"/>
              <a:cs typeface="Geneva" charset="0"/>
            </a:endParaRPr>
          </a:p>
        </p:txBody>
      </p:sp>
      <p:sp>
        <p:nvSpPr>
          <p:cNvPr id="123" name="Rounded Rectangle 122"/>
          <p:cNvSpPr/>
          <p:nvPr/>
        </p:nvSpPr>
        <p:spPr bwMode="auto">
          <a:xfrm>
            <a:off x="7477967" y="1253152"/>
            <a:ext cx="818967" cy="357821"/>
          </a:xfrm>
          <a:prstGeom prst="roundRect">
            <a:avLst>
              <a:gd name="adj" fmla="val 10339"/>
            </a:avLst>
          </a:prstGeom>
          <a:solidFill>
            <a:srgbClr val="CCFFCC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7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Network Stacks</a:t>
            </a:r>
            <a:endParaRPr lang="en-US" sz="700" dirty="0">
              <a:solidFill>
                <a:srgbClr val="000000"/>
              </a:solidFill>
              <a:ea typeface="Geneva" charset="0"/>
              <a:cs typeface="Geneva" charset="0"/>
            </a:endParaRPr>
          </a:p>
        </p:txBody>
      </p:sp>
      <p:sp>
        <p:nvSpPr>
          <p:cNvPr id="124" name="Rounded Rectangle 123"/>
          <p:cNvSpPr/>
          <p:nvPr/>
        </p:nvSpPr>
        <p:spPr bwMode="auto">
          <a:xfrm>
            <a:off x="6548728" y="1253152"/>
            <a:ext cx="818967" cy="357821"/>
          </a:xfrm>
          <a:prstGeom prst="roundRect">
            <a:avLst>
              <a:gd name="adj" fmla="val 10339"/>
            </a:avLst>
          </a:prstGeom>
          <a:solidFill>
            <a:srgbClr val="CCFFCC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7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Storage and file systems</a:t>
            </a:r>
            <a:endParaRPr lang="en-US" sz="700" dirty="0">
              <a:solidFill>
                <a:srgbClr val="000000"/>
              </a:solidFill>
              <a:ea typeface="Geneva" charset="0"/>
              <a:cs typeface="Geneva" charset="0"/>
            </a:endParaRP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494037" y="1261788"/>
            <a:ext cx="816968" cy="362103"/>
          </a:xfrm>
          <a:prstGeom prst="roundRect">
            <a:avLst>
              <a:gd name="adj" fmla="val 11613"/>
            </a:avLst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Pktgen</a:t>
            </a:r>
          </a:p>
          <a:p>
            <a:pPr algn="ctr"/>
            <a:r>
              <a:rPr lang="en-US" sz="6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Traffic</a:t>
            </a:r>
            <a:r>
              <a:rPr lang="en-US" sz="600" dirty="0">
                <a:solidFill>
                  <a:srgbClr val="000000"/>
                </a:solidFill>
                <a:ea typeface="Geneva" charset="0"/>
                <a:cs typeface="Geneva" charset="0"/>
              </a:rPr>
              <a:t> </a:t>
            </a:r>
            <a:r>
              <a:rPr lang="en-US" sz="6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generator</a:t>
            </a:r>
          </a:p>
        </p:txBody>
      </p:sp>
      <p:sp>
        <p:nvSpPr>
          <p:cNvPr id="126" name="Rounded Rectangle 125"/>
          <p:cNvSpPr/>
          <p:nvPr/>
        </p:nvSpPr>
        <p:spPr bwMode="auto">
          <a:xfrm>
            <a:off x="1345832" y="1261788"/>
            <a:ext cx="816968" cy="362103"/>
          </a:xfrm>
          <a:prstGeom prst="roundRect">
            <a:avLst>
              <a:gd name="adj" fmla="val 11613"/>
            </a:avLst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Many example Applications</a:t>
            </a:r>
          </a:p>
        </p:txBody>
      </p:sp>
      <p:sp>
        <p:nvSpPr>
          <p:cNvPr id="127" name="Rounded Rectangle 126"/>
          <p:cNvSpPr/>
          <p:nvPr/>
        </p:nvSpPr>
        <p:spPr bwMode="auto">
          <a:xfrm>
            <a:off x="5619488" y="1253152"/>
            <a:ext cx="818967" cy="357821"/>
          </a:xfrm>
          <a:prstGeom prst="roundRect">
            <a:avLst>
              <a:gd name="adj" fmla="val 10339"/>
            </a:avLst>
          </a:prstGeom>
          <a:solidFill>
            <a:srgbClr val="CCFFCC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7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Light weight</a:t>
            </a:r>
          </a:p>
          <a:p>
            <a:pPr algn="ctr"/>
            <a:r>
              <a:rPr lang="en-US" sz="7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threads</a:t>
            </a:r>
            <a:endParaRPr lang="en-US" sz="700" dirty="0">
              <a:solidFill>
                <a:srgbClr val="000000"/>
              </a:solidFill>
              <a:ea typeface="Geneva" charset="0"/>
              <a:cs typeface="Geneva" charset="0"/>
            </a:endParaRPr>
          </a:p>
        </p:txBody>
      </p:sp>
      <p:sp>
        <p:nvSpPr>
          <p:cNvPr id="130" name="Rounded Rectangle 129"/>
          <p:cNvSpPr/>
          <p:nvPr/>
        </p:nvSpPr>
        <p:spPr bwMode="auto">
          <a:xfrm>
            <a:off x="4690248" y="1253152"/>
            <a:ext cx="818967" cy="357821"/>
          </a:xfrm>
          <a:prstGeom prst="roundRect">
            <a:avLst>
              <a:gd name="adj" fmla="val 10339"/>
            </a:avLst>
          </a:prstGeom>
          <a:solidFill>
            <a:srgbClr val="CCFFCC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700" dirty="0">
                <a:solidFill>
                  <a:srgbClr val="000000"/>
                </a:solidFill>
                <a:ea typeface="Geneva" charset="0"/>
                <a:cs typeface="Geneva" charset="0"/>
              </a:rPr>
              <a:t>E</a:t>
            </a:r>
            <a:r>
              <a:rPr lang="en-US" sz="7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vent system</a:t>
            </a:r>
            <a:endParaRPr lang="en-US" sz="700" dirty="0">
              <a:solidFill>
                <a:srgbClr val="000000"/>
              </a:solidFill>
              <a:ea typeface="Geneva" charset="0"/>
              <a:cs typeface="Geneva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437180" y="2032063"/>
            <a:ext cx="484631" cy="1828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/>
              <a:t>EAL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437180" y="2262436"/>
            <a:ext cx="484631" cy="1828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/>
              <a:t>MALLOC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437180" y="2492809"/>
            <a:ext cx="484631" cy="1828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/>
              <a:t>MBUF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437180" y="2723182"/>
            <a:ext cx="484631" cy="1828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600" dirty="0"/>
              <a:t>MEMPOOL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437180" y="2953555"/>
            <a:ext cx="484631" cy="1828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/>
              <a:t>RING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437180" y="3183928"/>
            <a:ext cx="484631" cy="1828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/>
              <a:t>TIMER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400802" y="1971300"/>
            <a:ext cx="558525" cy="2218502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b" anchorCtr="1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Core Libraries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1046277" y="2809899"/>
            <a:ext cx="484631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/>
              <a:t>KNI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1046277" y="3051742"/>
            <a:ext cx="484631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/>
              <a:t>POWER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1046277" y="3293585"/>
            <a:ext cx="484631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/>
              <a:t>IVSHMEM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1006199" y="2749134"/>
            <a:ext cx="558525" cy="1440668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b" anchorCtr="1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Platform</a:t>
            </a:r>
          </a:p>
        </p:txBody>
      </p:sp>
      <p:sp>
        <p:nvSpPr>
          <p:cNvPr id="175" name="Rectangle 174"/>
          <p:cNvSpPr/>
          <p:nvPr/>
        </p:nvSpPr>
        <p:spPr>
          <a:xfrm>
            <a:off x="2789466" y="2052063"/>
            <a:ext cx="484631" cy="182880"/>
          </a:xfrm>
          <a:prstGeom prst="rect">
            <a:avLst/>
          </a:prstGeom>
          <a:solidFill>
            <a:srgbClr val="FF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LPM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2789466" y="2287238"/>
            <a:ext cx="484631" cy="182880"/>
          </a:xfrm>
          <a:prstGeom prst="rect">
            <a:avLst/>
          </a:prstGeom>
          <a:solidFill>
            <a:srgbClr val="FF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 smtClean="0">
                <a:solidFill>
                  <a:schemeClr val="tx1"/>
                </a:solidFill>
              </a:rPr>
              <a:t>MATCH</a:t>
            </a:r>
          </a:p>
          <a:p>
            <a:pPr algn="ctr"/>
            <a:r>
              <a:rPr lang="en-US" sz="700" dirty="0" smtClean="0">
                <a:solidFill>
                  <a:schemeClr val="tx1"/>
                </a:solidFill>
              </a:rPr>
              <a:t>ACTION</a:t>
            </a:r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2789466" y="2522413"/>
            <a:ext cx="484631" cy="182880"/>
          </a:xfrm>
          <a:prstGeom prst="rect">
            <a:avLst/>
          </a:prstGeom>
          <a:solidFill>
            <a:srgbClr val="FF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ACL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2751890" y="1971299"/>
            <a:ext cx="558525" cy="1128556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b" anchorCtr="1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Classify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1670831" y="2299854"/>
            <a:ext cx="464445" cy="2113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/>
              <a:t>e1000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1670831" y="2525207"/>
            <a:ext cx="464445" cy="2113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/>
              <a:t>ixgbe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1670831" y="2750560"/>
            <a:ext cx="464445" cy="2113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 smtClean="0"/>
              <a:t>bonding</a:t>
            </a:r>
            <a:endParaRPr lang="en-US" sz="700" dirty="0"/>
          </a:p>
        </p:txBody>
      </p:sp>
      <p:sp>
        <p:nvSpPr>
          <p:cNvPr id="185" name="Rectangle 184"/>
          <p:cNvSpPr/>
          <p:nvPr/>
        </p:nvSpPr>
        <p:spPr>
          <a:xfrm>
            <a:off x="2166988" y="2299854"/>
            <a:ext cx="464445" cy="2113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 smtClean="0"/>
              <a:t>af_pkt</a:t>
            </a:r>
            <a:endParaRPr lang="en-US" sz="700" dirty="0"/>
          </a:p>
        </p:txBody>
      </p:sp>
      <p:sp>
        <p:nvSpPr>
          <p:cNvPr id="186" name="Rectangle 185"/>
          <p:cNvSpPr/>
          <p:nvPr/>
        </p:nvSpPr>
        <p:spPr>
          <a:xfrm>
            <a:off x="2166988" y="2525037"/>
            <a:ext cx="464445" cy="2113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/>
              <a:t>i40e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2166988" y="2750220"/>
            <a:ext cx="464445" cy="2113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 smtClean="0"/>
              <a:t>fm10k</a:t>
            </a:r>
            <a:endParaRPr lang="en-US" sz="700" dirty="0"/>
          </a:p>
        </p:txBody>
      </p:sp>
      <p:sp>
        <p:nvSpPr>
          <p:cNvPr id="196" name="Rectangle 195"/>
          <p:cNvSpPr/>
          <p:nvPr/>
        </p:nvSpPr>
        <p:spPr>
          <a:xfrm>
            <a:off x="1611333" y="1971299"/>
            <a:ext cx="1083741" cy="2218503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b" anchorCtr="1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Packet </a:t>
            </a:r>
            <a:r>
              <a:rPr lang="en-US" sz="800" dirty="0" smtClean="0">
                <a:solidFill>
                  <a:schemeClr val="tx1"/>
                </a:solidFill>
              </a:rPr>
              <a:t>Access (PMD)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1668454" y="2035888"/>
            <a:ext cx="956618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/>
              <a:t>ETHDEV</a:t>
            </a:r>
          </a:p>
        </p:txBody>
      </p:sp>
      <p:sp>
        <p:nvSpPr>
          <p:cNvPr id="198" name="Rectangle 197"/>
          <p:cNvSpPr/>
          <p:nvPr/>
        </p:nvSpPr>
        <p:spPr>
          <a:xfrm>
            <a:off x="1670831" y="3201266"/>
            <a:ext cx="464445" cy="2113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/>
              <a:t>x</a:t>
            </a:r>
            <a:r>
              <a:rPr lang="en-US" sz="700" dirty="0" smtClean="0"/>
              <a:t>envirt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1670831" y="3426619"/>
            <a:ext cx="464445" cy="2113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 smtClean="0"/>
              <a:t>enic</a:t>
            </a:r>
            <a:endParaRPr lang="en-US" sz="700" dirty="0"/>
          </a:p>
        </p:txBody>
      </p:sp>
      <p:sp>
        <p:nvSpPr>
          <p:cNvPr id="200" name="Rectangle 199"/>
          <p:cNvSpPr/>
          <p:nvPr/>
        </p:nvSpPr>
        <p:spPr>
          <a:xfrm>
            <a:off x="2166988" y="3200586"/>
            <a:ext cx="464445" cy="2113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 smtClean="0"/>
              <a:t>ring</a:t>
            </a:r>
            <a:endParaRPr lang="en-US" sz="700" dirty="0"/>
          </a:p>
        </p:txBody>
      </p:sp>
      <p:sp>
        <p:nvSpPr>
          <p:cNvPr id="203" name="Rectangle 202"/>
          <p:cNvSpPr/>
          <p:nvPr/>
        </p:nvSpPr>
        <p:spPr>
          <a:xfrm>
            <a:off x="1042577" y="2035357"/>
            <a:ext cx="484631" cy="1828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METER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1042577" y="2291921"/>
            <a:ext cx="484631" cy="1828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SCHED</a:t>
            </a:r>
          </a:p>
        </p:txBody>
      </p:sp>
      <p:sp>
        <p:nvSpPr>
          <p:cNvPr id="205" name="Rectangle 204"/>
          <p:cNvSpPr/>
          <p:nvPr/>
        </p:nvSpPr>
        <p:spPr>
          <a:xfrm>
            <a:off x="1006199" y="1971299"/>
            <a:ext cx="558525" cy="723576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b" anchorCtr="1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QoS</a:t>
            </a:r>
          </a:p>
        </p:txBody>
      </p:sp>
      <p:sp>
        <p:nvSpPr>
          <p:cNvPr id="206" name="Rectangle 205"/>
          <p:cNvSpPr/>
          <p:nvPr/>
        </p:nvSpPr>
        <p:spPr>
          <a:xfrm>
            <a:off x="2166988" y="3425768"/>
            <a:ext cx="464445" cy="2113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 smtClean="0"/>
              <a:t>cxgbe</a:t>
            </a:r>
            <a:endParaRPr lang="en-US" sz="700" dirty="0"/>
          </a:p>
        </p:txBody>
      </p:sp>
      <p:sp>
        <p:nvSpPr>
          <p:cNvPr id="207" name="Rectangle 206"/>
          <p:cNvSpPr/>
          <p:nvPr/>
        </p:nvSpPr>
        <p:spPr>
          <a:xfrm>
            <a:off x="1670831" y="2975913"/>
            <a:ext cx="464445" cy="2113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 smtClean="0"/>
              <a:t>vmxnet3</a:t>
            </a:r>
            <a:endParaRPr lang="en-US" sz="700" dirty="0"/>
          </a:p>
        </p:txBody>
      </p:sp>
      <p:sp>
        <p:nvSpPr>
          <p:cNvPr id="208" name="Rectangle 207"/>
          <p:cNvSpPr/>
          <p:nvPr/>
        </p:nvSpPr>
        <p:spPr>
          <a:xfrm>
            <a:off x="2166988" y="2975403"/>
            <a:ext cx="464445" cy="2113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 smtClean="0"/>
              <a:t>virtio</a:t>
            </a:r>
            <a:endParaRPr lang="en-US" sz="700" dirty="0"/>
          </a:p>
        </p:txBody>
      </p:sp>
      <p:sp>
        <p:nvSpPr>
          <p:cNvPr id="209" name="Rounded Rectangle 208"/>
          <p:cNvSpPr/>
          <p:nvPr/>
        </p:nvSpPr>
        <p:spPr bwMode="auto">
          <a:xfrm>
            <a:off x="5376700" y="3014564"/>
            <a:ext cx="548640" cy="237744"/>
          </a:xfrm>
          <a:prstGeom prst="roundRect">
            <a:avLst>
              <a:gd name="adj" fmla="val 12551"/>
            </a:avLst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0000FF"/>
                </a:solidFill>
                <a:ea typeface="Geneva" charset="0"/>
                <a:cs typeface="Geneva" charset="0"/>
              </a:rPr>
              <a:t>3</a:t>
            </a:r>
            <a:r>
              <a:rPr lang="en-US" sz="900" baseline="30000" dirty="0" smtClean="0">
                <a:solidFill>
                  <a:srgbClr val="0000FF"/>
                </a:solidFill>
                <a:ea typeface="Geneva" charset="0"/>
                <a:cs typeface="Geneva" charset="0"/>
              </a:rPr>
              <a:t>rd</a:t>
            </a:r>
            <a:r>
              <a:rPr lang="en-US" sz="900" dirty="0" smtClean="0">
                <a:solidFill>
                  <a:srgbClr val="0000FF"/>
                </a:solidFill>
                <a:ea typeface="Geneva" charset="0"/>
                <a:cs typeface="Geneva" charset="0"/>
              </a:rPr>
              <a:t> Party</a:t>
            </a:r>
            <a:endParaRPr lang="en-US" sz="900" dirty="0">
              <a:solidFill>
                <a:srgbClr val="0000FF"/>
              </a:solidFill>
              <a:ea typeface="Geneva" charset="0"/>
              <a:cs typeface="Geneva" charset="0"/>
            </a:endParaRPr>
          </a:p>
        </p:txBody>
      </p:sp>
      <p:sp>
        <p:nvSpPr>
          <p:cNvPr id="211" name="Rounded Rectangle 210"/>
          <p:cNvSpPr/>
          <p:nvPr/>
        </p:nvSpPr>
        <p:spPr bwMode="auto">
          <a:xfrm>
            <a:off x="6243928" y="2726992"/>
            <a:ext cx="548640" cy="237744"/>
          </a:xfrm>
          <a:prstGeom prst="roundRect">
            <a:avLst>
              <a:gd name="adj" fmla="val 12551"/>
            </a:avLst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0000FF"/>
                </a:solidFill>
                <a:ea typeface="Geneva" charset="0"/>
                <a:cs typeface="Geneva" charset="0"/>
              </a:rPr>
              <a:t>3</a:t>
            </a:r>
            <a:r>
              <a:rPr lang="en-US" sz="900" baseline="30000" dirty="0" smtClean="0">
                <a:solidFill>
                  <a:srgbClr val="0000FF"/>
                </a:solidFill>
                <a:ea typeface="Geneva" charset="0"/>
                <a:cs typeface="Geneva" charset="0"/>
              </a:rPr>
              <a:t>rd</a:t>
            </a:r>
            <a:r>
              <a:rPr lang="en-US" sz="900" dirty="0" smtClean="0">
                <a:solidFill>
                  <a:srgbClr val="0000FF"/>
                </a:solidFill>
                <a:ea typeface="Geneva" charset="0"/>
                <a:cs typeface="Geneva" charset="0"/>
              </a:rPr>
              <a:t> Party</a:t>
            </a:r>
            <a:endParaRPr lang="en-US" sz="900" dirty="0">
              <a:solidFill>
                <a:srgbClr val="0000FF"/>
              </a:solidFill>
              <a:ea typeface="Geneva" charset="0"/>
              <a:cs typeface="Geneva" charset="0"/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2791325" y="3175452"/>
            <a:ext cx="484631" cy="1828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 smtClean="0"/>
              <a:t>PIPELINE</a:t>
            </a:r>
            <a:endParaRPr lang="en-US" sz="700" dirty="0"/>
          </a:p>
        </p:txBody>
      </p:sp>
      <p:sp>
        <p:nvSpPr>
          <p:cNvPr id="214" name="Rectangle 213"/>
          <p:cNvSpPr/>
          <p:nvPr/>
        </p:nvSpPr>
        <p:spPr>
          <a:xfrm>
            <a:off x="1673227" y="3654016"/>
            <a:ext cx="464445" cy="2113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 smtClean="0"/>
              <a:t>mlx4</a:t>
            </a:r>
            <a:endParaRPr lang="en-US" sz="700" dirty="0"/>
          </a:p>
        </p:txBody>
      </p:sp>
      <p:sp>
        <p:nvSpPr>
          <p:cNvPr id="215" name="Rectangle 214"/>
          <p:cNvSpPr/>
          <p:nvPr/>
        </p:nvSpPr>
        <p:spPr>
          <a:xfrm>
            <a:off x="2169384" y="3653165"/>
            <a:ext cx="464445" cy="2113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 smtClean="0"/>
              <a:t>memnic</a:t>
            </a:r>
            <a:endParaRPr lang="en-US" sz="700" dirty="0"/>
          </a:p>
        </p:txBody>
      </p:sp>
      <p:sp>
        <p:nvSpPr>
          <p:cNvPr id="216" name="Rectangle 215"/>
          <p:cNvSpPr/>
          <p:nvPr/>
        </p:nvSpPr>
        <p:spPr>
          <a:xfrm>
            <a:off x="1920627" y="3879817"/>
            <a:ext cx="464445" cy="1379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 smtClean="0"/>
              <a:t>others</a:t>
            </a:r>
            <a:endParaRPr lang="en-US" sz="700" dirty="0"/>
          </a:p>
        </p:txBody>
      </p:sp>
      <p:sp>
        <p:nvSpPr>
          <p:cNvPr id="217" name="Rectangle 216"/>
          <p:cNvSpPr/>
          <p:nvPr/>
        </p:nvSpPr>
        <p:spPr>
          <a:xfrm>
            <a:off x="2789641" y="3389330"/>
            <a:ext cx="484631" cy="1828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 smtClean="0"/>
              <a:t>HASH</a:t>
            </a:r>
            <a:endParaRPr lang="en-US" sz="700" dirty="0"/>
          </a:p>
        </p:txBody>
      </p:sp>
      <p:sp>
        <p:nvSpPr>
          <p:cNvPr id="218" name="Rectangle 217"/>
          <p:cNvSpPr/>
          <p:nvPr/>
        </p:nvSpPr>
        <p:spPr>
          <a:xfrm>
            <a:off x="2749286" y="3139853"/>
            <a:ext cx="558525" cy="1049948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b" anchorCtr="1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Utilities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2792036" y="3603208"/>
            <a:ext cx="484631" cy="1828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 smtClean="0"/>
              <a:t>IP Frag</a:t>
            </a:r>
            <a:endParaRPr lang="en-US" sz="700" dirty="0"/>
          </a:p>
        </p:txBody>
      </p:sp>
      <p:sp>
        <p:nvSpPr>
          <p:cNvPr id="220" name="Rectangle 219"/>
          <p:cNvSpPr/>
          <p:nvPr/>
        </p:nvSpPr>
        <p:spPr>
          <a:xfrm>
            <a:off x="434575" y="3414301"/>
            <a:ext cx="484631" cy="1828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 smtClean="0"/>
              <a:t>CMDLINE</a:t>
            </a:r>
            <a:endParaRPr lang="en-US" sz="700" dirty="0"/>
          </a:p>
        </p:txBody>
      </p:sp>
      <p:sp>
        <p:nvSpPr>
          <p:cNvPr id="221" name="Rectangle 220"/>
          <p:cNvSpPr/>
          <p:nvPr/>
        </p:nvSpPr>
        <p:spPr>
          <a:xfrm>
            <a:off x="1043673" y="3525982"/>
            <a:ext cx="484631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 smtClean="0"/>
              <a:t>JOBSTAT</a:t>
            </a:r>
            <a:endParaRPr lang="en-US" sz="700" dirty="0"/>
          </a:p>
        </p:txBody>
      </p:sp>
      <p:sp>
        <p:nvSpPr>
          <p:cNvPr id="222" name="Rectangle 221"/>
          <p:cNvSpPr/>
          <p:nvPr/>
        </p:nvSpPr>
        <p:spPr>
          <a:xfrm>
            <a:off x="436970" y="3644677"/>
            <a:ext cx="484631" cy="1828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 smtClean="0"/>
              <a:t>KVARGS</a:t>
            </a:r>
            <a:endParaRPr lang="en-US" sz="700" dirty="0"/>
          </a:p>
        </p:txBody>
      </p:sp>
      <p:sp>
        <p:nvSpPr>
          <p:cNvPr id="223" name="Rectangle 222"/>
          <p:cNvSpPr/>
          <p:nvPr/>
        </p:nvSpPr>
        <p:spPr>
          <a:xfrm>
            <a:off x="2789432" y="3817085"/>
            <a:ext cx="484631" cy="1828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 smtClean="0"/>
              <a:t>REORDER</a:t>
            </a:r>
            <a:endParaRPr lang="en-US" sz="700" dirty="0"/>
          </a:p>
        </p:txBody>
      </p:sp>
      <p:sp>
        <p:nvSpPr>
          <p:cNvPr id="224" name="Rectangle 223"/>
          <p:cNvSpPr/>
          <p:nvPr/>
        </p:nvSpPr>
        <p:spPr>
          <a:xfrm>
            <a:off x="2789466" y="2757589"/>
            <a:ext cx="484631" cy="182880"/>
          </a:xfrm>
          <a:prstGeom prst="rect">
            <a:avLst/>
          </a:prstGeom>
          <a:solidFill>
            <a:srgbClr val="FF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700" dirty="0" smtClean="0">
                <a:solidFill>
                  <a:schemeClr val="tx1"/>
                </a:solidFill>
              </a:rPr>
              <a:t>TABLE</a:t>
            </a:r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225" name="Rounded Rectangle 224"/>
          <p:cNvSpPr/>
          <p:nvPr/>
        </p:nvSpPr>
        <p:spPr bwMode="auto">
          <a:xfrm>
            <a:off x="7106348" y="2729399"/>
            <a:ext cx="548640" cy="237744"/>
          </a:xfrm>
          <a:prstGeom prst="roundRect">
            <a:avLst>
              <a:gd name="adj" fmla="val 12551"/>
            </a:avLst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0000FF"/>
                </a:solidFill>
                <a:ea typeface="Geneva" charset="0"/>
                <a:cs typeface="Geneva" charset="0"/>
              </a:rPr>
              <a:t>3</a:t>
            </a:r>
            <a:r>
              <a:rPr lang="en-US" sz="900" baseline="30000" dirty="0" smtClean="0">
                <a:solidFill>
                  <a:srgbClr val="0000FF"/>
                </a:solidFill>
                <a:ea typeface="Geneva" charset="0"/>
                <a:cs typeface="Geneva" charset="0"/>
              </a:rPr>
              <a:t>rd</a:t>
            </a:r>
            <a:r>
              <a:rPr lang="en-US" sz="900" dirty="0" smtClean="0">
                <a:solidFill>
                  <a:srgbClr val="0000FF"/>
                </a:solidFill>
                <a:ea typeface="Geneva" charset="0"/>
                <a:cs typeface="Geneva" charset="0"/>
              </a:rPr>
              <a:t> Party</a:t>
            </a:r>
            <a:endParaRPr lang="en-US" sz="900" dirty="0">
              <a:solidFill>
                <a:srgbClr val="0000FF"/>
              </a:solidFill>
              <a:ea typeface="Geneva" charset="0"/>
              <a:cs typeface="Geneva" charset="0"/>
            </a:endParaRPr>
          </a:p>
        </p:txBody>
      </p:sp>
      <p:sp>
        <p:nvSpPr>
          <p:cNvPr id="226" name="Rounded Rectangle 225"/>
          <p:cNvSpPr/>
          <p:nvPr/>
        </p:nvSpPr>
        <p:spPr bwMode="auto">
          <a:xfrm>
            <a:off x="7942317" y="2409614"/>
            <a:ext cx="548640" cy="237744"/>
          </a:xfrm>
          <a:prstGeom prst="roundRect">
            <a:avLst>
              <a:gd name="adj" fmla="val 18182"/>
            </a:avLst>
          </a:prstGeom>
          <a:solidFill>
            <a:srgbClr val="3333CC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ea typeface="Geneva" charset="0"/>
                <a:cs typeface="Geneva" charset="0"/>
              </a:rPr>
              <a:t>NBT</a:t>
            </a:r>
            <a:endParaRPr lang="en-US" sz="800" dirty="0">
              <a:solidFill>
                <a:schemeClr val="bg1"/>
              </a:solidFill>
              <a:ea typeface="Geneva" charset="0"/>
              <a:cs typeface="Geneva" charset="0"/>
            </a:endParaRPr>
          </a:p>
        </p:txBody>
      </p:sp>
      <p:cxnSp>
        <p:nvCxnSpPr>
          <p:cNvPr id="227" name="Elbow Connector 226"/>
          <p:cNvCxnSpPr>
            <a:endCxn id="107" idx="1"/>
          </p:cNvCxnSpPr>
          <p:nvPr/>
        </p:nvCxnSpPr>
        <p:spPr>
          <a:xfrm rot="16200000" flipH="1">
            <a:off x="5132915" y="2297293"/>
            <a:ext cx="306012" cy="181558"/>
          </a:xfrm>
          <a:prstGeom prst="bentConnector2">
            <a:avLst/>
          </a:prstGeom>
          <a:ln w="12700" cap="rnd" cmpd="sng">
            <a:solidFill>
              <a:srgbClr val="0000FF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Elbow Connector 227"/>
          <p:cNvCxnSpPr>
            <a:endCxn id="109" idx="1"/>
          </p:cNvCxnSpPr>
          <p:nvPr/>
        </p:nvCxnSpPr>
        <p:spPr>
          <a:xfrm rot="16200000" flipH="1">
            <a:off x="4974805" y="2442861"/>
            <a:ext cx="627233" cy="176558"/>
          </a:xfrm>
          <a:prstGeom prst="bentConnector2">
            <a:avLst/>
          </a:prstGeom>
          <a:ln w="12700" cap="rnd" cmpd="sng">
            <a:solidFill>
              <a:srgbClr val="0000FF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Elbow Connector 228"/>
          <p:cNvCxnSpPr>
            <a:endCxn id="209" idx="1"/>
          </p:cNvCxnSpPr>
          <p:nvPr/>
        </p:nvCxnSpPr>
        <p:spPr>
          <a:xfrm rot="16200000" flipH="1">
            <a:off x="4825466" y="2582201"/>
            <a:ext cx="920911" cy="181558"/>
          </a:xfrm>
          <a:prstGeom prst="bentConnector2">
            <a:avLst/>
          </a:prstGeom>
          <a:ln w="12700" cap="rnd" cmpd="sng">
            <a:solidFill>
              <a:srgbClr val="0000FF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Elbow Connector 229"/>
          <p:cNvCxnSpPr>
            <a:endCxn id="118" idx="3"/>
          </p:cNvCxnSpPr>
          <p:nvPr/>
        </p:nvCxnSpPr>
        <p:spPr>
          <a:xfrm rot="5400000">
            <a:off x="4498862" y="2541713"/>
            <a:ext cx="1058789" cy="333773"/>
          </a:xfrm>
          <a:prstGeom prst="bentConnector2">
            <a:avLst/>
          </a:prstGeom>
          <a:ln w="12700" cap="rnd" cmpd="sng">
            <a:solidFill>
              <a:srgbClr val="0000FF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Elbow Connector 230"/>
          <p:cNvCxnSpPr>
            <a:endCxn id="113" idx="1"/>
          </p:cNvCxnSpPr>
          <p:nvPr/>
        </p:nvCxnSpPr>
        <p:spPr>
          <a:xfrm rot="16200000" flipH="1">
            <a:off x="5992673" y="2294823"/>
            <a:ext cx="331148" cy="171362"/>
          </a:xfrm>
          <a:prstGeom prst="bentConnector2">
            <a:avLst/>
          </a:prstGeom>
          <a:ln w="12700" cap="rnd" cmpd="sng">
            <a:solidFill>
              <a:srgbClr val="0000FF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Elbow Connector 231"/>
          <p:cNvCxnSpPr>
            <a:endCxn id="211" idx="1"/>
          </p:cNvCxnSpPr>
          <p:nvPr/>
        </p:nvCxnSpPr>
        <p:spPr>
          <a:xfrm rot="16200000" flipH="1">
            <a:off x="5840378" y="2442313"/>
            <a:ext cx="633339" cy="173762"/>
          </a:xfrm>
          <a:prstGeom prst="bentConnector2">
            <a:avLst/>
          </a:prstGeom>
          <a:ln w="12700" cap="rnd" cmpd="sng">
            <a:solidFill>
              <a:srgbClr val="0000FF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Elbow Connector 232"/>
          <p:cNvCxnSpPr>
            <a:stCxn id="197" idx="0"/>
            <a:endCxn id="119" idx="0"/>
          </p:cNvCxnSpPr>
          <p:nvPr/>
        </p:nvCxnSpPr>
        <p:spPr>
          <a:xfrm rot="16200000" flipH="1">
            <a:off x="2841617" y="1341034"/>
            <a:ext cx="974276" cy="2363984"/>
          </a:xfrm>
          <a:prstGeom prst="bentConnector3">
            <a:avLst>
              <a:gd name="adj1" fmla="val -9980"/>
            </a:avLst>
          </a:prstGeom>
          <a:ln w="12700" cap="rnd" cmpd="sng">
            <a:solidFill>
              <a:srgbClr val="0000FF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Elbow Connector 233"/>
          <p:cNvCxnSpPr>
            <a:endCxn id="114" idx="1"/>
          </p:cNvCxnSpPr>
          <p:nvPr/>
        </p:nvCxnSpPr>
        <p:spPr>
          <a:xfrm rot="16200000" flipH="1">
            <a:off x="6843268" y="2279446"/>
            <a:ext cx="343553" cy="179710"/>
          </a:xfrm>
          <a:prstGeom prst="bentConnector2">
            <a:avLst/>
          </a:prstGeom>
          <a:ln w="12700" cap="rnd" cmpd="sng">
            <a:solidFill>
              <a:srgbClr val="0000FF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Elbow Connector 235"/>
          <p:cNvCxnSpPr>
            <a:endCxn id="225" idx="1"/>
          </p:cNvCxnSpPr>
          <p:nvPr/>
        </p:nvCxnSpPr>
        <p:spPr>
          <a:xfrm rot="16200000" flipH="1">
            <a:off x="6695395" y="2437318"/>
            <a:ext cx="640746" cy="181159"/>
          </a:xfrm>
          <a:prstGeom prst="bentConnector2">
            <a:avLst/>
          </a:prstGeom>
          <a:ln w="12700" cap="rnd" cmpd="sng">
            <a:solidFill>
              <a:srgbClr val="0000FF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Elbow Connector 236"/>
          <p:cNvCxnSpPr>
            <a:endCxn id="226" idx="1"/>
          </p:cNvCxnSpPr>
          <p:nvPr/>
        </p:nvCxnSpPr>
        <p:spPr>
          <a:xfrm rot="16200000" flipH="1">
            <a:off x="7710491" y="2296660"/>
            <a:ext cx="313742" cy="149910"/>
          </a:xfrm>
          <a:prstGeom prst="bentConnector2">
            <a:avLst/>
          </a:prstGeom>
          <a:ln w="12700" cap="rnd" cmpd="sng">
            <a:solidFill>
              <a:srgbClr val="0000FF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Elbow Connector 238"/>
          <p:cNvCxnSpPr>
            <a:endCxn id="117" idx="3"/>
          </p:cNvCxnSpPr>
          <p:nvPr/>
        </p:nvCxnSpPr>
        <p:spPr>
          <a:xfrm rot="10800000" flipV="1">
            <a:off x="4943333" y="2164207"/>
            <a:ext cx="1981857" cy="1137026"/>
          </a:xfrm>
          <a:prstGeom prst="bentConnector3">
            <a:avLst>
              <a:gd name="adj1" fmla="val -207"/>
            </a:avLst>
          </a:prstGeom>
          <a:ln w="12700" cap="rnd" cmpd="sng">
            <a:solidFill>
              <a:srgbClr val="0000FF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Elbow Connector 239"/>
          <p:cNvCxnSpPr>
            <a:stCxn id="122" idx="2"/>
            <a:endCxn id="115" idx="0"/>
          </p:cNvCxnSpPr>
          <p:nvPr/>
        </p:nvCxnSpPr>
        <p:spPr>
          <a:xfrm rot="16200000" flipH="1">
            <a:off x="3700457" y="3465695"/>
            <a:ext cx="243502" cy="1"/>
          </a:xfrm>
          <a:prstGeom prst="bentConnector3">
            <a:avLst>
              <a:gd name="adj1" fmla="val 50000"/>
            </a:avLst>
          </a:prstGeom>
          <a:ln w="12700" cap="rnd" cmpd="sng">
            <a:solidFill>
              <a:srgbClr val="0000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Elbow Connector 240"/>
          <p:cNvCxnSpPr>
            <a:stCxn id="117" idx="2"/>
            <a:endCxn id="115" idx="3"/>
          </p:cNvCxnSpPr>
          <p:nvPr/>
        </p:nvCxnSpPr>
        <p:spPr>
          <a:xfrm rot="5400000">
            <a:off x="4239604" y="3320961"/>
            <a:ext cx="284544" cy="574272"/>
          </a:xfrm>
          <a:prstGeom prst="bentConnector2">
            <a:avLst/>
          </a:prstGeom>
          <a:ln w="12700" cap="rnd" cmpd="sng">
            <a:solidFill>
              <a:srgbClr val="0000FF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ounded Rectangle 242"/>
          <p:cNvSpPr/>
          <p:nvPr/>
        </p:nvSpPr>
        <p:spPr bwMode="auto">
          <a:xfrm>
            <a:off x="2260854" y="964163"/>
            <a:ext cx="2326542" cy="652305"/>
          </a:xfrm>
          <a:prstGeom prst="roundRect">
            <a:avLst>
              <a:gd name="adj" fmla="val 15981"/>
            </a:avLst>
          </a:prstGeom>
          <a:solidFill>
            <a:schemeClr val="bg1">
              <a:lumMod val="65000"/>
            </a:schemeClr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 anchorCtr="0"/>
          <a:lstStyle/>
          <a:p>
            <a:pPr algn="ctr"/>
            <a:r>
              <a:rPr lang="en-US" sz="900" dirty="0" smtClean="0">
                <a:ea typeface="Geneva" charset="0"/>
                <a:cs typeface="Geneva" charset="0"/>
              </a:rPr>
              <a:t>VNF Application</a:t>
            </a:r>
            <a:endParaRPr lang="en-US" sz="900" dirty="0">
              <a:ea typeface="Geneva" charset="0"/>
              <a:cs typeface="Geneva" charset="0"/>
            </a:endParaRPr>
          </a:p>
        </p:txBody>
      </p:sp>
      <p:sp>
        <p:nvSpPr>
          <p:cNvPr id="103" name="Rounded Rectangle 102"/>
          <p:cNvSpPr/>
          <p:nvPr/>
        </p:nvSpPr>
        <p:spPr bwMode="auto">
          <a:xfrm>
            <a:off x="5106700" y="1876120"/>
            <a:ext cx="822960" cy="365760"/>
          </a:xfrm>
          <a:prstGeom prst="roundRect">
            <a:avLst>
              <a:gd name="adj" fmla="val 10339"/>
            </a:avLst>
          </a:prstGeom>
          <a:solidFill>
            <a:srgbClr val="FFFFCC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Crypto</a:t>
            </a:r>
            <a:endParaRPr lang="en-US" sz="900" dirty="0">
              <a:solidFill>
                <a:srgbClr val="000000"/>
              </a:solidFill>
              <a:ea typeface="Geneva" charset="0"/>
              <a:cs typeface="Geneva" charset="0"/>
            </a:endParaRPr>
          </a:p>
          <a:p>
            <a:pPr algn="ctr"/>
            <a:r>
              <a:rPr lang="en-US" sz="9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Device</a:t>
            </a:r>
            <a:endParaRPr lang="en-US" sz="900" dirty="0">
              <a:solidFill>
                <a:srgbClr val="000000"/>
              </a:solidFill>
              <a:ea typeface="Geneva" charset="0"/>
              <a:cs typeface="Geneva" charset="0"/>
            </a:endParaRPr>
          </a:p>
        </p:txBody>
      </p:sp>
      <p:sp>
        <p:nvSpPr>
          <p:cNvPr id="104" name="Rounded Rectangle 103"/>
          <p:cNvSpPr/>
          <p:nvPr/>
        </p:nvSpPr>
        <p:spPr bwMode="auto">
          <a:xfrm>
            <a:off x="5961029" y="1876120"/>
            <a:ext cx="822960" cy="365760"/>
          </a:xfrm>
          <a:prstGeom prst="roundRect">
            <a:avLst>
              <a:gd name="adj" fmla="val 11613"/>
            </a:avLst>
          </a:prstGeom>
          <a:solidFill>
            <a:srgbClr val="FFFFCC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DPI</a:t>
            </a:r>
          </a:p>
          <a:p>
            <a:pPr algn="ctr"/>
            <a:r>
              <a:rPr lang="en-US" sz="9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Device</a:t>
            </a:r>
            <a:endParaRPr lang="en-US" sz="900" dirty="0">
              <a:solidFill>
                <a:srgbClr val="000000"/>
              </a:solidFill>
              <a:ea typeface="Geneva" charset="0"/>
              <a:cs typeface="Geneva" charset="0"/>
            </a:endParaRPr>
          </a:p>
        </p:txBody>
      </p:sp>
      <p:sp>
        <p:nvSpPr>
          <p:cNvPr id="105" name="Rounded Rectangle 104"/>
          <p:cNvSpPr/>
          <p:nvPr/>
        </p:nvSpPr>
        <p:spPr bwMode="auto">
          <a:xfrm>
            <a:off x="6815358" y="1871120"/>
            <a:ext cx="822960" cy="365760"/>
          </a:xfrm>
          <a:prstGeom prst="roundRect">
            <a:avLst>
              <a:gd name="adj" fmla="val 11613"/>
            </a:avLst>
          </a:prstGeom>
          <a:solidFill>
            <a:srgbClr val="FFFFCC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7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Match-Action</a:t>
            </a:r>
          </a:p>
          <a:p>
            <a:pPr algn="ctr"/>
            <a:r>
              <a:rPr lang="en-US" sz="7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Device</a:t>
            </a:r>
            <a:endParaRPr lang="en-US" sz="700" dirty="0">
              <a:solidFill>
                <a:srgbClr val="000000"/>
              </a:solidFill>
              <a:ea typeface="Geneva" charset="0"/>
              <a:cs typeface="Geneva" charset="0"/>
            </a:endParaRPr>
          </a:p>
        </p:txBody>
      </p:sp>
      <p:sp>
        <p:nvSpPr>
          <p:cNvPr id="106" name="Rounded Rectangle 105"/>
          <p:cNvSpPr/>
          <p:nvPr/>
        </p:nvSpPr>
        <p:spPr bwMode="auto">
          <a:xfrm>
            <a:off x="7669686" y="1871120"/>
            <a:ext cx="822960" cy="365760"/>
          </a:xfrm>
          <a:prstGeom prst="roundRect">
            <a:avLst>
              <a:gd name="adj" fmla="val 9066"/>
            </a:avLst>
          </a:prstGeom>
          <a:solidFill>
            <a:schemeClr val="tx2">
              <a:lumMod val="60000"/>
              <a:lumOff val="40000"/>
            </a:schemeClr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chemeClr val="bg1"/>
                </a:solidFill>
                <a:ea typeface="Geneva" charset="0"/>
                <a:cs typeface="Geneva" charset="0"/>
              </a:rPr>
              <a:t>Future</a:t>
            </a:r>
          </a:p>
          <a:p>
            <a:pPr algn="ctr"/>
            <a:r>
              <a:rPr lang="en-US" sz="900" dirty="0" smtClean="0">
                <a:solidFill>
                  <a:schemeClr val="bg1"/>
                </a:solidFill>
                <a:ea typeface="Geneva" charset="0"/>
                <a:cs typeface="Geneva" charset="0"/>
              </a:rPr>
              <a:t>Device</a:t>
            </a:r>
            <a:endParaRPr lang="en-US" sz="900" dirty="0">
              <a:solidFill>
                <a:schemeClr val="bg1"/>
              </a:solidFill>
              <a:ea typeface="Geneva" charset="0"/>
              <a:cs typeface="Geneva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08975" y="2906062"/>
            <a:ext cx="1483514" cy="1358178"/>
          </a:xfrm>
          <a:prstGeom prst="roundRect">
            <a:avLst>
              <a:gd name="adj" fmla="val 8226"/>
            </a:avLst>
          </a:prstGeom>
          <a:noFill/>
          <a:ln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Simple model for SOC integration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5509214" y="3531042"/>
            <a:ext cx="2129103" cy="510778"/>
          </a:xfrm>
          <a:prstGeom prst="wedgeRoundRectCallout">
            <a:avLst>
              <a:gd name="adj1" fmla="val -77624"/>
              <a:gd name="adj2" fmla="val -7039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800" dirty="0" smtClean="0"/>
              <a:t>Adding support for non-PCI configuration, external memory manager and event base programming model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12894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DPDK API for VNF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402" y="1063229"/>
            <a:ext cx="8435772" cy="3619522"/>
          </a:xfrm>
        </p:spPr>
        <p:txBody>
          <a:bodyPr>
            <a:noAutofit/>
          </a:bodyPr>
          <a:lstStyle/>
          <a:p>
            <a:r>
              <a:rPr lang="en-US" sz="1500" dirty="0" smtClean="0"/>
              <a:t>DPDK API is highly tuned performance API with a easy to use application model</a:t>
            </a:r>
          </a:p>
          <a:p>
            <a:pPr lvl="1"/>
            <a:r>
              <a:rPr lang="en-US" sz="1500" dirty="0"/>
              <a:t>A</a:t>
            </a:r>
            <a:r>
              <a:rPr lang="en-US" sz="1500" dirty="0" smtClean="0"/>
              <a:t> proven solution for many VNF applications and no one is asking for a different model</a:t>
            </a:r>
          </a:p>
          <a:p>
            <a:r>
              <a:rPr lang="en-US" sz="1500" dirty="0" smtClean="0"/>
              <a:t>VNF applications require a generic-API, but that does not mean a fully abstracted API</a:t>
            </a:r>
            <a:endParaRPr lang="en-US" sz="1500" dirty="0"/>
          </a:p>
          <a:p>
            <a:pPr lvl="1"/>
            <a:r>
              <a:rPr lang="en-US" sz="1500" dirty="0" smtClean="0"/>
              <a:t>But adding some abstraction may make sense in some cases</a:t>
            </a:r>
            <a:endParaRPr lang="en-US" sz="1500" dirty="0" smtClean="0">
              <a:solidFill>
                <a:srgbClr val="3366FF"/>
              </a:solidFill>
            </a:endParaRPr>
          </a:p>
          <a:p>
            <a:r>
              <a:rPr lang="en-US" sz="1500" dirty="0" smtClean="0"/>
              <a:t>Working with ODP we can add features to DPDK to support the SoC’s and ARM platforms</a:t>
            </a:r>
          </a:p>
          <a:p>
            <a:r>
              <a:rPr lang="en-US" sz="1500" dirty="0" smtClean="0"/>
              <a:t>Moving the abstraction to the PMD layer for SoC SDK’s and other places within DPDK we can address everyone's needs for a common VNF application API</a:t>
            </a:r>
          </a:p>
          <a:p>
            <a:pPr lvl="1"/>
            <a:r>
              <a:rPr lang="en-US" sz="1500" dirty="0" smtClean="0"/>
              <a:t>Use ODP PMDs for now and later move to a better solution</a:t>
            </a:r>
          </a:p>
          <a:p>
            <a:pPr lvl="1"/>
            <a:r>
              <a:rPr lang="en-US" sz="1500" dirty="0" smtClean="0"/>
              <a:t>Adding some routines to DPDK to provide a cleaner design to simplify VNF applications</a:t>
            </a:r>
          </a:p>
          <a:p>
            <a:pPr lvl="1"/>
            <a:r>
              <a:rPr lang="en-US" sz="1500" dirty="0" smtClean="0"/>
              <a:t>Adding non-PCI configuration, external memory manager and event programming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EF6C9E4-CAC8-8B4F-996C-92F241355F4B}" type="datetime1">
              <a:rPr lang="en-US" smtClean="0"/>
              <a:t>7/30/15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682751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238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582"/>
            <a:ext cx="8229600" cy="640080"/>
          </a:xfrm>
        </p:spPr>
        <p:txBody>
          <a:bodyPr>
            <a:normAutofit/>
          </a:bodyPr>
          <a:lstStyle/>
          <a:p>
            <a:r>
              <a:rPr lang="en-US" dirty="0" smtClean="0"/>
              <a:t>PMD for native or ODP SoCs devices</a:t>
            </a:r>
            <a:endParaRPr lang="en-US" sz="2800" dirty="0"/>
          </a:p>
        </p:txBody>
      </p:sp>
      <p:sp>
        <p:nvSpPr>
          <p:cNvPr id="92" name="Slide Number Placeholder 5"/>
          <p:cNvSpPr txBox="1">
            <a:spLocks/>
          </p:cNvSpPr>
          <p:nvPr/>
        </p:nvSpPr>
        <p:spPr>
          <a:xfrm>
            <a:off x="8261350" y="4692851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17167" y="4692851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DPDK Generic-API</a:t>
            </a:r>
            <a:endParaRPr lang="en-US" dirty="0"/>
          </a:p>
        </p:txBody>
      </p:sp>
      <p:sp>
        <p:nvSpPr>
          <p:cNvPr id="9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692851"/>
            <a:ext cx="1665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8BDA654C-A0D1-BA4C-AFE6-0B81CE0A4F0C}" type="datetime1">
              <a:rPr lang="en-US" smtClean="0"/>
              <a:t>7/30/15</a:t>
            </a:fld>
            <a:endParaRPr lang="en-US" dirty="0"/>
          </a:p>
        </p:txBody>
      </p:sp>
      <p:sp>
        <p:nvSpPr>
          <p:cNvPr id="95" name="Rounded Rectangle 94"/>
          <p:cNvSpPr/>
          <p:nvPr/>
        </p:nvSpPr>
        <p:spPr bwMode="auto">
          <a:xfrm>
            <a:off x="312030" y="1064952"/>
            <a:ext cx="2977976" cy="3444832"/>
          </a:xfrm>
          <a:prstGeom prst="roundRect">
            <a:avLst>
              <a:gd name="adj" fmla="val 2318"/>
            </a:avLst>
          </a:prstGeom>
          <a:solidFill>
            <a:schemeClr val="tx2">
              <a:lumMod val="60000"/>
              <a:lumOff val="40000"/>
              <a:alpha val="61000"/>
            </a:schemeClr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vert="horz" lIns="0" tIns="0" rIns="0" bIns="0" rtlCol="0" anchor="b" anchorCtr="1"/>
          <a:lstStyle/>
          <a:p>
            <a:pPr algn="ctr"/>
            <a:r>
              <a:rPr lang="en-US" sz="900" dirty="0" smtClean="0">
                <a:ea typeface="Geneva" charset="0"/>
                <a:cs typeface="Geneva" charset="0"/>
              </a:rPr>
              <a:t>DPDK – Architecture</a:t>
            </a:r>
            <a:endParaRPr lang="en-US" sz="900" dirty="0">
              <a:ea typeface="Geneva" charset="0"/>
              <a:cs typeface="Geneva" charset="0"/>
            </a:endParaRPr>
          </a:p>
        </p:txBody>
      </p:sp>
      <p:sp>
        <p:nvSpPr>
          <p:cNvPr id="101" name="Rounded Rectangle 100"/>
          <p:cNvSpPr/>
          <p:nvPr/>
        </p:nvSpPr>
        <p:spPr bwMode="auto">
          <a:xfrm>
            <a:off x="454437" y="1169947"/>
            <a:ext cx="2698714" cy="3159845"/>
          </a:xfrm>
          <a:prstGeom prst="roundRect">
            <a:avLst>
              <a:gd name="adj" fmla="val 2698"/>
            </a:avLst>
          </a:prstGeom>
          <a:solidFill>
            <a:srgbClr val="33CC66"/>
          </a:solidFill>
          <a:ln w="19050" cmpd="sng" algn="ctr">
            <a:solidFill>
              <a:srgbClr val="0000FF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b" anchorCtr="0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DPDK-AE (Acceleration Enhancements)</a:t>
            </a:r>
            <a:endParaRPr lang="en-US" sz="900" dirty="0">
              <a:solidFill>
                <a:srgbClr val="000000"/>
              </a:solidFill>
              <a:ea typeface="Geneva" charset="0"/>
              <a:cs typeface="Geneva" charset="0"/>
            </a:endParaRP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531000" y="1589926"/>
            <a:ext cx="2479822" cy="309985"/>
          </a:xfrm>
          <a:prstGeom prst="roundRect">
            <a:avLst>
              <a:gd name="adj" fmla="val 15981"/>
            </a:avLst>
          </a:prstGeom>
          <a:solidFill>
            <a:srgbClr val="FFCC66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 anchorCtr="0"/>
          <a:lstStyle/>
          <a:p>
            <a:pPr algn="ctr"/>
            <a:r>
              <a:rPr lang="en-US" sz="900" dirty="0" smtClean="0">
                <a:ea typeface="Geneva" charset="0"/>
                <a:cs typeface="Geneva" charset="0"/>
              </a:rPr>
              <a:t>DPDK – API</a:t>
            </a:r>
            <a:endParaRPr lang="en-US" sz="900" dirty="0">
              <a:ea typeface="Geneva" charset="0"/>
              <a:cs typeface="Geneva" charset="0"/>
            </a:endParaRPr>
          </a:p>
        </p:txBody>
      </p:sp>
      <p:sp>
        <p:nvSpPr>
          <p:cNvPr id="107" name="Rounded Rectangle 106"/>
          <p:cNvSpPr/>
          <p:nvPr/>
        </p:nvSpPr>
        <p:spPr bwMode="auto">
          <a:xfrm>
            <a:off x="2398724" y="2422206"/>
            <a:ext cx="548640" cy="237744"/>
          </a:xfrm>
          <a:prstGeom prst="roundRect">
            <a:avLst>
              <a:gd name="adj" fmla="val 11144"/>
            </a:avLst>
          </a:prstGeom>
          <a:solidFill>
            <a:srgbClr val="3333CC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ea typeface="Geneva" charset="0"/>
                <a:cs typeface="Geneva" charset="0"/>
              </a:rPr>
              <a:t>AES-NI</a:t>
            </a:r>
            <a:endParaRPr lang="en-US" sz="800" dirty="0">
              <a:solidFill>
                <a:schemeClr val="bg1"/>
              </a:solidFill>
              <a:ea typeface="Geneva" charset="0"/>
              <a:cs typeface="Geneva" charset="0"/>
            </a:endParaRPr>
          </a:p>
        </p:txBody>
      </p:sp>
      <p:sp>
        <p:nvSpPr>
          <p:cNvPr id="109" name="Rounded Rectangle 108"/>
          <p:cNvSpPr/>
          <p:nvPr/>
        </p:nvSpPr>
        <p:spPr bwMode="auto">
          <a:xfrm>
            <a:off x="2398724" y="2725885"/>
            <a:ext cx="548640" cy="237744"/>
          </a:xfrm>
          <a:prstGeom prst="roundRect">
            <a:avLst>
              <a:gd name="adj" fmla="val 12551"/>
            </a:avLst>
          </a:prstGeom>
          <a:solidFill>
            <a:srgbClr val="3333CC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ea typeface="Geneva" charset="0"/>
                <a:cs typeface="Geneva" charset="0"/>
              </a:rPr>
              <a:t>QAT</a:t>
            </a:r>
            <a:endParaRPr lang="en-US" sz="800" dirty="0">
              <a:solidFill>
                <a:schemeClr val="bg1"/>
              </a:solidFill>
              <a:ea typeface="Geneva" charset="0"/>
              <a:cs typeface="Geneva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571701" y="3428701"/>
            <a:ext cx="545063" cy="325843"/>
          </a:xfrm>
          <a:prstGeom prst="roundRect">
            <a:avLst>
              <a:gd name="adj" fmla="val 11144"/>
            </a:avLst>
          </a:prstGeom>
          <a:solidFill>
            <a:srgbClr val="666666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ea typeface="Geneva" charset="0"/>
                <a:cs typeface="Geneva" charset="0"/>
              </a:rPr>
              <a:t>SoC SDK</a:t>
            </a:r>
          </a:p>
        </p:txBody>
      </p:sp>
      <p:sp>
        <p:nvSpPr>
          <p:cNvPr id="117" name="Rounded Rectangle 116"/>
          <p:cNvSpPr/>
          <p:nvPr/>
        </p:nvSpPr>
        <p:spPr bwMode="auto">
          <a:xfrm>
            <a:off x="1416716" y="2977895"/>
            <a:ext cx="548640" cy="329184"/>
          </a:xfrm>
          <a:prstGeom prst="roundRect">
            <a:avLst>
              <a:gd name="adj" fmla="val 11144"/>
            </a:avLst>
          </a:prstGeom>
          <a:solidFill>
            <a:srgbClr val="3333CC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endParaRPr lang="en-US" sz="900" dirty="0" smtClean="0">
              <a:solidFill>
                <a:schemeClr val="bg1"/>
              </a:solidFill>
              <a:ea typeface="Geneva" charset="0"/>
              <a:cs typeface="Geneva" charset="0"/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1334753" y="2914656"/>
            <a:ext cx="548640" cy="329184"/>
          </a:xfrm>
          <a:prstGeom prst="roundRect">
            <a:avLst>
              <a:gd name="adj" fmla="val 11144"/>
            </a:avLst>
          </a:prstGeom>
          <a:solidFill>
            <a:srgbClr val="3333CC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endParaRPr lang="en-US" sz="900" dirty="0" smtClean="0">
              <a:solidFill>
                <a:schemeClr val="bg1"/>
              </a:solidFill>
              <a:ea typeface="Geneva" charset="0"/>
              <a:cs typeface="Geneva" charset="0"/>
            </a:endParaRPr>
          </a:p>
        </p:txBody>
      </p:sp>
      <p:sp>
        <p:nvSpPr>
          <p:cNvPr id="119" name="Rounded Rectangle 118"/>
          <p:cNvSpPr/>
          <p:nvPr/>
        </p:nvSpPr>
        <p:spPr bwMode="auto">
          <a:xfrm>
            <a:off x="1258451" y="2851418"/>
            <a:ext cx="548640" cy="329184"/>
          </a:xfrm>
          <a:prstGeom prst="roundRect">
            <a:avLst>
              <a:gd name="adj" fmla="val 11144"/>
            </a:avLst>
          </a:prstGeom>
          <a:solidFill>
            <a:srgbClr val="3333CC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ea typeface="Geneva" charset="0"/>
                <a:cs typeface="Geneva" charset="0"/>
              </a:rPr>
              <a:t>SoC</a:t>
            </a:r>
          </a:p>
          <a:p>
            <a:pPr algn="ctr"/>
            <a:r>
              <a:rPr lang="en-US" sz="800" dirty="0" smtClean="0">
                <a:solidFill>
                  <a:schemeClr val="bg1"/>
                </a:solidFill>
                <a:ea typeface="Geneva" charset="0"/>
                <a:cs typeface="Geneva" charset="0"/>
              </a:rPr>
              <a:t>PMD</a:t>
            </a:r>
            <a:endParaRPr lang="en-US" sz="800" dirty="0">
              <a:solidFill>
                <a:schemeClr val="bg1"/>
              </a:solidFill>
              <a:ea typeface="Geneva" charset="0"/>
              <a:cs typeface="Geneva" charset="0"/>
            </a:endParaRPr>
          </a:p>
        </p:txBody>
      </p:sp>
      <p:sp>
        <p:nvSpPr>
          <p:cNvPr id="122" name="Rounded Rectangle 121"/>
          <p:cNvSpPr/>
          <p:nvPr/>
        </p:nvSpPr>
        <p:spPr bwMode="auto">
          <a:xfrm>
            <a:off x="569912" y="2856015"/>
            <a:ext cx="548640" cy="329184"/>
          </a:xfrm>
          <a:prstGeom prst="roundRect">
            <a:avLst>
              <a:gd name="adj" fmla="val 11613"/>
            </a:avLst>
          </a:prstGeom>
          <a:solidFill>
            <a:srgbClr val="FFFFCC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700" dirty="0">
                <a:solidFill>
                  <a:srgbClr val="000000"/>
                </a:solidFill>
                <a:ea typeface="Geneva" charset="0"/>
                <a:cs typeface="Geneva" charset="0"/>
              </a:rPr>
              <a:t>e</a:t>
            </a:r>
            <a:r>
              <a:rPr lang="en-US" sz="7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xternal</a:t>
            </a:r>
          </a:p>
          <a:p>
            <a:pPr algn="ctr"/>
            <a:r>
              <a:rPr lang="en-US" sz="7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memory</a:t>
            </a:r>
          </a:p>
          <a:p>
            <a:pPr algn="ctr"/>
            <a:r>
              <a:rPr lang="en-US" sz="700" dirty="0">
                <a:solidFill>
                  <a:srgbClr val="000000"/>
                </a:solidFill>
                <a:ea typeface="Geneva" charset="0"/>
                <a:cs typeface="Geneva" charset="0"/>
              </a:rPr>
              <a:t>m</a:t>
            </a:r>
            <a:r>
              <a:rPr lang="en-US" sz="7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anager</a:t>
            </a:r>
            <a:endParaRPr lang="en-US" sz="700" dirty="0">
              <a:solidFill>
                <a:srgbClr val="000000"/>
              </a:solidFill>
              <a:ea typeface="Geneva" charset="0"/>
              <a:cs typeface="Geneva" charset="0"/>
            </a:endParaRPr>
          </a:p>
        </p:txBody>
      </p:sp>
      <p:sp>
        <p:nvSpPr>
          <p:cNvPr id="209" name="Rounded Rectangle 208"/>
          <p:cNvSpPr/>
          <p:nvPr/>
        </p:nvSpPr>
        <p:spPr bwMode="auto">
          <a:xfrm>
            <a:off x="2398724" y="3014564"/>
            <a:ext cx="548640" cy="237744"/>
          </a:xfrm>
          <a:prstGeom prst="roundRect">
            <a:avLst>
              <a:gd name="adj" fmla="val 12551"/>
            </a:avLst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0000FF"/>
                </a:solidFill>
                <a:ea typeface="Geneva" charset="0"/>
                <a:cs typeface="Geneva" charset="0"/>
              </a:rPr>
              <a:t>3</a:t>
            </a:r>
            <a:r>
              <a:rPr lang="en-US" sz="900" baseline="30000" dirty="0" smtClean="0">
                <a:solidFill>
                  <a:srgbClr val="0000FF"/>
                </a:solidFill>
                <a:ea typeface="Geneva" charset="0"/>
                <a:cs typeface="Geneva" charset="0"/>
              </a:rPr>
              <a:t>rd</a:t>
            </a:r>
            <a:r>
              <a:rPr lang="en-US" sz="900" dirty="0" smtClean="0">
                <a:solidFill>
                  <a:srgbClr val="0000FF"/>
                </a:solidFill>
                <a:ea typeface="Geneva" charset="0"/>
                <a:cs typeface="Geneva" charset="0"/>
              </a:rPr>
              <a:t> Party</a:t>
            </a:r>
            <a:endParaRPr lang="en-US" sz="900" dirty="0">
              <a:solidFill>
                <a:srgbClr val="0000FF"/>
              </a:solidFill>
              <a:ea typeface="Geneva" charset="0"/>
              <a:cs typeface="Geneva" charset="0"/>
            </a:endParaRPr>
          </a:p>
        </p:txBody>
      </p:sp>
      <p:cxnSp>
        <p:nvCxnSpPr>
          <p:cNvPr id="227" name="Elbow Connector 226"/>
          <p:cNvCxnSpPr>
            <a:endCxn id="107" idx="1"/>
          </p:cNvCxnSpPr>
          <p:nvPr/>
        </p:nvCxnSpPr>
        <p:spPr>
          <a:xfrm rot="16200000" flipH="1">
            <a:off x="2154939" y="2297293"/>
            <a:ext cx="306012" cy="181558"/>
          </a:xfrm>
          <a:prstGeom prst="bentConnector2">
            <a:avLst/>
          </a:prstGeom>
          <a:ln w="12700" cap="rnd" cmpd="sng">
            <a:solidFill>
              <a:srgbClr val="0000FF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Elbow Connector 227"/>
          <p:cNvCxnSpPr>
            <a:endCxn id="109" idx="1"/>
          </p:cNvCxnSpPr>
          <p:nvPr/>
        </p:nvCxnSpPr>
        <p:spPr>
          <a:xfrm rot="16200000" flipH="1">
            <a:off x="1996829" y="2442861"/>
            <a:ext cx="627233" cy="176558"/>
          </a:xfrm>
          <a:prstGeom prst="bentConnector2">
            <a:avLst/>
          </a:prstGeom>
          <a:ln w="12700" cap="rnd" cmpd="sng">
            <a:solidFill>
              <a:srgbClr val="0000FF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Elbow Connector 228"/>
          <p:cNvCxnSpPr>
            <a:endCxn id="209" idx="1"/>
          </p:cNvCxnSpPr>
          <p:nvPr/>
        </p:nvCxnSpPr>
        <p:spPr>
          <a:xfrm rot="16200000" flipH="1">
            <a:off x="1847490" y="2582201"/>
            <a:ext cx="920911" cy="181558"/>
          </a:xfrm>
          <a:prstGeom prst="bentConnector2">
            <a:avLst/>
          </a:prstGeom>
          <a:ln w="12700" cap="rnd" cmpd="sng">
            <a:solidFill>
              <a:srgbClr val="0000FF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Elbow Connector 229"/>
          <p:cNvCxnSpPr>
            <a:endCxn id="118" idx="3"/>
          </p:cNvCxnSpPr>
          <p:nvPr/>
        </p:nvCxnSpPr>
        <p:spPr>
          <a:xfrm rot="5400000">
            <a:off x="1520886" y="2382967"/>
            <a:ext cx="1058789" cy="333773"/>
          </a:xfrm>
          <a:prstGeom prst="bentConnector2">
            <a:avLst/>
          </a:prstGeom>
          <a:ln w="12700" cap="rnd" cmpd="sng">
            <a:solidFill>
              <a:srgbClr val="0000FF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Elbow Connector 239"/>
          <p:cNvCxnSpPr>
            <a:stCxn id="122" idx="2"/>
            <a:endCxn id="115" idx="0"/>
          </p:cNvCxnSpPr>
          <p:nvPr/>
        </p:nvCxnSpPr>
        <p:spPr>
          <a:xfrm rot="16200000" flipH="1">
            <a:off x="722481" y="3306949"/>
            <a:ext cx="243502" cy="1"/>
          </a:xfrm>
          <a:prstGeom prst="bentConnector3">
            <a:avLst>
              <a:gd name="adj1" fmla="val 50000"/>
            </a:avLst>
          </a:prstGeom>
          <a:ln w="12700" cap="rnd" cmpd="sng">
            <a:solidFill>
              <a:srgbClr val="0000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Elbow Connector 240"/>
          <p:cNvCxnSpPr>
            <a:stCxn id="117" idx="2"/>
            <a:endCxn id="115" idx="3"/>
          </p:cNvCxnSpPr>
          <p:nvPr/>
        </p:nvCxnSpPr>
        <p:spPr>
          <a:xfrm rot="5400000">
            <a:off x="1261628" y="3162215"/>
            <a:ext cx="284544" cy="574272"/>
          </a:xfrm>
          <a:prstGeom prst="bentConnector2">
            <a:avLst/>
          </a:prstGeom>
          <a:ln w="12700" cap="rnd" cmpd="sng">
            <a:solidFill>
              <a:srgbClr val="0000FF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ounded Rectangle 242"/>
          <p:cNvSpPr/>
          <p:nvPr/>
        </p:nvSpPr>
        <p:spPr bwMode="auto">
          <a:xfrm>
            <a:off x="613112" y="1085520"/>
            <a:ext cx="2334251" cy="494660"/>
          </a:xfrm>
          <a:prstGeom prst="roundRect">
            <a:avLst>
              <a:gd name="adj" fmla="val 15981"/>
            </a:avLst>
          </a:prstGeom>
          <a:solidFill>
            <a:schemeClr val="bg1">
              <a:lumMod val="65000"/>
            </a:schemeClr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 anchorCtr="0"/>
          <a:lstStyle/>
          <a:p>
            <a:pPr algn="ctr"/>
            <a:r>
              <a:rPr lang="en-US" sz="900" dirty="0" smtClean="0">
                <a:ea typeface="Geneva" charset="0"/>
                <a:cs typeface="Geneva" charset="0"/>
              </a:rPr>
              <a:t>VNF Application</a:t>
            </a:r>
            <a:endParaRPr lang="en-US" sz="900" dirty="0">
              <a:ea typeface="Geneva" charset="0"/>
              <a:cs typeface="Geneva" charset="0"/>
            </a:endParaRPr>
          </a:p>
        </p:txBody>
      </p:sp>
      <p:sp>
        <p:nvSpPr>
          <p:cNvPr id="103" name="Rounded Rectangle 102"/>
          <p:cNvSpPr/>
          <p:nvPr/>
        </p:nvSpPr>
        <p:spPr bwMode="auto">
          <a:xfrm>
            <a:off x="2128724" y="1876120"/>
            <a:ext cx="822960" cy="365760"/>
          </a:xfrm>
          <a:prstGeom prst="roundRect">
            <a:avLst>
              <a:gd name="adj" fmla="val 10339"/>
            </a:avLst>
          </a:prstGeom>
          <a:solidFill>
            <a:srgbClr val="FFFFCC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Crypto</a:t>
            </a:r>
            <a:endParaRPr lang="en-US" sz="900" dirty="0">
              <a:solidFill>
                <a:srgbClr val="000000"/>
              </a:solidFill>
              <a:ea typeface="Geneva" charset="0"/>
              <a:cs typeface="Geneva" charset="0"/>
            </a:endParaRPr>
          </a:p>
          <a:p>
            <a:pPr algn="ctr"/>
            <a:r>
              <a:rPr lang="en-US" sz="9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Device</a:t>
            </a:r>
            <a:endParaRPr lang="en-US" sz="900" dirty="0">
              <a:solidFill>
                <a:srgbClr val="000000"/>
              </a:solidFill>
              <a:ea typeface="Geneva" charset="0"/>
              <a:cs typeface="Geneva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0999" y="2785634"/>
            <a:ext cx="1483514" cy="1358178"/>
          </a:xfrm>
          <a:prstGeom prst="roundRect">
            <a:avLst>
              <a:gd name="adj" fmla="val 8226"/>
            </a:avLst>
          </a:prstGeom>
          <a:noFill/>
          <a:ln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Simple model for SOC integration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846971" y="1876120"/>
            <a:ext cx="822960" cy="365760"/>
          </a:xfrm>
          <a:prstGeom prst="roundRect">
            <a:avLst>
              <a:gd name="adj" fmla="val 10339"/>
            </a:avLst>
          </a:prstGeom>
          <a:solidFill>
            <a:srgbClr val="3366FF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lIns="0" tIns="0" rIns="0" bIns="0"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Ethernet</a:t>
            </a:r>
            <a:endParaRPr lang="en-US" sz="900" dirty="0">
              <a:solidFill>
                <a:srgbClr val="000000"/>
              </a:solidFill>
              <a:ea typeface="Geneva" charset="0"/>
              <a:cs typeface="Geneva" charset="0"/>
            </a:endParaRPr>
          </a:p>
          <a:p>
            <a:pPr algn="ctr"/>
            <a:r>
              <a:rPr lang="en-US" sz="900" dirty="0" smtClean="0">
                <a:solidFill>
                  <a:srgbClr val="000000"/>
                </a:solidFill>
                <a:ea typeface="Geneva" charset="0"/>
                <a:cs typeface="Geneva" charset="0"/>
              </a:rPr>
              <a:t>Device</a:t>
            </a:r>
            <a:endParaRPr lang="en-US" sz="900" dirty="0">
              <a:solidFill>
                <a:srgbClr val="000000"/>
              </a:solidFill>
              <a:ea typeface="Geneva" charset="0"/>
              <a:cs typeface="Geneva" charset="0"/>
            </a:endParaRPr>
          </a:p>
        </p:txBody>
      </p:sp>
      <p:sp>
        <p:nvSpPr>
          <p:cNvPr id="98" name="内容占位符 2"/>
          <p:cNvSpPr>
            <a:spLocks noGrp="1"/>
          </p:cNvSpPr>
          <p:nvPr/>
        </p:nvSpPr>
        <p:spPr>
          <a:xfrm>
            <a:off x="3328324" y="970268"/>
            <a:ext cx="5515235" cy="3447244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•"/>
              <a:defRPr sz="22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–"/>
              <a:defRPr sz="20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2pPr>
            <a:lvl3pPr marL="1143000" indent="-228600" algn="l" defTabSz="4572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•"/>
              <a:defRPr sz="18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3pPr>
            <a:lvl4pPr marL="1600200" indent="-228600" algn="l" defTabSz="4572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–"/>
              <a:defRPr sz="16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4pPr>
            <a:lvl5pPr marL="2057400" indent="-228600" algn="l" defTabSz="4572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rgbClr val="00B0B9"/>
              </a:buClr>
              <a:buFont typeface="Arial"/>
              <a:buChar char="»"/>
              <a:defRPr sz="1400" b="0" i="0" kern="1200">
                <a:solidFill>
                  <a:srgbClr val="373A36"/>
                </a:solidFill>
                <a:latin typeface="Helvetica Neue Light"/>
                <a:ea typeface="+mn-ea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zh-CN" sz="1600" kern="1200" dirty="0" smtClean="0">
                <a:solidFill>
                  <a:srgbClr val="3366FF"/>
                </a:solidFill>
                <a:ea typeface="MS PGothic" charset="0"/>
              </a:rPr>
              <a:t>SoC PMD:</a:t>
            </a:r>
            <a:r>
              <a:rPr lang="en-US" altLang="zh-CN" sz="1600" kern="1200" dirty="0" smtClean="0">
                <a:solidFill>
                  <a:srgbClr val="000000"/>
                </a:solidFill>
                <a:ea typeface="MS PGothic" charset="0"/>
              </a:rPr>
              <a:t> Poll Mode driver model for SoC and ODP</a:t>
            </a:r>
            <a:endParaRPr lang="en-US" altLang="zh-CN" sz="1600" kern="1200" dirty="0" smtClean="0">
              <a:ea typeface="MS PGothic" charset="0"/>
            </a:endParaRPr>
          </a:p>
          <a:p>
            <a:pPr marL="400050" lvl="1" indent="0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zh-CN" sz="1100" kern="1200" dirty="0" smtClean="0">
                <a:ea typeface="MS PGothic" charset="0"/>
              </a:rPr>
              <a:t>Provides a </a:t>
            </a:r>
            <a:r>
              <a:rPr lang="en-US" altLang="zh-CN" sz="1100" dirty="0" smtClean="0">
                <a:ea typeface="MS PGothic" charset="0"/>
              </a:rPr>
              <a:t>clean integration of SoC and ODP via a PMD</a:t>
            </a:r>
            <a:endParaRPr lang="en-US" altLang="zh-CN" sz="1000" kern="1200" dirty="0" smtClean="0">
              <a:ea typeface="MS PGothic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zh-CN" sz="1400" dirty="0" smtClean="0">
                <a:solidFill>
                  <a:schemeClr val="accent6"/>
                </a:solidFill>
                <a:ea typeface="MS PGothic" charset="0"/>
              </a:rPr>
              <a:t>DPDK</a:t>
            </a:r>
            <a:r>
              <a:rPr lang="en-US" altLang="zh-CN" sz="1400" kern="1200" dirty="0" smtClean="0">
                <a:solidFill>
                  <a:schemeClr val="accent6"/>
                </a:solidFill>
                <a:ea typeface="MS PGothic" charset="0"/>
              </a:rPr>
              <a:t>-API: </a:t>
            </a:r>
            <a:r>
              <a:rPr lang="en-US" altLang="zh-CN" sz="1400" dirty="0" smtClean="0">
                <a:solidFill>
                  <a:schemeClr val="tx1"/>
                </a:solidFill>
                <a:ea typeface="MS PGothic" charset="0"/>
              </a:rPr>
              <a:t>A g</a:t>
            </a:r>
            <a:r>
              <a:rPr lang="en-US" altLang="zh-CN" sz="1400" kern="1200" dirty="0" smtClean="0">
                <a:solidFill>
                  <a:schemeClr val="tx1"/>
                </a:solidFill>
                <a:ea typeface="MS PGothic" charset="0"/>
              </a:rPr>
              <a:t>eneric API extended to support SoC APIs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zh-CN" sz="1200" dirty="0" smtClean="0">
                <a:solidFill>
                  <a:schemeClr val="tx1"/>
                </a:solidFill>
                <a:ea typeface="MS PGothic" charset="0"/>
              </a:rPr>
              <a:t>Provides APIs for DPDK/ODP/SoC with performance and scalability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zh-CN" sz="1200" dirty="0" smtClean="0">
                <a:solidFill>
                  <a:schemeClr val="tx1"/>
                </a:solidFill>
                <a:ea typeface="MS PGothic" charset="0"/>
              </a:rPr>
              <a:t>Provides a simple porting framework for current DPDK applications with extend features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zh-CN" sz="1200" dirty="0" smtClean="0">
                <a:solidFill>
                  <a:schemeClr val="tx1"/>
                </a:solidFill>
                <a:ea typeface="MS PGothic" charset="0"/>
              </a:rPr>
              <a:t>Provides for other Acceleration Cores and integration of ODP as a PMD to support current SoCs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zh-CN" sz="1200" dirty="0" smtClean="0">
                <a:solidFill>
                  <a:schemeClr val="tx1"/>
                </a:solidFill>
                <a:ea typeface="MS PGothic" charset="0"/>
              </a:rPr>
              <a:t>SoCs can create a PMD directly to DPDK without ODP abstraction or remain a pure ODP device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zh-CN" sz="1200" dirty="0" smtClean="0">
                <a:solidFill>
                  <a:schemeClr val="tx1"/>
                </a:solidFill>
                <a:ea typeface="MS PGothic" charset="0"/>
              </a:rPr>
              <a:t>Can add some setter/getter routines to enhance the VNF application</a:t>
            </a:r>
          </a:p>
        </p:txBody>
      </p:sp>
      <p:cxnSp>
        <p:nvCxnSpPr>
          <p:cNvPr id="99" name="Elbow Connector 98"/>
          <p:cNvCxnSpPr>
            <a:stCxn id="97" idx="2"/>
            <a:endCxn id="119" idx="0"/>
          </p:cNvCxnSpPr>
          <p:nvPr/>
        </p:nvCxnSpPr>
        <p:spPr>
          <a:xfrm rot="16200000" flipH="1">
            <a:off x="1090842" y="2409489"/>
            <a:ext cx="609538" cy="274320"/>
          </a:xfrm>
          <a:prstGeom prst="bentConnector3">
            <a:avLst>
              <a:gd name="adj1" fmla="val 50000"/>
            </a:avLst>
          </a:prstGeom>
          <a:ln w="12700" cap="rnd" cmpd="sng">
            <a:solidFill>
              <a:srgbClr val="0000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ular Callout 3"/>
          <p:cNvSpPr/>
          <p:nvPr/>
        </p:nvSpPr>
        <p:spPr>
          <a:xfrm>
            <a:off x="2122713" y="3428701"/>
            <a:ext cx="940837" cy="376115"/>
          </a:xfrm>
          <a:prstGeom prst="wedgeRoundRectCallout">
            <a:avLst>
              <a:gd name="adj1" fmla="val -71613"/>
              <a:gd name="adj2" fmla="val -9875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ODP PMD’s as the first phase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34734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indent="-342900"/>
            <a:r>
              <a:rPr lang="en-US" altLang="zh-CN" sz="2400" dirty="0" smtClean="0">
                <a:solidFill>
                  <a:schemeClr val="tx1"/>
                </a:solidFill>
                <a:ea typeface="MS PGothic" charset="0"/>
              </a:rPr>
              <a:t>Currently we have a PoC using ODP-PMD with Linux-generic platform</a:t>
            </a:r>
          </a:p>
          <a:p>
            <a:pPr marL="576263" lvl="1" indent="-342900"/>
            <a:r>
              <a:rPr lang="en-US" altLang="zh-CN" dirty="0">
                <a:solidFill>
                  <a:schemeClr val="tx1"/>
                </a:solidFill>
                <a:ea typeface="MS PGothic" charset="0"/>
              </a:rPr>
              <a:t>Need to provide a ARM platform support as the next </a:t>
            </a:r>
            <a:r>
              <a:rPr lang="en-US" altLang="zh-CN" dirty="0" smtClean="0">
                <a:solidFill>
                  <a:schemeClr val="tx1"/>
                </a:solidFill>
                <a:ea typeface="MS PGothic" charset="0"/>
              </a:rPr>
              <a:t>step</a:t>
            </a:r>
          </a:p>
          <a:p>
            <a:pPr marL="342900" indent="-342900"/>
            <a:r>
              <a:rPr lang="en-US" altLang="zh-CN" dirty="0" smtClean="0">
                <a:solidFill>
                  <a:schemeClr val="tx1"/>
                </a:solidFill>
                <a:ea typeface="MS PGothic" charset="0"/>
              </a:rPr>
              <a:t>Add some setter/getter routines plus other functions to enhance the VNF application design</a:t>
            </a:r>
          </a:p>
          <a:p>
            <a:pPr marL="576263" lvl="1" indent="-342900"/>
            <a:r>
              <a:rPr lang="en-US" altLang="zh-CN" dirty="0" smtClean="0">
                <a:solidFill>
                  <a:schemeClr val="tx1"/>
                </a:solidFill>
                <a:ea typeface="MS PGothic" charset="0"/>
              </a:rPr>
              <a:t>Adding these new APIs should provide a cleaner program for VNF apps </a:t>
            </a:r>
          </a:p>
          <a:p>
            <a:pPr marL="342900" indent="-342900"/>
            <a:r>
              <a:rPr lang="en-US" altLang="zh-CN" sz="2400" dirty="0">
                <a:solidFill>
                  <a:schemeClr val="tx1"/>
                </a:solidFill>
                <a:ea typeface="MS PGothic" charset="0"/>
              </a:rPr>
              <a:t>Need an open source port of DPDK to an ARM platform</a:t>
            </a:r>
          </a:p>
          <a:p>
            <a:pPr marL="576263" lvl="1" indent="-342900"/>
            <a:r>
              <a:rPr lang="en-US" altLang="zh-CN" dirty="0">
                <a:solidFill>
                  <a:schemeClr val="tx1"/>
                </a:solidFill>
                <a:ea typeface="MS PGothic" charset="0"/>
              </a:rPr>
              <a:t>We have a port to a PCI </a:t>
            </a:r>
            <a:r>
              <a:rPr lang="en-US" altLang="zh-CN" dirty="0" smtClean="0">
                <a:solidFill>
                  <a:schemeClr val="tx1"/>
                </a:solidFill>
                <a:ea typeface="MS PGothic" charset="0"/>
              </a:rPr>
              <a:t>ARM based platform</a:t>
            </a:r>
          </a:p>
          <a:p>
            <a:pPr marL="576263" lvl="1" indent="-342900"/>
            <a:r>
              <a:rPr lang="en-US" altLang="zh-CN" dirty="0" smtClean="0">
                <a:solidFill>
                  <a:srgbClr val="3366FF"/>
                </a:solidFill>
                <a:ea typeface="MS PGothic" charset="0"/>
              </a:rPr>
              <a:t>Need someone to contribute a SoC platform support for DPDK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DPDK Generic-API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41E9-1E83-2140-BD33-A4E0A282FAE4}" type="datetime1">
              <a:rPr lang="en-US" smtClean="0"/>
              <a:t>7/30/15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82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3568</TotalTime>
  <Words>1442</Words>
  <Application>Microsoft Macintosh PowerPoint</Application>
  <PresentationFormat>On-screen Show (16:9)</PresentationFormat>
  <Paragraphs>336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VNF Application in Guest</vt:lpstr>
      <vt:lpstr>Preserving Application Investment with DPDK</vt:lpstr>
      <vt:lpstr>DPDK/ODP Combine the best of both worlds</vt:lpstr>
      <vt:lpstr>DPDK-AE (DPDK- Acceleration Enhancements)</vt:lpstr>
      <vt:lpstr>DPDK API for VNF Applications</vt:lpstr>
      <vt:lpstr>PMD for native or ODP SoCs devices</vt:lpstr>
      <vt:lpstr>Next Steps</vt:lpstr>
      <vt:lpstr>DPDK– VNF Generic API Summary</vt:lpstr>
      <vt:lpstr>PowerPoint Presentation</vt:lpstr>
      <vt:lpstr>DPDK Architecture Overview</vt:lpstr>
    </vt:vector>
  </TitlesOfParts>
  <Company>Intel Corp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OPNFV DPACC overview</dc:subject>
  <dc:creator>Keith Wiles</dc:creator>
  <cp:lastModifiedBy>Keith Wiles</cp:lastModifiedBy>
  <cp:revision>206</cp:revision>
  <dcterms:created xsi:type="dcterms:W3CDTF">2014-08-28T16:51:48Z</dcterms:created>
  <dcterms:modified xsi:type="dcterms:W3CDTF">2015-07-30T22:34:39Z</dcterms:modified>
</cp:coreProperties>
</file>