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Lst>
  <p:notesMasterIdLst>
    <p:notesMasterId r:id="rId15"/>
  </p:notesMasterIdLst>
  <p:handoutMasterIdLst>
    <p:handoutMasterId r:id="rId16"/>
  </p:handoutMasterIdLst>
  <p:sldIdLst>
    <p:sldId id="256" r:id="rId3"/>
    <p:sldId id="257" r:id="rId4"/>
    <p:sldId id="260" r:id="rId5"/>
    <p:sldId id="261" r:id="rId6"/>
    <p:sldId id="273" r:id="rId7"/>
    <p:sldId id="272" r:id="rId8"/>
    <p:sldId id="263" r:id="rId9"/>
    <p:sldId id="271" r:id="rId10"/>
    <p:sldId id="270" r:id="rId11"/>
    <p:sldId id="268" r:id="rId12"/>
    <p:sldId id="266" r:id="rId13"/>
    <p:sldId id="267"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b Monkman" initials="B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CCFF66"/>
    <a:srgbClr val="A1D884"/>
    <a:srgbClr val="007864"/>
    <a:srgbClr val="00B0B9"/>
    <a:srgbClr val="373A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82162" autoAdjust="0"/>
  </p:normalViewPr>
  <p:slideViewPr>
    <p:cSldViewPr snapToGrid="0" snapToObjects="1">
      <p:cViewPr>
        <p:scale>
          <a:sx n="83" d="100"/>
          <a:sy n="83" d="100"/>
        </p:scale>
        <p:origin x="-1248" y="-3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F427BE-65D6-C54A-85F5-BDBD4AFDD39C}" type="datetimeFigureOut">
              <a:rPr lang="en-US" smtClean="0"/>
              <a:pPr/>
              <a:t>4/29/2015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3DE125-67A3-524C-ADDE-3BB0EF0DACF7}" type="slidenum">
              <a:rPr lang="en-US" smtClean="0"/>
              <a:pPr/>
              <a:t>‹#›</a:t>
            </a:fld>
            <a:endParaRPr lang="en-US"/>
          </a:p>
        </p:txBody>
      </p:sp>
    </p:spTree>
    <p:extLst>
      <p:ext uri="{BB962C8B-B14F-4D97-AF65-F5344CB8AC3E}">
        <p14:creationId xmlns:p14="http://schemas.microsoft.com/office/powerpoint/2010/main" val="3622259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8517D-D916-F04C-B50E-6C8E72C43657}" type="datetimeFigureOut">
              <a:rPr lang="en-US" smtClean="0"/>
              <a:pPr/>
              <a:t>4/29/2015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39E1AD-BCB3-AD43-B3D0-2942F6BE85D2}" type="slidenum">
              <a:rPr lang="en-US" smtClean="0"/>
              <a:pPr/>
              <a:t>‹#›</a:t>
            </a:fld>
            <a:endParaRPr lang="en-US"/>
          </a:p>
        </p:txBody>
      </p:sp>
    </p:spTree>
    <p:extLst>
      <p:ext uri="{BB962C8B-B14F-4D97-AF65-F5344CB8AC3E}">
        <p14:creationId xmlns:p14="http://schemas.microsoft.com/office/powerpoint/2010/main" val="34944334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As a result of convergence of various traffic types and increasing data rates, the performance requirements (both in terms of bandwidth and real-time-ness) on data plane devices within network infrastructure have been growing at significantly higher rates than in the past. As the traditional ‘bump-in-the-wire’ network functions evolve to a virtualized paradigm with NFV, the focus will be even higher to deliver high performance within very competitive cost envelopes. At the same time, application developers have, in some cases, taken advantage of various hardware and software acceleration capabilities, many of which are platform supplier dependent. There is a clear impetus to move away from proprietary data plane interfaces, in favor of more standardized interfaces to leveraging the data plane capability of underlying platforms – whether using specialized hardware accelerators or general purpose CPUs.</a:t>
            </a:r>
          </a:p>
          <a:p>
            <a:r>
              <a:rPr lang="en-US" sz="1200" b="0" i="0" kern="1200" dirty="0" smtClean="0">
                <a:solidFill>
                  <a:schemeClr val="tx1"/>
                </a:solidFill>
                <a:effectLst/>
                <a:latin typeface="+mn-lt"/>
                <a:ea typeface="+mn-ea"/>
                <a:cs typeface="+mn-cs"/>
              </a:rPr>
              <a:t>The goal of this project is to specify a general framework for VNF data plane acceleration (or DPA for short), including a common suite of abstract APIs at various OPNFV interfaces, to enable VNF portability and resource management across various underlying integrated SOCs that may include hardware accelerators or standard high volume (or SHV) server platforms that may include attached hardware accelerators. It may be desirable, as a design choice, in some cases, that such DPA API framework could easily fit underneath existing prevalent APIs (e.g. sockets) – mainly for legacy implementations even though they may not be most performance efficient. But this project should not seek to dictate what APIs an application must use, rather recognizing that API abstraction is likely a layered approach and developers can decide which layer to access directly, depending on the design choice for a given application usage.</a:t>
            </a:r>
          </a:p>
          <a:p>
            <a:endParaRPr lang="en-US" dirty="0"/>
          </a:p>
        </p:txBody>
      </p:sp>
      <p:sp>
        <p:nvSpPr>
          <p:cNvPr id="4" name="Slide Number Placeholder 3"/>
          <p:cNvSpPr>
            <a:spLocks noGrp="1"/>
          </p:cNvSpPr>
          <p:nvPr>
            <p:ph type="sldNum" sz="quarter" idx="10"/>
          </p:nvPr>
        </p:nvSpPr>
        <p:spPr/>
        <p:txBody>
          <a:bodyPr/>
          <a:lstStyle/>
          <a:p>
            <a:fld id="{AF39E1AD-BCB3-AD43-B3D0-2942F6BE85D2}" type="slidenum">
              <a:rPr lang="en-US" smtClean="0"/>
              <a:pPr/>
              <a:t>6</a:t>
            </a:fld>
            <a:endParaRPr lang="en-US"/>
          </a:p>
        </p:txBody>
      </p:sp>
    </p:spTree>
    <p:extLst>
      <p:ext uri="{BB962C8B-B14F-4D97-AF65-F5344CB8AC3E}">
        <p14:creationId xmlns:p14="http://schemas.microsoft.com/office/powerpoint/2010/main" val="2778239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9E1AD-BCB3-AD43-B3D0-2942F6BE85D2}" type="slidenum">
              <a:rPr lang="en-US" smtClean="0"/>
              <a:pPr/>
              <a:t>8</a:t>
            </a:fld>
            <a:endParaRPr lang="en-US"/>
          </a:p>
        </p:txBody>
      </p:sp>
    </p:spTree>
    <p:extLst>
      <p:ext uri="{BB962C8B-B14F-4D97-AF65-F5344CB8AC3E}">
        <p14:creationId xmlns:p14="http://schemas.microsoft.com/office/powerpoint/2010/main" val="178792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82A382F7-0A92-194E-9E3C-CB04B4580BF5}" type="datetime1">
              <a:rPr lang="en-CA" smtClean="0"/>
              <a:pPr/>
              <a:t>29/04/2015</a:t>
            </a:fld>
            <a:endParaRPr lang="en-US" dirty="0"/>
          </a:p>
        </p:txBody>
      </p:sp>
      <p:sp>
        <p:nvSpPr>
          <p:cNvPr id="3"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p14="http://schemas.microsoft.com/office/powerpoint/2010/main" val="101118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A656EF6-BAFE-D947-B882-BDAE585DDDE4}" type="slidenum">
              <a:rPr lang="en-US" smtClean="0"/>
              <a:pPr/>
              <a:t>‹#›</a:t>
            </a:fld>
            <a:endParaRPr lang="en-US" dirty="0"/>
          </a:p>
        </p:txBody>
      </p:sp>
      <p:sp>
        <p:nvSpPr>
          <p:cNvPr id="4" name="Date Placeholder 3"/>
          <p:cNvSpPr>
            <a:spLocks noGrp="1"/>
          </p:cNvSpPr>
          <p:nvPr>
            <p:ph type="dt" sz="half" idx="11"/>
          </p:nvPr>
        </p:nvSpPr>
        <p:spPr/>
        <p:txBody>
          <a:bodyPr/>
          <a:lstStyle/>
          <a:p>
            <a:fld id="{82A382F7-0A92-194E-9E3C-CB04B4580BF5}" type="datetime1">
              <a:rPr lang="en-CA" smtClean="0"/>
              <a:pPr/>
              <a:t>29/04/2015</a:t>
            </a:fld>
            <a:endParaRPr lang="en-US" dirty="0"/>
          </a:p>
        </p:txBody>
      </p:sp>
      <p:sp>
        <p:nvSpPr>
          <p:cNvPr id="5" name="Footer Placeholder 4"/>
          <p:cNvSpPr>
            <a:spLocks noGrp="1"/>
          </p:cNvSpPr>
          <p:nvPr>
            <p:ph type="ftr" sz="quarter" idx="12"/>
          </p:nvPr>
        </p:nvSpPr>
        <p:spPr/>
        <p:txBody>
          <a:bodyPr/>
          <a:lstStyle/>
          <a:p>
            <a:pPr algn="l"/>
            <a:endParaRPr lang="en-US" dirty="0"/>
          </a:p>
        </p:txBody>
      </p:sp>
      <p:pic>
        <p:nvPicPr>
          <p:cNvPr id="7" name="Picture 6" descr="OPNFV_PPT_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2020131"/>
            <a:ext cx="9194133" cy="3150582"/>
          </a:xfrm>
          <a:prstGeom prst="rect">
            <a:avLst/>
          </a:prstGeom>
        </p:spPr>
      </p:pic>
      <p:sp>
        <p:nvSpPr>
          <p:cNvPr id="9" name="Subtitle 2"/>
          <p:cNvSpPr>
            <a:spLocks noGrp="1"/>
          </p:cNvSpPr>
          <p:nvPr>
            <p:ph type="subTitle" idx="4294967295"/>
          </p:nvPr>
        </p:nvSpPr>
        <p:spPr>
          <a:xfrm>
            <a:off x="4174271" y="2660650"/>
            <a:ext cx="2654300" cy="1314450"/>
          </a:xfrm>
        </p:spPr>
        <p:txBody>
          <a:bodyPr>
            <a:normAutofit/>
          </a:bodyPr>
          <a:lstStyle/>
          <a:p>
            <a:pPr marL="0" indent="0">
              <a:buNone/>
            </a:pPr>
            <a:r>
              <a:rPr lang="en-US" sz="2000" dirty="0" smtClean="0">
                <a:solidFill>
                  <a:schemeClr val="bg1"/>
                </a:solidFill>
              </a:rPr>
              <a:t>Subtitle or presenter </a:t>
            </a:r>
            <a:br>
              <a:rPr lang="en-US" sz="2000" dirty="0" smtClean="0">
                <a:solidFill>
                  <a:schemeClr val="bg1"/>
                </a:solidFill>
              </a:rPr>
            </a:br>
            <a:r>
              <a:rPr lang="en-US" sz="2000" dirty="0" smtClean="0">
                <a:solidFill>
                  <a:schemeClr val="bg1"/>
                </a:solidFill>
              </a:rPr>
              <a:t>name(s) here</a:t>
            </a:r>
            <a:endParaRPr lang="en-US" sz="2000" dirty="0">
              <a:solidFill>
                <a:schemeClr val="bg1"/>
              </a:solidFill>
            </a:endParaRPr>
          </a:p>
        </p:txBody>
      </p:sp>
      <p:sp>
        <p:nvSpPr>
          <p:cNvPr id="12" name="Content Placeholder 10"/>
          <p:cNvSpPr>
            <a:spLocks noGrp="1"/>
          </p:cNvSpPr>
          <p:nvPr>
            <p:ph sz="quarter" idx="13" hasCustomPrompt="1"/>
          </p:nvPr>
        </p:nvSpPr>
        <p:spPr>
          <a:xfrm>
            <a:off x="4114799" y="790199"/>
            <a:ext cx="4597400" cy="1257300"/>
          </a:xfrm>
        </p:spPr>
        <p:txBody>
          <a:bodyPr/>
          <a:lstStyle>
            <a:lvl1pPr marL="0" indent="0">
              <a:buNone/>
              <a:defRPr sz="2400"/>
            </a:lvl1pPr>
          </a:lstStyle>
          <a:p>
            <a:r>
              <a:rPr lang="en-US" sz="2800" dirty="0" err="1" smtClean="0"/>
              <a:t>Lorem</a:t>
            </a:r>
            <a:r>
              <a:rPr lang="en-US" sz="2800" dirty="0" smtClean="0"/>
              <a:t> </a:t>
            </a:r>
            <a:r>
              <a:rPr lang="en-US" sz="2800" dirty="0" err="1" smtClean="0"/>
              <a:t>Ipsum</a:t>
            </a:r>
            <a:r>
              <a:rPr lang="en-US" sz="2800" dirty="0" smtClean="0"/>
              <a:t> Dolor Sit Presentation Title Goes Here</a:t>
            </a:r>
            <a:endParaRPr lang="en-US" sz="2800" dirty="0"/>
          </a:p>
        </p:txBody>
      </p:sp>
    </p:spTree>
    <p:extLst>
      <p:ext uri="{BB962C8B-B14F-4D97-AF65-F5344CB8AC3E}">
        <p14:creationId xmlns:p14="http://schemas.microsoft.com/office/powerpoint/2010/main" val="381831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15000">
              <a:schemeClr val="bg1">
                <a:tint val="80000"/>
                <a:satMod val="300000"/>
              </a:schemeClr>
            </a:gs>
            <a:gs pos="100000">
              <a:srgbClr val="373A36">
                <a:alpha val="5000"/>
              </a:srgb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lvl1pPr>
              <a:lnSpc>
                <a:spcPct val="100000"/>
              </a:lnSpc>
              <a:spcBef>
                <a:spcPts val="300"/>
              </a:spcBef>
              <a:spcAft>
                <a:spcPts val="400"/>
              </a:spcAft>
              <a:defRPr/>
            </a:lvl1pPr>
            <a:lvl2pPr>
              <a:lnSpc>
                <a:spcPct val="100000"/>
              </a:lnSpc>
              <a:spcBef>
                <a:spcPts val="300"/>
              </a:spcBef>
              <a:spcAft>
                <a:spcPts val="400"/>
              </a:spcAft>
              <a:defRPr/>
            </a:lvl2pPr>
            <a:lvl3pPr>
              <a:lnSpc>
                <a:spcPct val="100000"/>
              </a:lnSpc>
              <a:spcBef>
                <a:spcPts val="300"/>
              </a:spcBef>
              <a:spcAft>
                <a:spcPts val="400"/>
              </a:spcAft>
              <a:defRPr/>
            </a:lvl3pPr>
            <a:lvl4pPr>
              <a:lnSpc>
                <a:spcPct val="100000"/>
              </a:lnSpc>
              <a:spcBef>
                <a:spcPts val="300"/>
              </a:spcBef>
              <a:spcAft>
                <a:spcPts val="400"/>
              </a:spcAft>
              <a:defRPr/>
            </a:lvl4pPr>
            <a:lvl5pPr>
              <a:lnSpc>
                <a:spcPct val="100000"/>
              </a:lnSpc>
              <a:spcBef>
                <a:spcPts val="300"/>
              </a:spcBef>
              <a:spcAft>
                <a:spcPts val="400"/>
              </a:spcAft>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9" name="Slide Number Placeholder 5"/>
          <p:cNvSpPr>
            <a:spLocks noGrp="1"/>
          </p:cNvSpPr>
          <p:nvPr>
            <p:ph type="sldNum" sz="quarter" idx="4"/>
          </p:nvPr>
        </p:nvSpPr>
        <p:spPr>
          <a:xfrm>
            <a:off x="8261350" y="4594623"/>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10"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82A382F7-0A92-194E-9E3C-CB04B4580BF5}" type="datetime1">
              <a:rPr lang="en-CA" smtClean="0"/>
              <a:pPr/>
              <a:t>29/04/2015</a:t>
            </a:fld>
            <a:endParaRPr lang="en-US" dirty="0"/>
          </a:p>
        </p:txBody>
      </p:sp>
      <p:sp>
        <p:nvSpPr>
          <p:cNvPr id="11"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p14="http://schemas.microsoft.com/office/powerpoint/2010/main" val="2833288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lvl1pPr>
              <a:lnSpc>
                <a:spcPct val="100000"/>
              </a:lnSpc>
              <a:spcBef>
                <a:spcPts val="300"/>
              </a:spcBef>
              <a:spcAft>
                <a:spcPts val="400"/>
              </a:spcAft>
              <a:defRPr/>
            </a:lvl1pPr>
            <a:lvl2pPr>
              <a:lnSpc>
                <a:spcPct val="100000"/>
              </a:lnSpc>
              <a:spcBef>
                <a:spcPts val="300"/>
              </a:spcBef>
              <a:spcAft>
                <a:spcPts val="400"/>
              </a:spcAft>
              <a:defRPr/>
            </a:lvl2pPr>
            <a:lvl3pPr>
              <a:lnSpc>
                <a:spcPct val="100000"/>
              </a:lnSpc>
              <a:spcBef>
                <a:spcPts val="300"/>
              </a:spcBef>
              <a:spcAft>
                <a:spcPts val="400"/>
              </a:spcAft>
              <a:defRPr/>
            </a:lvl3pPr>
            <a:lvl4pPr>
              <a:lnSpc>
                <a:spcPct val="100000"/>
              </a:lnSpc>
              <a:spcBef>
                <a:spcPts val="300"/>
              </a:spcBef>
              <a:spcAft>
                <a:spcPts val="400"/>
              </a:spcAft>
              <a:defRPr/>
            </a:lvl4pPr>
            <a:lvl5pPr>
              <a:lnSpc>
                <a:spcPct val="100000"/>
              </a:lnSpc>
              <a:spcBef>
                <a:spcPts val="300"/>
              </a:spcBef>
              <a:spcAft>
                <a:spcPts val="400"/>
              </a:spcAft>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9" name="Slide Number Placeholder 5"/>
          <p:cNvSpPr>
            <a:spLocks noGrp="1"/>
          </p:cNvSpPr>
          <p:nvPr>
            <p:ph type="sldNum" sz="quarter" idx="4"/>
          </p:nvPr>
        </p:nvSpPr>
        <p:spPr>
          <a:xfrm>
            <a:off x="8261350" y="4594623"/>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10"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D1240CD-5308-6D44-AEBF-1A6519B9ECDA}" type="datetime1">
              <a:rPr lang="en-CA" smtClean="0"/>
              <a:pPr/>
              <a:t>29/04/2015</a:t>
            </a:fld>
            <a:endParaRPr lang="en-US" dirty="0"/>
          </a:p>
        </p:txBody>
      </p:sp>
      <p:sp>
        <p:nvSpPr>
          <p:cNvPr id="11"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pic>
        <p:nvPicPr>
          <p:cNvPr id="7" name="Picture 6" descr="CroppedPetal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4701" y="110729"/>
            <a:ext cx="1783854" cy="2378471"/>
          </a:xfrm>
          <a:prstGeom prst="rect">
            <a:avLst/>
          </a:prstGeom>
        </p:spPr>
      </p:pic>
    </p:spTree>
    <p:extLst>
      <p:ext uri="{BB962C8B-B14F-4D97-AF65-F5344CB8AC3E}">
        <p14:creationId xmlns:p14="http://schemas.microsoft.com/office/powerpoint/2010/main" val="225024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lnSpc>
                <a:spcPct val="100000"/>
              </a:lnSpc>
              <a:spcBef>
                <a:spcPts val="300"/>
              </a:spcBef>
              <a:spcAft>
                <a:spcPts val="400"/>
              </a:spcAft>
              <a:defRPr sz="2800"/>
            </a:lvl1pPr>
            <a:lvl2pPr>
              <a:lnSpc>
                <a:spcPct val="100000"/>
              </a:lnSpc>
              <a:spcBef>
                <a:spcPts val="300"/>
              </a:spcBef>
              <a:spcAft>
                <a:spcPts val="400"/>
              </a:spcAft>
              <a:defRPr sz="2400"/>
            </a:lvl2pPr>
            <a:lvl3pPr>
              <a:lnSpc>
                <a:spcPct val="100000"/>
              </a:lnSpc>
              <a:spcBef>
                <a:spcPts val="300"/>
              </a:spcBef>
              <a:spcAft>
                <a:spcPts val="400"/>
              </a:spcAft>
              <a:defRPr sz="2000"/>
            </a:lvl3pPr>
            <a:lvl4pPr>
              <a:lnSpc>
                <a:spcPct val="100000"/>
              </a:lnSpc>
              <a:spcBef>
                <a:spcPts val="300"/>
              </a:spcBef>
              <a:spcAft>
                <a:spcPts val="400"/>
              </a:spcAft>
              <a:defRPr sz="1800"/>
            </a:lvl4pPr>
            <a:lvl5pPr>
              <a:lnSpc>
                <a:spcPct val="100000"/>
              </a:lnSpc>
              <a:spcBef>
                <a:spcPts val="300"/>
              </a:spcBef>
              <a:spcAft>
                <a:spcPts val="400"/>
              </a:spcAft>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7" name="Slide Number Placeholder 5"/>
          <p:cNvSpPr>
            <a:spLocks noGrp="1"/>
          </p:cNvSpPr>
          <p:nvPr>
            <p:ph type="sldNum" sz="quarter" idx="4"/>
          </p:nvPr>
        </p:nvSpPr>
        <p:spPr>
          <a:xfrm>
            <a:off x="8261350" y="4594623"/>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10" name="Slide Number Placeholder 5"/>
          <p:cNvSpPr txBox="1">
            <a:spLocks/>
          </p:cNvSpPr>
          <p:nvPr userDrawn="1"/>
        </p:nvSpPr>
        <p:spPr>
          <a:xfrm>
            <a:off x="8261350" y="4594623"/>
            <a:ext cx="603250"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tint val="75000"/>
                  </a:schemeClr>
                </a:solidFill>
                <a:latin typeface="Helvetica Neue Light"/>
                <a:ea typeface="+mn-ea"/>
                <a:cs typeface="Helvetica Neu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A656EF6-BAFE-D947-B882-BDAE585DDDE4}" type="slidenum">
              <a:rPr lang="en-US" smtClean="0"/>
              <a:pPr/>
              <a:t>‹#›</a:t>
            </a:fld>
            <a:endParaRPr lang="en-US" dirty="0"/>
          </a:p>
        </p:txBody>
      </p:sp>
      <p:sp>
        <p:nvSpPr>
          <p:cNvPr id="13" name="Date Placeholder 3"/>
          <p:cNvSpPr>
            <a:spLocks noGrp="1"/>
          </p:cNvSpPr>
          <p:nvPr>
            <p:ph type="dt" sz="half" idx="10"/>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B9D8A18B-6CC8-CA45-A6FF-AEE120FDB7C9}" type="datetime1">
              <a:rPr lang="en-CA" smtClean="0"/>
              <a:pPr/>
              <a:t>29/04/2015</a:t>
            </a:fld>
            <a:endParaRPr lang="en-US" dirty="0"/>
          </a:p>
        </p:txBody>
      </p:sp>
      <p:sp>
        <p:nvSpPr>
          <p:cNvPr id="14"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p14="http://schemas.microsoft.com/office/powerpoint/2010/main" val="180342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93925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5000">
              <a:schemeClr val="bg1">
                <a:tint val="80000"/>
                <a:satMod val="300000"/>
              </a:schemeClr>
            </a:gs>
            <a:gs pos="100000">
              <a:srgbClr val="373A36">
                <a:alpha val="5000"/>
              </a:srgb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T</a:t>
            </a:r>
            <a:r>
              <a:rPr lang="en-CA" dirty="0" smtClean="0"/>
              <a:t>HIS IS A TITLE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pic>
        <p:nvPicPr>
          <p:cNvPr id="8" name="Picture 7" descr="OPNFV_Pantone.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215414" y="4621836"/>
            <a:ext cx="1206499" cy="261586"/>
          </a:xfrm>
          <a:prstGeom prst="rect">
            <a:avLst/>
          </a:prstGeom>
        </p:spPr>
      </p:pic>
      <p:sp>
        <p:nvSpPr>
          <p:cNvPr id="5" name="Rectangle 4"/>
          <p:cNvSpPr/>
          <p:nvPr userDrawn="1"/>
        </p:nvSpPr>
        <p:spPr>
          <a:xfrm>
            <a:off x="0" y="5054600"/>
            <a:ext cx="9169400" cy="114300"/>
          </a:xfrm>
          <a:prstGeom prst="rect">
            <a:avLst/>
          </a:prstGeom>
          <a:solidFill>
            <a:srgbClr val="00B0B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Slide Number Placeholder 5"/>
          <p:cNvSpPr>
            <a:spLocks noGrp="1"/>
          </p:cNvSpPr>
          <p:nvPr>
            <p:ph type="sldNum" sz="quarter" idx="4"/>
          </p:nvPr>
        </p:nvSpPr>
        <p:spPr>
          <a:xfrm>
            <a:off x="8261350" y="4594623"/>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9"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82A382F7-0A92-194E-9E3C-CB04B4580BF5}" type="datetime1">
              <a:rPr lang="en-CA" smtClean="0"/>
              <a:pPr/>
              <a:t>29/04/2015</a:t>
            </a:fld>
            <a:endParaRPr lang="en-US" dirty="0"/>
          </a:p>
        </p:txBody>
      </p:sp>
      <p:sp>
        <p:nvSpPr>
          <p:cNvPr id="13"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p14="http://schemas.microsoft.com/office/powerpoint/2010/main" val="367606514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5" r:id="rId4"/>
    <p:sldLayoutId id="2147483652" r:id="rId5"/>
  </p:sldLayoutIdLst>
  <p:hf sldNum="0" hdr="0"/>
  <p:txStyles>
    <p:titleStyle>
      <a:lvl1pPr algn="l" defTabSz="457200" rtl="0" eaLnBrk="1" latinLnBrk="0" hangingPunct="1">
        <a:spcBef>
          <a:spcPct val="0"/>
        </a:spcBef>
        <a:buNone/>
        <a:defRPr sz="2400" kern="1200">
          <a:solidFill>
            <a:srgbClr val="373A36"/>
          </a:solidFill>
          <a:latin typeface="Helvetica Neue"/>
          <a:ea typeface="+mj-ea"/>
          <a:cs typeface="Helvetica Neue"/>
        </a:defRPr>
      </a:lvl1pPr>
    </p:titleStyle>
    <p:bodyStyle>
      <a:lvl1pPr marL="342900" indent="-342900" algn="l" defTabSz="457200" rtl="0" eaLnBrk="1" latinLnBrk="0" hangingPunct="1">
        <a:spcBef>
          <a:spcPct val="20000"/>
        </a:spcBef>
        <a:spcAft>
          <a:spcPts val="1200"/>
        </a:spcAft>
        <a:buClr>
          <a:srgbClr val="00B0B9"/>
        </a:buClr>
        <a:buFont typeface="Arial"/>
        <a:buChar char="•"/>
        <a:defRPr sz="2200" b="0" i="0" kern="1200">
          <a:solidFill>
            <a:srgbClr val="373A36"/>
          </a:solidFill>
          <a:latin typeface="Helvetica Neue Light"/>
          <a:ea typeface="+mn-ea"/>
          <a:cs typeface="Helvetica Neue Light"/>
        </a:defRPr>
      </a:lvl1pPr>
      <a:lvl2pPr marL="742950" indent="-285750" algn="l" defTabSz="457200" rtl="0" eaLnBrk="1" latinLnBrk="0" hangingPunct="1">
        <a:spcBef>
          <a:spcPts val="0"/>
        </a:spcBef>
        <a:buClr>
          <a:srgbClr val="00B0B9"/>
        </a:buClr>
        <a:buFont typeface="Arial"/>
        <a:buChar char="–"/>
        <a:defRPr sz="20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sz="18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sz="16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sz="14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1753668"/>
      </p:ext>
    </p:extLst>
  </p:cSld>
  <p:clrMap bg1="lt1" tx1="dk1" bg2="lt2" tx2="dk2" accent1="accent1" accent2="accent2" accent3="accent3" accent4="accent4" accent5="accent5" accent6="accent6" hlink="hlink" folHlink="folHlink"/>
  <p:sldLayoutIdLst>
    <p:sldLayoutId id="2147483654" r:id="rId1"/>
  </p:sldLayoutIdLst>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PNFV_Panto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1" y="888270"/>
            <a:ext cx="3175000" cy="688385"/>
          </a:xfrm>
          <a:prstGeom prst="rect">
            <a:avLst/>
          </a:prstGeom>
        </p:spPr>
      </p:pic>
      <p:pic>
        <p:nvPicPr>
          <p:cNvPr id="9" name="Picture 8" descr="LF_collab_logo_white_rg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0119" y="4526820"/>
            <a:ext cx="2773680" cy="338328"/>
          </a:xfrm>
          <a:prstGeom prst="rect">
            <a:avLst/>
          </a:prstGeom>
        </p:spPr>
      </p:pic>
      <p:sp>
        <p:nvSpPr>
          <p:cNvPr id="4" name="Content Placeholder 3"/>
          <p:cNvSpPr>
            <a:spLocks noGrp="1"/>
          </p:cNvSpPr>
          <p:nvPr>
            <p:ph sz="quarter" idx="13"/>
          </p:nvPr>
        </p:nvSpPr>
        <p:spPr/>
        <p:txBody>
          <a:bodyPr/>
          <a:lstStyle/>
          <a:p>
            <a:r>
              <a:rPr lang="en-US" dirty="0" smtClean="0"/>
              <a:t>Platform Performance Acceleration</a:t>
            </a:r>
            <a:endParaRPr lang="en-US" dirty="0"/>
          </a:p>
        </p:txBody>
      </p:sp>
      <p:sp>
        <p:nvSpPr>
          <p:cNvPr id="6" name="Subtitle 5"/>
          <p:cNvSpPr>
            <a:spLocks noGrp="1"/>
          </p:cNvSpPr>
          <p:nvPr>
            <p:ph type="subTitle" idx="4294967295"/>
          </p:nvPr>
        </p:nvSpPr>
        <p:spPr>
          <a:xfrm>
            <a:off x="4174271" y="2384199"/>
            <a:ext cx="3869252" cy="1314450"/>
          </a:xfrm>
        </p:spPr>
        <p:txBody>
          <a:bodyPr/>
          <a:lstStyle/>
          <a:p>
            <a:pPr marL="0" indent="0">
              <a:buNone/>
            </a:pPr>
            <a:r>
              <a:rPr lang="en-US" sz="2400" dirty="0" smtClean="0">
                <a:solidFill>
                  <a:schemeClr val="bg1"/>
                </a:solidFill>
              </a:rPr>
              <a:t>Keith Wiles (Intel)</a:t>
            </a:r>
          </a:p>
          <a:p>
            <a:pPr marL="0" indent="0">
              <a:buNone/>
            </a:pPr>
            <a:r>
              <a:rPr lang="en-US" sz="2400" dirty="0" smtClean="0">
                <a:solidFill>
                  <a:schemeClr val="bg1"/>
                </a:solidFill>
              </a:rPr>
              <a:t>Bob </a:t>
            </a:r>
            <a:r>
              <a:rPr lang="en-US" sz="2400" dirty="0" err="1" smtClean="0">
                <a:solidFill>
                  <a:schemeClr val="bg1"/>
                </a:solidFill>
              </a:rPr>
              <a:t>Monkman</a:t>
            </a:r>
            <a:r>
              <a:rPr lang="en-US" sz="2400" dirty="0" smtClean="0">
                <a:solidFill>
                  <a:schemeClr val="bg1"/>
                </a:solidFill>
              </a:rPr>
              <a:t> (ARM)</a:t>
            </a:r>
            <a:endParaRPr lang="en-US" sz="2400" dirty="0">
              <a:solidFill>
                <a:schemeClr val="bg1"/>
              </a:solidFill>
            </a:endParaRPr>
          </a:p>
        </p:txBody>
      </p:sp>
    </p:spTree>
    <p:extLst>
      <p:ext uri="{BB962C8B-B14F-4D97-AF65-F5344CB8AC3E}">
        <p14:creationId xmlns:p14="http://schemas.microsoft.com/office/powerpoint/2010/main" val="1714471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4790633" y="814979"/>
            <a:ext cx="3967571" cy="3689912"/>
          </a:xfrm>
        </p:spPr>
        <p:txBody>
          <a:bodyPr>
            <a:normAutofit fontScale="92500" lnSpcReduction="20000"/>
          </a:bodyPr>
          <a:lstStyle/>
          <a:p>
            <a:pPr marL="0" indent="0">
              <a:lnSpc>
                <a:spcPct val="90000"/>
              </a:lnSpc>
              <a:buFont typeface="Arial" charset="0"/>
              <a:buNone/>
              <a:defRPr/>
            </a:pPr>
            <a:r>
              <a:rPr lang="en-US" altLang="zh-CN" sz="1400" dirty="0" smtClean="0">
                <a:latin typeface="Helvetica Neue Light" charset="0"/>
                <a:ea typeface="MS PGothic" charset="0"/>
                <a:cs typeface="Helvetica Neue Light" charset="0"/>
              </a:rPr>
              <a:t>Showing a number of possible options:</a:t>
            </a:r>
            <a:endParaRPr lang="en-US" altLang="zh-CN" sz="1200" dirty="0" smtClean="0">
              <a:latin typeface="Helvetica Neue Light" charset="0"/>
              <a:ea typeface="MS PGothic" charset="0"/>
              <a:cs typeface="Helvetica Neue Light" charset="0"/>
            </a:endParaRPr>
          </a:p>
          <a:p>
            <a:pPr>
              <a:lnSpc>
                <a:spcPct val="90000"/>
              </a:lnSpc>
              <a:defRPr/>
            </a:pPr>
            <a:r>
              <a:rPr lang="en-US" altLang="zh-CN" sz="1200" dirty="0" smtClean="0">
                <a:latin typeface="Helvetica Neue Light" charset="0"/>
                <a:ea typeface="MS PGothic" charset="0"/>
                <a:cs typeface="Helvetica Neue Light" charset="0"/>
              </a:rPr>
              <a:t>Example A (non-hio packets have poor performance)</a:t>
            </a:r>
          </a:p>
          <a:p>
            <a:pPr lvl="1">
              <a:lnSpc>
                <a:spcPct val="90000"/>
              </a:lnSpc>
              <a:defRPr/>
            </a:pPr>
            <a:r>
              <a:rPr lang="en-US" altLang="zh-CN" sz="1000" dirty="0" smtClean="0">
                <a:latin typeface="Helvetica Neue Light" charset="0"/>
                <a:ea typeface="MS PGothic" charset="0"/>
                <a:cs typeface="Helvetica Neue Light" charset="0"/>
              </a:rPr>
              <a:t>VM with a SAL for direct access to external device</a:t>
            </a:r>
          </a:p>
          <a:p>
            <a:pPr lvl="1">
              <a:lnSpc>
                <a:spcPct val="90000"/>
              </a:lnSpc>
              <a:defRPr/>
            </a:pPr>
            <a:r>
              <a:rPr lang="en-US" altLang="zh-CN" sz="1000" dirty="0" smtClean="0">
                <a:latin typeface="Helvetica Neue Light" charset="0"/>
                <a:ea typeface="MS PGothic" charset="0"/>
                <a:cs typeface="Helvetica Neue Light" charset="0"/>
              </a:rPr>
              <a:t>The sio is optional for host access for management</a:t>
            </a:r>
          </a:p>
          <a:p>
            <a:pPr lvl="1">
              <a:lnSpc>
                <a:spcPct val="90000"/>
              </a:lnSpc>
              <a:defRPr/>
            </a:pPr>
            <a:r>
              <a:rPr lang="en-US" altLang="zh-CN" sz="1000" dirty="0" smtClean="0">
                <a:latin typeface="Helvetica Neue Light" charset="0"/>
                <a:ea typeface="MS PGothic" charset="0"/>
                <a:cs typeface="Helvetica Neue Light" charset="0"/>
              </a:rPr>
              <a:t>VM to VM support only supplied by vSwitch or external device</a:t>
            </a:r>
          </a:p>
          <a:p>
            <a:pPr>
              <a:lnSpc>
                <a:spcPct val="90000"/>
              </a:lnSpc>
              <a:defRPr/>
            </a:pPr>
            <a:r>
              <a:rPr lang="en-US" altLang="zh-CN" sz="1200" dirty="0" smtClean="0">
                <a:latin typeface="Helvetica Neue Light" charset="0"/>
                <a:ea typeface="MS PGothic" charset="0"/>
                <a:cs typeface="Helvetica Neue Light" charset="0"/>
              </a:rPr>
              <a:t>Example B</a:t>
            </a:r>
          </a:p>
          <a:p>
            <a:pPr lvl="1">
              <a:lnSpc>
                <a:spcPct val="90000"/>
              </a:lnSpc>
              <a:defRPr/>
            </a:pPr>
            <a:r>
              <a:rPr lang="en-US" altLang="zh-CN" sz="1000" dirty="0" smtClean="0">
                <a:latin typeface="Helvetica Neue Light" charset="0"/>
                <a:ea typeface="MS PGothic" charset="0"/>
                <a:cs typeface="Helvetica Neue Light" charset="0"/>
              </a:rPr>
              <a:t>Legacy application using crypto lib via VirtIO to accelerate crypto operations in the host</a:t>
            </a:r>
          </a:p>
          <a:p>
            <a:pPr lvl="1">
              <a:lnSpc>
                <a:spcPct val="90000"/>
              </a:lnSpc>
              <a:defRPr/>
            </a:pPr>
            <a:r>
              <a:rPr lang="en-US" altLang="zh-CN" sz="1000" dirty="0" smtClean="0">
                <a:latin typeface="Helvetica Neue Light" charset="0"/>
                <a:ea typeface="MS PGothic" charset="0"/>
                <a:cs typeface="Helvetica Neue Light" charset="0"/>
              </a:rPr>
              <a:t>VM to VM still missing, but can be supported by SAL to external vSwitch accelerator</a:t>
            </a:r>
          </a:p>
          <a:p>
            <a:pPr>
              <a:lnSpc>
                <a:spcPct val="90000"/>
              </a:lnSpc>
              <a:defRPr/>
            </a:pPr>
            <a:r>
              <a:rPr lang="en-US" altLang="zh-CN" sz="1200" dirty="0" smtClean="0">
                <a:latin typeface="Helvetica Neue Light" charset="0"/>
                <a:ea typeface="MS PGothic" charset="0"/>
                <a:cs typeface="Helvetica Neue Light" charset="0"/>
              </a:rPr>
              <a:t>Example C</a:t>
            </a:r>
          </a:p>
          <a:p>
            <a:pPr lvl="1">
              <a:lnSpc>
                <a:spcPct val="90000"/>
              </a:lnSpc>
              <a:defRPr/>
            </a:pPr>
            <a:r>
              <a:rPr lang="en-US" altLang="zh-CN" sz="1000" dirty="0" smtClean="0">
                <a:latin typeface="Helvetica Neue Light" charset="0"/>
                <a:ea typeface="MS PGothic" charset="0"/>
                <a:cs typeface="Helvetica Neue Light" charset="0"/>
              </a:rPr>
              <a:t>Legacy application being agnostic to the encrypted traffic being handled in the host/accelerator</a:t>
            </a:r>
          </a:p>
          <a:p>
            <a:pPr lvl="1">
              <a:lnSpc>
                <a:spcPct val="90000"/>
              </a:lnSpc>
              <a:defRPr/>
            </a:pPr>
            <a:r>
              <a:rPr lang="en-US" altLang="zh-CN" sz="1000" dirty="0" smtClean="0">
                <a:latin typeface="Helvetica Neue Light" charset="0"/>
                <a:ea typeface="MS PGothic" charset="0"/>
                <a:cs typeface="Helvetica Neue Light" charset="0"/>
              </a:rPr>
              <a:t>Adding a SRL (vSwitch/vRouter) for VM to VM communication</a:t>
            </a:r>
          </a:p>
          <a:p>
            <a:pPr>
              <a:lnSpc>
                <a:spcPct val="90000"/>
              </a:lnSpc>
              <a:defRPr/>
            </a:pPr>
            <a:r>
              <a:rPr lang="en-US" altLang="zh-CN" sz="1200" dirty="0" smtClean="0">
                <a:latin typeface="Helvetica Neue Light" charset="0"/>
                <a:ea typeface="MS PGothic" charset="0"/>
                <a:cs typeface="Helvetica Neue Light" charset="0"/>
              </a:rPr>
              <a:t>Example D</a:t>
            </a:r>
          </a:p>
          <a:p>
            <a:pPr lvl="1">
              <a:lnSpc>
                <a:spcPct val="90000"/>
              </a:lnSpc>
              <a:defRPr/>
            </a:pPr>
            <a:r>
              <a:rPr lang="en-US" altLang="zh-CN" sz="1000" dirty="0" smtClean="0">
                <a:latin typeface="Helvetica Neue Light" charset="0"/>
                <a:ea typeface="MS PGothic" charset="0"/>
                <a:cs typeface="Helvetica Neue Light" charset="0"/>
              </a:rPr>
              <a:t>Accelerated application using SAL in guest to access crypto accelerator directly</a:t>
            </a:r>
          </a:p>
          <a:p>
            <a:pPr lvl="1">
              <a:lnSpc>
                <a:spcPct val="90000"/>
              </a:lnSpc>
              <a:defRPr/>
            </a:pPr>
            <a:r>
              <a:rPr lang="en-US" altLang="zh-CN" sz="1000" dirty="0" smtClean="0">
                <a:latin typeface="Helvetica Neue Light" charset="0"/>
                <a:ea typeface="MS PGothic" charset="0"/>
                <a:cs typeface="Helvetica Neue Light" charset="0"/>
              </a:rPr>
              <a:t>Flexible vSwitch or vRouter support in SW or HW </a:t>
            </a:r>
          </a:p>
          <a:p>
            <a:pPr lvl="1">
              <a:lnSpc>
                <a:spcPct val="90000"/>
              </a:lnSpc>
              <a:defRPr/>
            </a:pPr>
            <a:r>
              <a:rPr lang="en-US" altLang="zh-CN" sz="1000" dirty="0" smtClean="0">
                <a:latin typeface="Helvetica Neue Light" charset="0"/>
                <a:ea typeface="MS PGothic" charset="0"/>
                <a:cs typeface="Helvetica Neue Light" charset="0"/>
              </a:rPr>
              <a:t>SAL allows for some/all crypto operations to be done in the guest on passed to the host for processing</a:t>
            </a:r>
          </a:p>
        </p:txBody>
      </p:sp>
      <p:sp>
        <p:nvSpPr>
          <p:cNvPr id="20482" name="灯片编号占位符 3"/>
          <p:cNvSpPr>
            <a:spLocks noGrp="1"/>
          </p:cNvSpPr>
          <p:nvPr>
            <p:ph type="sldNum" sz="quarter" idx="4294967295"/>
          </p:nvPr>
        </p:nvSpPr>
        <p:spPr bwMode="auto">
          <a:xfrm>
            <a:off x="8472198"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DC267AE1-8BEA-DA4C-B49D-E4D9201DE935}" type="slidenum">
              <a:rPr lang="en-US" altLang="zh-CN" sz="1200">
                <a:solidFill>
                  <a:srgbClr val="898989"/>
                </a:solidFill>
                <a:latin typeface="Helvetica Neue Light" charset="0"/>
              </a:rPr>
              <a:pPr/>
              <a:t>10</a:t>
            </a:fld>
            <a:endParaRPr lang="en-US" altLang="zh-CN" sz="1200" dirty="0">
              <a:solidFill>
                <a:srgbClr val="898989"/>
              </a:solidFill>
              <a:latin typeface="Helvetica Neue Light" charset="0"/>
            </a:endParaRPr>
          </a:p>
        </p:txBody>
      </p:sp>
      <p:sp>
        <p:nvSpPr>
          <p:cNvPr id="20483"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Usage: VNF Acceleration (e.g. crypto) </a:t>
            </a:r>
            <a:endParaRPr lang="en-US" altLang="zh-CN" dirty="0">
              <a:latin typeface="Helvetica Neue" charset="0"/>
              <a:ea typeface="MS PGothic" charset="0"/>
            </a:endParaRP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29/04/2015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grpSp>
        <p:nvGrpSpPr>
          <p:cNvPr id="13" name="Group 12"/>
          <p:cNvGrpSpPr/>
          <p:nvPr/>
        </p:nvGrpSpPr>
        <p:grpSpPr>
          <a:xfrm>
            <a:off x="-1" y="642621"/>
            <a:ext cx="4726637" cy="3744408"/>
            <a:chOff x="260170" y="1036467"/>
            <a:chExt cx="4166388" cy="3137623"/>
          </a:xfrm>
        </p:grpSpPr>
        <p:sp>
          <p:nvSpPr>
            <p:cNvPr id="3" name="Rounded Rectangle 2"/>
            <p:cNvSpPr/>
            <p:nvPr/>
          </p:nvSpPr>
          <p:spPr>
            <a:xfrm>
              <a:off x="492592" y="1285241"/>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559444" y="1376639"/>
              <a:ext cx="804479" cy="429783"/>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Application</a:t>
              </a:r>
              <a:endParaRPr lang="en-US" sz="900" dirty="0">
                <a:solidFill>
                  <a:schemeClr val="tx1"/>
                </a:solidFill>
                <a:latin typeface="Comic Sans MS"/>
                <a:cs typeface="Comic Sans MS"/>
              </a:endParaRPr>
            </a:p>
          </p:txBody>
        </p:sp>
        <p:sp>
          <p:nvSpPr>
            <p:cNvPr id="48" name="Rounded Rectangle 47"/>
            <p:cNvSpPr/>
            <p:nvPr/>
          </p:nvSpPr>
          <p:spPr>
            <a:xfrm>
              <a:off x="559444" y="1870271"/>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49" name="Rounded Rectangle 48"/>
            <p:cNvSpPr/>
            <p:nvPr/>
          </p:nvSpPr>
          <p:spPr>
            <a:xfrm>
              <a:off x="662250" y="2059422"/>
              <a:ext cx="570124" cy="1771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50" name="Rounded Rectangle 49"/>
            <p:cNvSpPr/>
            <p:nvPr/>
          </p:nvSpPr>
          <p:spPr>
            <a:xfrm>
              <a:off x="572897" y="2328201"/>
              <a:ext cx="395261" cy="177100"/>
            </a:xfrm>
            <a:prstGeom prst="roundRect">
              <a:avLst/>
            </a:prstGeom>
            <a:solidFill>
              <a:schemeClr val="accent3">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s</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52" name="Rounded Rectangle 51"/>
            <p:cNvSpPr/>
            <p:nvPr/>
          </p:nvSpPr>
          <p:spPr>
            <a:xfrm>
              <a:off x="993458" y="2328201"/>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53" name="Rounded Rectangle 52"/>
            <p:cNvSpPr/>
            <p:nvPr/>
          </p:nvSpPr>
          <p:spPr>
            <a:xfrm>
              <a:off x="492592"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ounded Rectangle 53"/>
            <p:cNvSpPr/>
            <p:nvPr/>
          </p:nvSpPr>
          <p:spPr>
            <a:xfrm>
              <a:off x="492592"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55" name="Rounded Rectangle 54"/>
            <p:cNvSpPr/>
            <p:nvPr/>
          </p:nvSpPr>
          <p:spPr>
            <a:xfrm>
              <a:off x="628861" y="3714644"/>
              <a:ext cx="620110" cy="177100"/>
            </a:xfrm>
            <a:prstGeom prst="round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vSwitch</a:t>
              </a:r>
              <a:endParaRPr lang="en-US" sz="900" dirty="0">
                <a:solidFill>
                  <a:schemeClr val="tx1"/>
                </a:solidFill>
                <a:latin typeface="Comic Sans MS"/>
                <a:cs typeface="Comic Sans MS"/>
              </a:endParaRPr>
            </a:p>
          </p:txBody>
        </p:sp>
        <p:sp>
          <p:nvSpPr>
            <p:cNvPr id="10" name="TextBox 9"/>
            <p:cNvSpPr txBox="1"/>
            <p:nvPr/>
          </p:nvSpPr>
          <p:spPr>
            <a:xfrm rot="16200000">
              <a:off x="156056" y="2996310"/>
              <a:ext cx="461860" cy="246221"/>
            </a:xfrm>
            <a:prstGeom prst="rect">
              <a:avLst/>
            </a:prstGeom>
            <a:noFill/>
          </p:spPr>
          <p:txBody>
            <a:bodyPr wrap="none" rtlCol="0">
              <a:spAutoFit/>
            </a:bodyPr>
            <a:lstStyle/>
            <a:p>
              <a:r>
                <a:rPr lang="en-US" sz="1000" dirty="0">
                  <a:latin typeface="Comic Sans MS"/>
                  <a:cs typeface="Comic Sans MS"/>
                </a:rPr>
                <a:t>h</a:t>
              </a:r>
              <a:r>
                <a:rPr lang="en-US" sz="1000" dirty="0" smtClean="0">
                  <a:latin typeface="Comic Sans MS"/>
                  <a:cs typeface="Comic Sans MS"/>
                </a:rPr>
                <a:t>ost</a:t>
              </a:r>
              <a:endParaRPr lang="en-US" sz="1000" dirty="0">
                <a:latin typeface="Comic Sans MS"/>
                <a:cs typeface="Comic Sans MS"/>
              </a:endParaRPr>
            </a:p>
          </p:txBody>
        </p:sp>
        <p:sp>
          <p:nvSpPr>
            <p:cNvPr id="56" name="TextBox 55"/>
            <p:cNvSpPr txBox="1"/>
            <p:nvPr/>
          </p:nvSpPr>
          <p:spPr>
            <a:xfrm rot="16200000">
              <a:off x="127016" y="1784356"/>
              <a:ext cx="512530" cy="246221"/>
            </a:xfrm>
            <a:prstGeom prst="rect">
              <a:avLst/>
            </a:prstGeom>
            <a:noFill/>
          </p:spPr>
          <p:txBody>
            <a:bodyPr wrap="none" rtlCol="0">
              <a:spAutoFit/>
            </a:bodyPr>
            <a:lstStyle/>
            <a:p>
              <a:r>
                <a:rPr lang="en-US" sz="1000" dirty="0">
                  <a:latin typeface="Comic Sans MS"/>
                  <a:cs typeface="Comic Sans MS"/>
                </a:rPr>
                <a:t>g</a:t>
              </a:r>
              <a:r>
                <a:rPr lang="en-US" sz="1000" dirty="0" smtClean="0">
                  <a:latin typeface="Comic Sans MS"/>
                  <a:cs typeface="Comic Sans MS"/>
                </a:rPr>
                <a:t>uest</a:t>
              </a:r>
              <a:endParaRPr lang="en-US" sz="1000" dirty="0">
                <a:latin typeface="Comic Sans MS"/>
                <a:cs typeface="Comic Sans MS"/>
              </a:endParaRPr>
            </a:p>
          </p:txBody>
        </p:sp>
        <p:sp>
          <p:nvSpPr>
            <p:cNvPr id="57" name="TextBox 56"/>
            <p:cNvSpPr txBox="1"/>
            <p:nvPr/>
          </p:nvSpPr>
          <p:spPr>
            <a:xfrm rot="16200000">
              <a:off x="104642" y="3768634"/>
              <a:ext cx="564690" cy="246221"/>
            </a:xfrm>
            <a:prstGeom prst="rect">
              <a:avLst/>
            </a:prstGeom>
            <a:noFill/>
          </p:spPr>
          <p:txBody>
            <a:bodyPr wrap="none" rtlCol="0">
              <a:spAutoFit/>
            </a:bodyPr>
            <a:lstStyle/>
            <a:p>
              <a:r>
                <a:rPr lang="en-US" sz="1000" dirty="0" smtClean="0">
                  <a:latin typeface="Comic Sans MS"/>
                  <a:cs typeface="Comic Sans MS"/>
                </a:rPr>
                <a:t>device</a:t>
              </a:r>
              <a:endParaRPr lang="en-US" sz="1000" dirty="0">
                <a:latin typeface="Comic Sans MS"/>
                <a:cs typeface="Comic Sans MS"/>
              </a:endParaRPr>
            </a:p>
          </p:txBody>
        </p:sp>
        <p:sp>
          <p:nvSpPr>
            <p:cNvPr id="58" name="Rounded Rectangle 57"/>
            <p:cNvSpPr/>
            <p:nvPr/>
          </p:nvSpPr>
          <p:spPr>
            <a:xfrm>
              <a:off x="1486577" y="1285241"/>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ounded Rectangle 58"/>
            <p:cNvSpPr/>
            <p:nvPr/>
          </p:nvSpPr>
          <p:spPr>
            <a:xfrm>
              <a:off x="1553429" y="1376639"/>
              <a:ext cx="804479" cy="632185"/>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Legacy</a:t>
              </a:r>
            </a:p>
            <a:p>
              <a:pPr algn="ctr"/>
              <a:r>
                <a:rPr lang="en-US" sz="800" dirty="0" smtClean="0">
                  <a:solidFill>
                    <a:schemeClr val="tx1"/>
                  </a:solidFill>
                  <a:latin typeface="Comic Sans MS"/>
                  <a:cs typeface="Comic Sans MS"/>
                </a:rPr>
                <a:t>Application</a:t>
              </a:r>
            </a:p>
            <a:p>
              <a:pPr algn="ctr"/>
              <a:endParaRPr lang="en-US" sz="800" dirty="0">
                <a:solidFill>
                  <a:schemeClr val="tx1"/>
                </a:solidFill>
                <a:latin typeface="Comic Sans MS"/>
                <a:cs typeface="Comic Sans MS"/>
              </a:endParaRPr>
            </a:p>
            <a:p>
              <a:pPr algn="ctr"/>
              <a:r>
                <a:rPr lang="en-US" sz="800" dirty="0" smtClean="0">
                  <a:solidFill>
                    <a:schemeClr val="tx1"/>
                  </a:solidFill>
                  <a:latin typeface="Comic Sans MS"/>
                  <a:cs typeface="Comic Sans MS"/>
                </a:rPr>
                <a:t>Standard APIs</a:t>
              </a:r>
              <a:endParaRPr lang="en-US" sz="900" dirty="0">
                <a:solidFill>
                  <a:schemeClr val="tx1"/>
                </a:solidFill>
                <a:latin typeface="Comic Sans MS"/>
                <a:cs typeface="Comic Sans MS"/>
              </a:endParaRPr>
            </a:p>
          </p:txBody>
        </p:sp>
        <p:sp>
          <p:nvSpPr>
            <p:cNvPr id="61" name="Rounded Rectangle 60"/>
            <p:cNvSpPr/>
            <p:nvPr/>
          </p:nvSpPr>
          <p:spPr>
            <a:xfrm>
              <a:off x="1592182" y="2089782"/>
              <a:ext cx="722453" cy="177100"/>
            </a:xfrm>
            <a:prstGeom prst="round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c</a:t>
              </a:r>
              <a:r>
                <a:rPr lang="en-US" sz="800" dirty="0" smtClean="0">
                  <a:solidFill>
                    <a:schemeClr val="tx1"/>
                  </a:solidFill>
                  <a:latin typeface="Comic Sans MS"/>
                  <a:cs typeface="Comic Sans MS"/>
                </a:rPr>
                <a:t>ryptolib</a:t>
              </a:r>
              <a:endParaRPr lang="en-US" sz="900" dirty="0">
                <a:solidFill>
                  <a:schemeClr val="tx1"/>
                </a:solidFill>
                <a:latin typeface="Comic Sans MS"/>
                <a:cs typeface="Comic Sans MS"/>
              </a:endParaRPr>
            </a:p>
          </p:txBody>
        </p:sp>
        <p:sp>
          <p:nvSpPr>
            <p:cNvPr id="62" name="Rounded Rectangle 61"/>
            <p:cNvSpPr/>
            <p:nvPr/>
          </p:nvSpPr>
          <p:spPr>
            <a:xfrm>
              <a:off x="1592182" y="2328201"/>
              <a:ext cx="722453" cy="177100"/>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s</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64" name="Rounded Rectangle 63"/>
            <p:cNvSpPr/>
            <p:nvPr/>
          </p:nvSpPr>
          <p:spPr>
            <a:xfrm>
              <a:off x="1486577"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ounded Rectangle 64"/>
            <p:cNvSpPr/>
            <p:nvPr/>
          </p:nvSpPr>
          <p:spPr>
            <a:xfrm>
              <a:off x="1486577"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67" name="Rounded Rectangle 66"/>
            <p:cNvSpPr/>
            <p:nvPr/>
          </p:nvSpPr>
          <p:spPr>
            <a:xfrm>
              <a:off x="1539902" y="2690620"/>
              <a:ext cx="804479" cy="65973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68" name="Rounded Rectangle 67"/>
            <p:cNvSpPr/>
            <p:nvPr/>
          </p:nvSpPr>
          <p:spPr>
            <a:xfrm>
              <a:off x="1642708" y="3056247"/>
              <a:ext cx="570124" cy="218828"/>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smtClean="0">
                  <a:solidFill>
                    <a:schemeClr val="tx1"/>
                  </a:solidFill>
                  <a:latin typeface="Comic Sans MS"/>
                  <a:cs typeface="Comic Sans MS"/>
                </a:rPr>
                <a:t>SW Crypto</a:t>
              </a:r>
              <a:endParaRPr lang="en-US" sz="800" dirty="0">
                <a:solidFill>
                  <a:schemeClr val="tx1"/>
                </a:solidFill>
                <a:latin typeface="Comic Sans MS"/>
                <a:cs typeface="Comic Sans MS"/>
              </a:endParaRPr>
            </a:p>
          </p:txBody>
        </p:sp>
        <p:sp>
          <p:nvSpPr>
            <p:cNvPr id="72" name="Rounded Rectangle 71"/>
            <p:cNvSpPr/>
            <p:nvPr/>
          </p:nvSpPr>
          <p:spPr>
            <a:xfrm>
              <a:off x="2513041" y="1285241"/>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ounded Rectangle 72"/>
            <p:cNvSpPr/>
            <p:nvPr/>
          </p:nvSpPr>
          <p:spPr>
            <a:xfrm>
              <a:off x="2579893" y="1376639"/>
              <a:ext cx="804479" cy="890243"/>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Legacy</a:t>
              </a:r>
            </a:p>
            <a:p>
              <a:pPr algn="ctr"/>
              <a:r>
                <a:rPr lang="en-US" sz="800" dirty="0" smtClean="0">
                  <a:solidFill>
                    <a:schemeClr val="tx1"/>
                  </a:solidFill>
                  <a:latin typeface="Comic Sans MS"/>
                  <a:cs typeface="Comic Sans MS"/>
                </a:rPr>
                <a:t>Application</a:t>
              </a:r>
            </a:p>
            <a:p>
              <a:pPr algn="ctr"/>
              <a:r>
                <a:rPr lang="en-US" sz="800" dirty="0" smtClean="0">
                  <a:solidFill>
                    <a:schemeClr val="tx1"/>
                  </a:solidFill>
                  <a:latin typeface="Comic Sans MS"/>
                  <a:cs typeface="Comic Sans MS"/>
                </a:rPr>
                <a:t>(crypto -agnostic)</a:t>
              </a:r>
            </a:p>
            <a:p>
              <a:pPr algn="ctr"/>
              <a:endParaRPr lang="en-US" sz="800" dirty="0">
                <a:solidFill>
                  <a:schemeClr val="tx1"/>
                </a:solidFill>
                <a:latin typeface="Comic Sans MS"/>
                <a:cs typeface="Comic Sans MS"/>
              </a:endParaRPr>
            </a:p>
            <a:p>
              <a:pPr algn="ctr"/>
              <a:r>
                <a:rPr lang="en-US" sz="800" dirty="0" smtClean="0">
                  <a:solidFill>
                    <a:schemeClr val="tx1"/>
                  </a:solidFill>
                  <a:latin typeface="Comic Sans MS"/>
                  <a:cs typeface="Comic Sans MS"/>
                </a:rPr>
                <a:t>Standard APIs</a:t>
              </a:r>
              <a:endParaRPr lang="en-US" sz="900" dirty="0">
                <a:solidFill>
                  <a:schemeClr val="tx1"/>
                </a:solidFill>
                <a:latin typeface="Comic Sans MS"/>
                <a:cs typeface="Comic Sans MS"/>
              </a:endParaRPr>
            </a:p>
          </p:txBody>
        </p:sp>
        <p:sp>
          <p:nvSpPr>
            <p:cNvPr id="75" name="Rounded Rectangle 74"/>
            <p:cNvSpPr/>
            <p:nvPr/>
          </p:nvSpPr>
          <p:spPr>
            <a:xfrm>
              <a:off x="2618646" y="2328201"/>
              <a:ext cx="722453" cy="177100"/>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s</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76" name="Rounded Rectangle 75"/>
            <p:cNvSpPr/>
            <p:nvPr/>
          </p:nvSpPr>
          <p:spPr>
            <a:xfrm>
              <a:off x="2513041"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ounded Rectangle 76"/>
            <p:cNvSpPr/>
            <p:nvPr/>
          </p:nvSpPr>
          <p:spPr>
            <a:xfrm>
              <a:off x="2513041"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78" name="Rounded Rectangle 77"/>
            <p:cNvSpPr/>
            <p:nvPr/>
          </p:nvSpPr>
          <p:spPr>
            <a:xfrm>
              <a:off x="2566366" y="2928440"/>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79" name="Rounded Rectangle 78"/>
            <p:cNvSpPr/>
            <p:nvPr/>
          </p:nvSpPr>
          <p:spPr>
            <a:xfrm>
              <a:off x="2618646" y="3714644"/>
              <a:ext cx="752199" cy="1771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HW Crypto</a:t>
              </a:r>
              <a:endParaRPr lang="en-US" sz="900" dirty="0">
                <a:solidFill>
                  <a:schemeClr val="tx1"/>
                </a:solidFill>
                <a:latin typeface="Comic Sans MS"/>
                <a:cs typeface="Comic Sans MS"/>
              </a:endParaRPr>
            </a:p>
          </p:txBody>
        </p:sp>
        <p:sp>
          <p:nvSpPr>
            <p:cNvPr id="86" name="Rounded Rectangle 85"/>
            <p:cNvSpPr/>
            <p:nvPr/>
          </p:nvSpPr>
          <p:spPr>
            <a:xfrm>
              <a:off x="3499570"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ounded Rectangle 86"/>
            <p:cNvSpPr/>
            <p:nvPr/>
          </p:nvSpPr>
          <p:spPr>
            <a:xfrm>
              <a:off x="3499570"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88" name="Rounded Rectangle 87"/>
            <p:cNvSpPr/>
            <p:nvPr/>
          </p:nvSpPr>
          <p:spPr>
            <a:xfrm>
              <a:off x="3552895" y="2928440"/>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89" name="Rounded Rectangle 88"/>
            <p:cNvSpPr/>
            <p:nvPr/>
          </p:nvSpPr>
          <p:spPr>
            <a:xfrm>
              <a:off x="3669228" y="3097975"/>
              <a:ext cx="570124" cy="1771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92" name="Rounded Rectangle 91"/>
            <p:cNvSpPr/>
            <p:nvPr/>
          </p:nvSpPr>
          <p:spPr>
            <a:xfrm>
              <a:off x="3499570" y="1283309"/>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ounded Rectangle 92"/>
            <p:cNvSpPr/>
            <p:nvPr/>
          </p:nvSpPr>
          <p:spPr>
            <a:xfrm>
              <a:off x="3566422" y="1374707"/>
              <a:ext cx="804479" cy="429783"/>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Application</a:t>
              </a:r>
              <a:endParaRPr lang="en-US" sz="900" dirty="0">
                <a:solidFill>
                  <a:schemeClr val="tx1"/>
                </a:solidFill>
                <a:latin typeface="Comic Sans MS"/>
                <a:cs typeface="Comic Sans MS"/>
              </a:endParaRPr>
            </a:p>
          </p:txBody>
        </p:sp>
        <p:sp>
          <p:nvSpPr>
            <p:cNvPr id="94" name="Rounded Rectangle 93"/>
            <p:cNvSpPr/>
            <p:nvPr/>
          </p:nvSpPr>
          <p:spPr>
            <a:xfrm>
              <a:off x="3566422" y="1868339"/>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96" name="Rounded Rectangle 95"/>
            <p:cNvSpPr/>
            <p:nvPr/>
          </p:nvSpPr>
          <p:spPr>
            <a:xfrm>
              <a:off x="3605175" y="2326269"/>
              <a:ext cx="340719" cy="177100"/>
            </a:xfrm>
            <a:prstGeom prst="roundRect">
              <a:avLst/>
            </a:prstGeom>
            <a:solidFill>
              <a:schemeClr val="accent3">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a:t>
              </a:r>
              <a:endParaRPr lang="en-US" sz="900" dirty="0">
                <a:solidFill>
                  <a:schemeClr val="tx1"/>
                </a:solidFill>
                <a:latin typeface="Comic Sans MS"/>
                <a:cs typeface="Comic Sans MS"/>
              </a:endParaRPr>
            </a:p>
          </p:txBody>
        </p:sp>
        <p:sp>
          <p:nvSpPr>
            <p:cNvPr id="97" name="Rounded Rectangle 96"/>
            <p:cNvSpPr/>
            <p:nvPr/>
          </p:nvSpPr>
          <p:spPr>
            <a:xfrm>
              <a:off x="4000436" y="2326269"/>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98" name="Rounded Rectangle 97"/>
            <p:cNvSpPr/>
            <p:nvPr/>
          </p:nvSpPr>
          <p:spPr>
            <a:xfrm>
              <a:off x="3552895" y="2691925"/>
              <a:ext cx="804479" cy="196565"/>
            </a:xfrm>
            <a:prstGeom prst="roundRect">
              <a:avLst/>
            </a:prstGeom>
            <a:solidFill>
              <a:schemeClr val="accent2">
                <a:lumMod val="40000"/>
                <a:lumOff val="6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SRL</a:t>
              </a:r>
              <a:endParaRPr lang="en-US" sz="900" dirty="0">
                <a:solidFill>
                  <a:schemeClr val="tx1"/>
                </a:solidFill>
                <a:latin typeface="Comic Sans MS"/>
                <a:cs typeface="Comic Sans MS"/>
              </a:endParaRPr>
            </a:p>
          </p:txBody>
        </p:sp>
        <p:sp>
          <p:nvSpPr>
            <p:cNvPr id="99" name="Rounded Rectangle 98"/>
            <p:cNvSpPr/>
            <p:nvPr/>
          </p:nvSpPr>
          <p:spPr>
            <a:xfrm>
              <a:off x="2566366" y="2691925"/>
              <a:ext cx="804479" cy="196565"/>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SRL</a:t>
              </a:r>
              <a:endParaRPr lang="en-US" sz="900" dirty="0">
                <a:solidFill>
                  <a:schemeClr val="tx1"/>
                </a:solidFill>
                <a:latin typeface="Comic Sans MS"/>
                <a:cs typeface="Comic Sans MS"/>
              </a:endParaRPr>
            </a:p>
          </p:txBody>
        </p:sp>
        <p:sp>
          <p:nvSpPr>
            <p:cNvPr id="100" name="Rounded Rectangle 99"/>
            <p:cNvSpPr/>
            <p:nvPr/>
          </p:nvSpPr>
          <p:spPr>
            <a:xfrm>
              <a:off x="3669228" y="2060019"/>
              <a:ext cx="570124" cy="177100"/>
            </a:xfrm>
            <a:prstGeom prst="roundRect">
              <a:avLst/>
            </a:prstGeom>
            <a:solidFill>
              <a:srgbClr val="CCFFCC"/>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101" name="Rounded Rectangle 100"/>
            <p:cNvSpPr/>
            <p:nvPr/>
          </p:nvSpPr>
          <p:spPr>
            <a:xfrm>
              <a:off x="3000380" y="3400926"/>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102" name="TextBox 101"/>
            <p:cNvSpPr txBox="1"/>
            <p:nvPr/>
          </p:nvSpPr>
          <p:spPr>
            <a:xfrm>
              <a:off x="799682" y="1036467"/>
              <a:ext cx="278467" cy="246221"/>
            </a:xfrm>
            <a:prstGeom prst="rect">
              <a:avLst/>
            </a:prstGeom>
            <a:noFill/>
          </p:spPr>
          <p:txBody>
            <a:bodyPr wrap="none" rtlCol="0">
              <a:spAutoFit/>
            </a:bodyPr>
            <a:lstStyle/>
            <a:p>
              <a:r>
                <a:rPr lang="en-US" sz="1000" dirty="0">
                  <a:latin typeface="Comic Sans MS"/>
                  <a:cs typeface="Comic Sans MS"/>
                </a:rPr>
                <a:t>A</a:t>
              </a:r>
            </a:p>
          </p:txBody>
        </p:sp>
        <p:sp>
          <p:nvSpPr>
            <p:cNvPr id="103" name="TextBox 102"/>
            <p:cNvSpPr txBox="1"/>
            <p:nvPr/>
          </p:nvSpPr>
          <p:spPr>
            <a:xfrm>
              <a:off x="1802098" y="1036467"/>
              <a:ext cx="265505" cy="246221"/>
            </a:xfrm>
            <a:prstGeom prst="rect">
              <a:avLst/>
            </a:prstGeom>
            <a:noFill/>
          </p:spPr>
          <p:txBody>
            <a:bodyPr wrap="none" rtlCol="0">
              <a:spAutoFit/>
            </a:bodyPr>
            <a:lstStyle/>
            <a:p>
              <a:r>
                <a:rPr lang="en-US" sz="1000" dirty="0" smtClean="0">
                  <a:latin typeface="Comic Sans MS"/>
                  <a:cs typeface="Comic Sans MS"/>
                </a:rPr>
                <a:t>B</a:t>
              </a:r>
              <a:endParaRPr lang="en-US" sz="1000" dirty="0">
                <a:latin typeface="Comic Sans MS"/>
                <a:cs typeface="Comic Sans MS"/>
              </a:endParaRPr>
            </a:p>
          </p:txBody>
        </p:sp>
        <p:sp>
          <p:nvSpPr>
            <p:cNvPr id="104" name="TextBox 103"/>
            <p:cNvSpPr txBox="1"/>
            <p:nvPr/>
          </p:nvSpPr>
          <p:spPr>
            <a:xfrm>
              <a:off x="2861146" y="1036467"/>
              <a:ext cx="261936" cy="246221"/>
            </a:xfrm>
            <a:prstGeom prst="rect">
              <a:avLst/>
            </a:prstGeom>
            <a:noFill/>
          </p:spPr>
          <p:txBody>
            <a:bodyPr wrap="none" rtlCol="0">
              <a:spAutoFit/>
            </a:bodyPr>
            <a:lstStyle/>
            <a:p>
              <a:r>
                <a:rPr lang="en-US" sz="1000" dirty="0" smtClean="0">
                  <a:latin typeface="Comic Sans MS"/>
                  <a:cs typeface="Comic Sans MS"/>
                </a:rPr>
                <a:t>C</a:t>
              </a:r>
              <a:endParaRPr lang="en-US" sz="1000" dirty="0">
                <a:latin typeface="Comic Sans MS"/>
                <a:cs typeface="Comic Sans MS"/>
              </a:endParaRPr>
            </a:p>
          </p:txBody>
        </p:sp>
        <p:sp>
          <p:nvSpPr>
            <p:cNvPr id="105" name="TextBox 104"/>
            <p:cNvSpPr txBox="1"/>
            <p:nvPr/>
          </p:nvSpPr>
          <p:spPr>
            <a:xfrm>
              <a:off x="3806660" y="1036467"/>
              <a:ext cx="277214" cy="246221"/>
            </a:xfrm>
            <a:prstGeom prst="rect">
              <a:avLst/>
            </a:prstGeom>
            <a:noFill/>
          </p:spPr>
          <p:txBody>
            <a:bodyPr wrap="none" rtlCol="0">
              <a:spAutoFit/>
            </a:bodyPr>
            <a:lstStyle/>
            <a:p>
              <a:r>
                <a:rPr lang="en-US" sz="1000" dirty="0" smtClean="0">
                  <a:latin typeface="Comic Sans MS"/>
                  <a:cs typeface="Comic Sans MS"/>
                </a:rPr>
                <a:t>D</a:t>
              </a:r>
              <a:endParaRPr lang="en-US" sz="1000" dirty="0">
                <a:latin typeface="Comic Sans MS"/>
                <a:cs typeface="Comic Sans MS"/>
              </a:endParaRPr>
            </a:p>
          </p:txBody>
        </p:sp>
        <p:sp>
          <p:nvSpPr>
            <p:cNvPr id="106" name="Rounded Rectangle 105"/>
            <p:cNvSpPr/>
            <p:nvPr/>
          </p:nvSpPr>
          <p:spPr>
            <a:xfrm>
              <a:off x="1952354" y="3400926"/>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107" name="Rounded Rectangle 106"/>
            <p:cNvSpPr/>
            <p:nvPr/>
          </p:nvSpPr>
          <p:spPr>
            <a:xfrm>
              <a:off x="2715318" y="3097975"/>
              <a:ext cx="570124" cy="177100"/>
            </a:xfrm>
            <a:prstGeom prst="roundRect">
              <a:avLst/>
            </a:prstGeom>
            <a:solidFill>
              <a:srgbClr val="CCFFCC"/>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108" name="Rounded Rectangle 107"/>
            <p:cNvSpPr/>
            <p:nvPr/>
          </p:nvSpPr>
          <p:spPr>
            <a:xfrm>
              <a:off x="4000436" y="3400926"/>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109" name="Rounded Rectangle 108"/>
            <p:cNvSpPr/>
            <p:nvPr/>
          </p:nvSpPr>
          <p:spPr>
            <a:xfrm>
              <a:off x="3633970" y="3714644"/>
              <a:ext cx="620110" cy="177100"/>
            </a:xfrm>
            <a:prstGeom prst="roundRect">
              <a:avLst/>
            </a:prstGeom>
            <a:solidFill>
              <a:schemeClr val="accent4">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vSwitch</a:t>
              </a:r>
              <a:endParaRPr lang="en-US" sz="900" dirty="0">
                <a:solidFill>
                  <a:schemeClr val="tx1"/>
                </a:solidFill>
                <a:latin typeface="Comic Sans MS"/>
                <a:cs typeface="Comic Sans MS"/>
              </a:endParaRPr>
            </a:p>
          </p:txBody>
        </p:sp>
      </p:grpSp>
      <p:sp>
        <p:nvSpPr>
          <p:cNvPr id="110" name="TextBox 109"/>
          <p:cNvSpPr txBox="1"/>
          <p:nvPr/>
        </p:nvSpPr>
        <p:spPr>
          <a:xfrm>
            <a:off x="182672" y="4331045"/>
            <a:ext cx="3576082" cy="400110"/>
          </a:xfrm>
          <a:prstGeom prst="rect">
            <a:avLst/>
          </a:prstGeom>
          <a:noFill/>
        </p:spPr>
        <p:txBody>
          <a:bodyPr wrap="none" rtlCol="0">
            <a:spAutoFit/>
          </a:bodyPr>
          <a:lstStyle/>
          <a:p>
            <a:r>
              <a:rPr lang="en-US" sz="1000" dirty="0" smtClean="0">
                <a:solidFill>
                  <a:schemeClr val="bg1">
                    <a:lumMod val="50000"/>
                  </a:schemeClr>
                </a:solidFill>
              </a:rPr>
              <a:t>* Standard VirtIO and Kernel based vHost, Kernel layer not shown</a:t>
            </a:r>
          </a:p>
          <a:p>
            <a:r>
              <a:rPr lang="en-US" sz="1000" dirty="0" smtClean="0">
                <a:solidFill>
                  <a:schemeClr val="bg1">
                    <a:lumMod val="50000"/>
                  </a:schemeClr>
                </a:solidFill>
              </a:rPr>
              <a:t>** Standard or enhanced VirtIO to vHost-user in the SAL</a:t>
            </a:r>
            <a:endParaRPr lang="en-US" sz="1000" dirty="0">
              <a:solidFill>
                <a:schemeClr val="bg1">
                  <a:lumMod val="50000"/>
                </a:schemeClr>
              </a:solidFill>
            </a:endParaRPr>
          </a:p>
        </p:txBody>
      </p:sp>
    </p:spTree>
    <p:extLst>
      <p:ext uri="{BB962C8B-B14F-4D97-AF65-F5344CB8AC3E}">
        <p14:creationId xmlns:p14="http://schemas.microsoft.com/office/powerpoint/2010/main" val="1867563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4548599" y="719138"/>
            <a:ext cx="4220751" cy="4103687"/>
          </a:xfrm>
        </p:spPr>
        <p:txBody>
          <a:bodyPr>
            <a:normAutofit/>
          </a:bodyPr>
          <a:lstStyle/>
          <a:p>
            <a:pPr marL="0" indent="0">
              <a:lnSpc>
                <a:spcPct val="90000"/>
              </a:lnSpc>
              <a:buFont typeface="Arial" charset="0"/>
              <a:buNone/>
              <a:defRPr/>
            </a:pPr>
            <a:r>
              <a:rPr lang="en-US" altLang="zh-CN" sz="1400" dirty="0" smtClean="0">
                <a:latin typeface="Helvetica Neue Light" charset="0"/>
                <a:ea typeface="MS PGothic" charset="0"/>
                <a:cs typeface="Helvetica Neue Light" charset="0"/>
              </a:rPr>
              <a:t>Focus on ‘D” as a basic high level view:</a:t>
            </a:r>
          </a:p>
          <a:p>
            <a:pPr>
              <a:lnSpc>
                <a:spcPct val="90000"/>
              </a:lnSpc>
              <a:defRPr/>
            </a:pPr>
            <a:endParaRPr lang="en-US" sz="1400" dirty="0" smtClean="0"/>
          </a:p>
          <a:p>
            <a:pPr>
              <a:lnSpc>
                <a:spcPct val="90000"/>
              </a:lnSpc>
              <a:defRPr/>
            </a:pPr>
            <a:r>
              <a:rPr lang="en-US" sz="1400" dirty="0" smtClean="0"/>
              <a:t>Software Acceleration Layer is the software to hardware abstraction layer</a:t>
            </a:r>
          </a:p>
          <a:p>
            <a:pPr>
              <a:lnSpc>
                <a:spcPct val="90000"/>
              </a:lnSpc>
              <a:defRPr/>
            </a:pPr>
            <a:r>
              <a:rPr lang="en-US" sz="1400" dirty="0" smtClean="0"/>
              <a:t>Software </a:t>
            </a:r>
            <a:r>
              <a:rPr lang="en-US" sz="1400" dirty="0"/>
              <a:t>Acceleration </a:t>
            </a:r>
            <a:r>
              <a:rPr lang="en-US" sz="1400" dirty="0" smtClean="0"/>
              <a:t>Layer makes </a:t>
            </a:r>
            <a:r>
              <a:rPr lang="en-US" sz="1400" dirty="0"/>
              <a:t>possible additional services which can be controlled by the </a:t>
            </a:r>
            <a:r>
              <a:rPr lang="en-US" sz="1400" dirty="0" smtClean="0"/>
              <a:t>orchestration layer</a:t>
            </a:r>
          </a:p>
          <a:p>
            <a:pPr>
              <a:lnSpc>
                <a:spcPct val="90000"/>
              </a:lnSpc>
              <a:defRPr/>
            </a:pPr>
            <a:r>
              <a:rPr lang="en-US" sz="1400" dirty="0" smtClean="0"/>
              <a:t>A SAL in the guest allows for the best performance selection</a:t>
            </a:r>
          </a:p>
          <a:p>
            <a:pPr lvl="1">
              <a:lnSpc>
                <a:spcPct val="90000"/>
              </a:lnSpc>
              <a:defRPr/>
            </a:pPr>
            <a:r>
              <a:rPr lang="en-US" sz="1200" dirty="0" smtClean="0"/>
              <a:t>Direct access to hardware acceleration via SR-IOV, SOC-specific interface or other pass-though</a:t>
            </a:r>
          </a:p>
          <a:p>
            <a:pPr lvl="1">
              <a:lnSpc>
                <a:spcPct val="90000"/>
              </a:lnSpc>
              <a:defRPr/>
            </a:pPr>
            <a:r>
              <a:rPr lang="en-US" sz="1200" dirty="0" smtClean="0"/>
              <a:t>Able to do software acceleration in the guest</a:t>
            </a:r>
          </a:p>
          <a:p>
            <a:pPr>
              <a:lnSpc>
                <a:spcPct val="90000"/>
              </a:lnSpc>
              <a:defRPr/>
            </a:pPr>
            <a:r>
              <a:rPr lang="en-US" sz="1400" dirty="0" smtClean="0"/>
              <a:t>Software Routing Layer adds VM to VM routing or switching of packets</a:t>
            </a:r>
          </a:p>
          <a:p>
            <a:pPr>
              <a:lnSpc>
                <a:spcPct val="90000"/>
              </a:lnSpc>
              <a:defRPr/>
            </a:pPr>
            <a:r>
              <a:rPr lang="en-US" sz="1400" dirty="0" smtClean="0"/>
              <a:t>A SAL in the host gives scalability for non-accelerated VMs and/or native applications</a:t>
            </a:r>
            <a:endParaRPr lang="en-US" sz="1400" dirty="0"/>
          </a:p>
        </p:txBody>
      </p:sp>
      <p:sp>
        <p:nvSpPr>
          <p:cNvPr id="21506" name="灯片编号占位符 3"/>
          <p:cNvSpPr>
            <a:spLocks noGrp="1"/>
          </p:cNvSpPr>
          <p:nvPr>
            <p:ph type="sldNum" sz="quarter" idx="4294967295"/>
          </p:nvPr>
        </p:nvSpPr>
        <p:spPr bwMode="auto">
          <a:xfrm>
            <a:off x="8261350"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3D53F8A6-5E0B-DA4B-862C-ED89F758FC0C}" type="slidenum">
              <a:rPr lang="en-US" altLang="zh-CN" sz="1200">
                <a:solidFill>
                  <a:srgbClr val="898989"/>
                </a:solidFill>
                <a:latin typeface="Helvetica Neue Light" charset="0"/>
              </a:rPr>
              <a:pPr/>
              <a:t>11</a:t>
            </a:fld>
            <a:endParaRPr lang="en-US" altLang="zh-CN" sz="1200">
              <a:solidFill>
                <a:srgbClr val="898989"/>
              </a:solidFill>
              <a:latin typeface="Helvetica Neue Light" charset="0"/>
            </a:endParaRPr>
          </a:p>
        </p:txBody>
      </p:sp>
      <p:sp>
        <p:nvSpPr>
          <p:cNvPr id="21507" name="Title 1"/>
          <p:cNvSpPr>
            <a:spLocks noGrp="1"/>
          </p:cNvSpPr>
          <p:nvPr>
            <p:ph type="title"/>
          </p:nvPr>
        </p:nvSpPr>
        <p:spPr>
          <a:xfrm>
            <a:off x="125413" y="206375"/>
            <a:ext cx="7307262" cy="341313"/>
          </a:xfrm>
        </p:spPr>
        <p:txBody>
          <a:bodyPr>
            <a:normAutofit fontScale="90000"/>
          </a:bodyPr>
          <a:lstStyle/>
          <a:p>
            <a:r>
              <a:rPr lang="en-US" altLang="zh-CN" dirty="0">
                <a:latin typeface="Helvetica Neue" charset="0"/>
                <a:ea typeface="MS PGothic" charset="0"/>
              </a:rPr>
              <a:t>NFV </a:t>
            </a:r>
            <a:r>
              <a:rPr lang="en-US" altLang="zh-CN" dirty="0" smtClean="0">
                <a:latin typeface="Helvetica Neue" charset="0"/>
                <a:ea typeface="MS PGothic" charset="0"/>
              </a:rPr>
              <a:t>High Level View </a:t>
            </a:r>
            <a:r>
              <a:rPr lang="en-US" altLang="zh-CN" sz="1400" dirty="0">
                <a:latin typeface="Helvetica Neue" charset="0"/>
                <a:ea typeface="MS PGothic" charset="0"/>
              </a:rPr>
              <a:t>(Continued)</a:t>
            </a:r>
            <a:r>
              <a:rPr lang="en-US" altLang="zh-CN" dirty="0">
                <a:latin typeface="Helvetica Neue" charset="0"/>
                <a:ea typeface="MS PGothic" charset="0"/>
              </a:rPr>
              <a:t> </a:t>
            </a: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29/04/2015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44" name="TextBox 43"/>
          <p:cNvSpPr txBox="1"/>
          <p:nvPr/>
        </p:nvSpPr>
        <p:spPr>
          <a:xfrm>
            <a:off x="2166889" y="808602"/>
            <a:ext cx="277214" cy="246221"/>
          </a:xfrm>
          <a:prstGeom prst="rect">
            <a:avLst/>
          </a:prstGeom>
          <a:noFill/>
        </p:spPr>
        <p:txBody>
          <a:bodyPr wrap="none" rtlCol="0">
            <a:spAutoFit/>
          </a:bodyPr>
          <a:lstStyle/>
          <a:p>
            <a:r>
              <a:rPr lang="en-US" sz="1000" dirty="0" smtClean="0">
                <a:latin typeface="Comic Sans MS"/>
                <a:cs typeface="Comic Sans MS"/>
              </a:rPr>
              <a:t>D</a:t>
            </a:r>
            <a:endParaRPr lang="en-US" sz="1000" dirty="0">
              <a:latin typeface="Comic Sans MS"/>
              <a:cs typeface="Comic Sans MS"/>
            </a:endParaRPr>
          </a:p>
        </p:txBody>
      </p:sp>
      <p:grpSp>
        <p:nvGrpSpPr>
          <p:cNvPr id="2" name="Group 1"/>
          <p:cNvGrpSpPr/>
          <p:nvPr/>
        </p:nvGrpSpPr>
        <p:grpSpPr>
          <a:xfrm>
            <a:off x="1262035" y="1057377"/>
            <a:ext cx="2167205" cy="3427560"/>
            <a:chOff x="1779299" y="1207409"/>
            <a:chExt cx="926988" cy="2860838"/>
          </a:xfrm>
        </p:grpSpPr>
        <p:sp>
          <p:nvSpPr>
            <p:cNvPr id="22" name="Rounded Rectangle 21"/>
            <p:cNvSpPr/>
            <p:nvPr/>
          </p:nvSpPr>
          <p:spPr>
            <a:xfrm>
              <a:off x="1779299" y="25508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779299" y="36083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24" name="Rounded Rectangle 23"/>
            <p:cNvSpPr/>
            <p:nvPr/>
          </p:nvSpPr>
          <p:spPr>
            <a:xfrm>
              <a:off x="1832624" y="2852540"/>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28" name="Rounded Rectangle 27"/>
            <p:cNvSpPr/>
            <p:nvPr/>
          </p:nvSpPr>
          <p:spPr>
            <a:xfrm>
              <a:off x="1948957" y="3022075"/>
              <a:ext cx="570124" cy="1771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37" name="Rounded Rectangle 36"/>
            <p:cNvSpPr/>
            <p:nvPr/>
          </p:nvSpPr>
          <p:spPr>
            <a:xfrm>
              <a:off x="1779299" y="1207409"/>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ounded Rectangle 37"/>
            <p:cNvSpPr/>
            <p:nvPr/>
          </p:nvSpPr>
          <p:spPr>
            <a:xfrm>
              <a:off x="1846151" y="1298807"/>
              <a:ext cx="804479" cy="429783"/>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Application</a:t>
              </a:r>
              <a:endParaRPr lang="en-US" sz="900" dirty="0">
                <a:solidFill>
                  <a:schemeClr val="tx1"/>
                </a:solidFill>
                <a:latin typeface="Comic Sans MS"/>
                <a:cs typeface="Comic Sans MS"/>
              </a:endParaRPr>
            </a:p>
          </p:txBody>
        </p:sp>
        <p:sp>
          <p:nvSpPr>
            <p:cNvPr id="39" name="Rounded Rectangle 38"/>
            <p:cNvSpPr/>
            <p:nvPr/>
          </p:nvSpPr>
          <p:spPr>
            <a:xfrm>
              <a:off x="1846151" y="1792439"/>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40" name="Rounded Rectangle 39"/>
            <p:cNvSpPr/>
            <p:nvPr/>
          </p:nvSpPr>
          <p:spPr>
            <a:xfrm>
              <a:off x="1884904" y="2250369"/>
              <a:ext cx="340719" cy="177100"/>
            </a:xfrm>
            <a:prstGeom prst="roundRect">
              <a:avLst/>
            </a:prstGeom>
            <a:solidFill>
              <a:schemeClr val="accent3">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a:t>
              </a:r>
              <a:endParaRPr lang="en-US" sz="900" dirty="0">
                <a:solidFill>
                  <a:schemeClr val="tx1"/>
                </a:solidFill>
                <a:latin typeface="Comic Sans MS"/>
                <a:cs typeface="Comic Sans MS"/>
              </a:endParaRPr>
            </a:p>
          </p:txBody>
        </p:sp>
        <p:sp>
          <p:nvSpPr>
            <p:cNvPr id="41" name="Rounded Rectangle 40"/>
            <p:cNvSpPr/>
            <p:nvPr/>
          </p:nvSpPr>
          <p:spPr>
            <a:xfrm>
              <a:off x="2280165" y="2250369"/>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42" name="Rounded Rectangle 41"/>
            <p:cNvSpPr/>
            <p:nvPr/>
          </p:nvSpPr>
          <p:spPr>
            <a:xfrm>
              <a:off x="1832624" y="2616025"/>
              <a:ext cx="804479" cy="196565"/>
            </a:xfrm>
            <a:prstGeom prst="roundRect">
              <a:avLst/>
            </a:prstGeom>
            <a:solidFill>
              <a:schemeClr val="accent2">
                <a:lumMod val="40000"/>
                <a:lumOff val="6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SRL</a:t>
              </a:r>
              <a:endParaRPr lang="en-US" sz="900" dirty="0">
                <a:solidFill>
                  <a:schemeClr val="tx1"/>
                </a:solidFill>
                <a:latin typeface="Comic Sans MS"/>
                <a:cs typeface="Comic Sans MS"/>
              </a:endParaRPr>
            </a:p>
          </p:txBody>
        </p:sp>
        <p:sp>
          <p:nvSpPr>
            <p:cNvPr id="43" name="Rounded Rectangle 42"/>
            <p:cNvSpPr/>
            <p:nvPr/>
          </p:nvSpPr>
          <p:spPr>
            <a:xfrm>
              <a:off x="1948957" y="1984119"/>
              <a:ext cx="570124" cy="177100"/>
            </a:xfrm>
            <a:prstGeom prst="roundRect">
              <a:avLst/>
            </a:prstGeom>
            <a:solidFill>
              <a:srgbClr val="CCFFCC"/>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45" name="Rounded Rectangle 44"/>
            <p:cNvSpPr/>
            <p:nvPr/>
          </p:nvSpPr>
          <p:spPr>
            <a:xfrm>
              <a:off x="2280165" y="3325026"/>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46" name="Rounded Rectangle 45"/>
            <p:cNvSpPr/>
            <p:nvPr/>
          </p:nvSpPr>
          <p:spPr>
            <a:xfrm>
              <a:off x="1913699" y="3638744"/>
              <a:ext cx="620110" cy="177100"/>
            </a:xfrm>
            <a:prstGeom prst="roundRect">
              <a:avLst/>
            </a:prstGeom>
            <a:solidFill>
              <a:schemeClr val="accent4">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vSwitch</a:t>
              </a:r>
              <a:endParaRPr lang="en-US" sz="900" dirty="0">
                <a:solidFill>
                  <a:schemeClr val="tx1"/>
                </a:solidFill>
                <a:latin typeface="Comic Sans MS"/>
                <a:cs typeface="Comic Sans MS"/>
              </a:endParaRPr>
            </a:p>
          </p:txBody>
        </p:sp>
      </p:grpSp>
      <p:sp>
        <p:nvSpPr>
          <p:cNvPr id="47" name="TextBox 46"/>
          <p:cNvSpPr txBox="1"/>
          <p:nvPr/>
        </p:nvSpPr>
        <p:spPr>
          <a:xfrm rot="16200000">
            <a:off x="854286" y="3179852"/>
            <a:ext cx="461860" cy="246221"/>
          </a:xfrm>
          <a:prstGeom prst="rect">
            <a:avLst/>
          </a:prstGeom>
          <a:noFill/>
        </p:spPr>
        <p:txBody>
          <a:bodyPr wrap="none" rtlCol="0">
            <a:spAutoFit/>
          </a:bodyPr>
          <a:lstStyle/>
          <a:p>
            <a:r>
              <a:rPr lang="en-US" sz="1000" dirty="0">
                <a:latin typeface="Comic Sans MS"/>
                <a:cs typeface="Comic Sans MS"/>
              </a:rPr>
              <a:t>h</a:t>
            </a:r>
            <a:r>
              <a:rPr lang="en-US" sz="1000" dirty="0" smtClean="0">
                <a:latin typeface="Comic Sans MS"/>
                <a:cs typeface="Comic Sans MS"/>
              </a:rPr>
              <a:t>ost</a:t>
            </a:r>
            <a:endParaRPr lang="en-US" sz="1000" dirty="0">
              <a:latin typeface="Comic Sans MS"/>
              <a:cs typeface="Comic Sans MS"/>
            </a:endParaRPr>
          </a:p>
        </p:txBody>
      </p:sp>
      <p:sp>
        <p:nvSpPr>
          <p:cNvPr id="48" name="TextBox 47"/>
          <p:cNvSpPr txBox="1"/>
          <p:nvPr/>
        </p:nvSpPr>
        <p:spPr>
          <a:xfrm rot="16200000">
            <a:off x="828952" y="1820758"/>
            <a:ext cx="512530" cy="246221"/>
          </a:xfrm>
          <a:prstGeom prst="rect">
            <a:avLst/>
          </a:prstGeom>
          <a:noFill/>
        </p:spPr>
        <p:txBody>
          <a:bodyPr wrap="none" rtlCol="0">
            <a:spAutoFit/>
          </a:bodyPr>
          <a:lstStyle/>
          <a:p>
            <a:r>
              <a:rPr lang="en-US" sz="1000" dirty="0">
                <a:latin typeface="Comic Sans MS"/>
                <a:cs typeface="Comic Sans MS"/>
              </a:rPr>
              <a:t>g</a:t>
            </a:r>
            <a:r>
              <a:rPr lang="en-US" sz="1000" dirty="0" smtClean="0">
                <a:latin typeface="Comic Sans MS"/>
                <a:cs typeface="Comic Sans MS"/>
              </a:rPr>
              <a:t>uest</a:t>
            </a:r>
            <a:endParaRPr lang="en-US" sz="1000" dirty="0">
              <a:latin typeface="Comic Sans MS"/>
              <a:cs typeface="Comic Sans MS"/>
            </a:endParaRPr>
          </a:p>
        </p:txBody>
      </p:sp>
      <p:sp>
        <p:nvSpPr>
          <p:cNvPr id="49" name="TextBox 48"/>
          <p:cNvSpPr txBox="1"/>
          <p:nvPr/>
        </p:nvSpPr>
        <p:spPr>
          <a:xfrm rot="16200000">
            <a:off x="802870" y="4079482"/>
            <a:ext cx="564690" cy="246221"/>
          </a:xfrm>
          <a:prstGeom prst="rect">
            <a:avLst/>
          </a:prstGeom>
          <a:noFill/>
        </p:spPr>
        <p:txBody>
          <a:bodyPr wrap="none" rtlCol="0">
            <a:spAutoFit/>
          </a:bodyPr>
          <a:lstStyle/>
          <a:p>
            <a:r>
              <a:rPr lang="en-US" sz="1000" dirty="0" smtClean="0">
                <a:latin typeface="Comic Sans MS"/>
                <a:cs typeface="Comic Sans MS"/>
              </a:rPr>
              <a:t>device</a:t>
            </a:r>
            <a:endParaRPr lang="en-US" sz="1000" dirty="0">
              <a:latin typeface="Comic Sans MS"/>
              <a:cs typeface="Comic Sans MS"/>
            </a:endParaRPr>
          </a:p>
        </p:txBody>
      </p:sp>
    </p:spTree>
    <p:extLst>
      <p:ext uri="{BB962C8B-B14F-4D97-AF65-F5344CB8AC3E}">
        <p14:creationId xmlns:p14="http://schemas.microsoft.com/office/powerpoint/2010/main" val="2193247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125413" y="966788"/>
            <a:ext cx="8229600" cy="3757612"/>
          </a:xfrm>
        </p:spPr>
        <p:txBody>
          <a:bodyPr/>
          <a:lstStyle/>
          <a:p>
            <a:pPr marL="0" indent="0">
              <a:buFont typeface="Arial" charset="0"/>
              <a:buNone/>
              <a:defRPr/>
            </a:pPr>
            <a:r>
              <a:rPr lang="en-US" altLang="zh-CN" sz="1400" dirty="0" smtClean="0">
                <a:latin typeface="Helvetica Neue Light" charset="0"/>
                <a:ea typeface="MS PGothic" charset="0"/>
                <a:cs typeface="Helvetica Neue Light" charset="0"/>
              </a:rPr>
              <a:t>Enhancing VirtIO for better control and adding more device types:</a:t>
            </a:r>
          </a:p>
          <a:p>
            <a:pPr>
              <a:defRPr/>
            </a:pPr>
            <a:r>
              <a:rPr lang="en-US" altLang="zh-CN" sz="1400" dirty="0" smtClean="0">
                <a:latin typeface="Helvetica Neue Light" charset="0"/>
                <a:ea typeface="MS PGothic" charset="0"/>
                <a:cs typeface="Helvetica Neue Light" charset="0"/>
              </a:rPr>
              <a:t>Need to look at adding Crypto support to VirtIO as an acceleration feature</a:t>
            </a:r>
          </a:p>
          <a:p>
            <a:pPr>
              <a:defRPr/>
            </a:pPr>
            <a:r>
              <a:rPr lang="en-US" altLang="zh-CN" sz="1400" dirty="0" smtClean="0">
                <a:latin typeface="Helvetica Neue Light" charset="0"/>
                <a:ea typeface="MS PGothic" charset="0"/>
                <a:cs typeface="Helvetica Neue Light" charset="0"/>
              </a:rPr>
              <a:t>Needs to support </a:t>
            </a:r>
            <a:r>
              <a:rPr lang="en-US" altLang="zh-CN" sz="1400" dirty="0" smtClean="0">
                <a:solidFill>
                  <a:srgbClr val="3366FF"/>
                </a:solidFill>
                <a:latin typeface="Helvetica Neue Light" charset="0"/>
                <a:ea typeface="MS PGothic" charset="0"/>
                <a:cs typeface="Helvetica Neue Light" charset="0"/>
              </a:rPr>
              <a:t>legacy VirtIO API </a:t>
            </a:r>
            <a:r>
              <a:rPr lang="en-US" altLang="zh-CN" sz="1400" dirty="0" smtClean="0">
                <a:latin typeface="Helvetica Neue Light" charset="0"/>
                <a:ea typeface="MS PGothic" charset="0"/>
                <a:cs typeface="Helvetica Neue Light" charset="0"/>
              </a:rPr>
              <a:t>for backward compatibility as a requirement</a:t>
            </a:r>
            <a:endParaRPr lang="en-US" altLang="zh-CN" sz="1400" dirty="0" smtClean="0">
              <a:solidFill>
                <a:srgbClr val="FF0000"/>
              </a:solidFill>
              <a:latin typeface="Helvetica Neue Light" charset="0"/>
              <a:ea typeface="MS PGothic" charset="0"/>
              <a:cs typeface="Helvetica Neue Light" charset="0"/>
            </a:endParaRPr>
          </a:p>
          <a:p>
            <a:pPr>
              <a:defRPr/>
            </a:pPr>
            <a:r>
              <a:rPr lang="en-US" altLang="zh-CN" sz="1400" dirty="0" smtClean="0">
                <a:latin typeface="Helvetica Neue Light" charset="0"/>
                <a:ea typeface="MS PGothic" charset="0"/>
                <a:cs typeface="Helvetica Neue Light" charset="0"/>
              </a:rPr>
              <a:t>Needs to support exporting the metadata needs of the vNF for acceleration and orchestration </a:t>
            </a:r>
          </a:p>
          <a:p>
            <a:pPr>
              <a:defRPr/>
            </a:pPr>
            <a:r>
              <a:rPr lang="en-US" altLang="zh-CN" sz="1400" dirty="0" smtClean="0">
                <a:solidFill>
                  <a:srgbClr val="3366FF"/>
                </a:solidFill>
                <a:latin typeface="Helvetica Neue Light" charset="0"/>
                <a:ea typeface="MS PGothic" charset="0"/>
                <a:cs typeface="Helvetica Neue Light" charset="0"/>
              </a:rPr>
              <a:t>Enhance performance </a:t>
            </a:r>
            <a:r>
              <a:rPr lang="en-US" altLang="zh-CN" sz="1400" dirty="0" smtClean="0">
                <a:latin typeface="Helvetica Neue Light" charset="0"/>
                <a:ea typeface="MS PGothic" charset="0"/>
                <a:cs typeface="Helvetica Neue Light" charset="0"/>
              </a:rPr>
              <a:t>as a requirement for the solution</a:t>
            </a:r>
          </a:p>
          <a:p>
            <a:pPr>
              <a:defRPr/>
            </a:pPr>
            <a:endParaRPr lang="en-US" altLang="zh-CN" sz="1400" dirty="0">
              <a:latin typeface="Helvetica Neue Light" charset="0"/>
              <a:ea typeface="MS PGothic" charset="0"/>
              <a:cs typeface="Helvetica Neue Light" charset="0"/>
            </a:endParaRPr>
          </a:p>
          <a:p>
            <a:pPr marL="0" indent="0">
              <a:buFont typeface="Arial" charset="0"/>
              <a:buNone/>
              <a:defRPr/>
            </a:pPr>
            <a:r>
              <a:rPr lang="en-US" altLang="zh-CN" sz="1400" dirty="0" smtClean="0">
                <a:latin typeface="Helvetica Neue Light" charset="0"/>
                <a:ea typeface="MS PGothic" charset="0"/>
                <a:cs typeface="Helvetica Neue Light" charset="0"/>
              </a:rPr>
              <a:t>Acceleration Layer enhancements:</a:t>
            </a:r>
            <a:endParaRPr lang="en-US" altLang="zh-CN" sz="1400" dirty="0">
              <a:latin typeface="Helvetica Neue Light" charset="0"/>
              <a:ea typeface="MS PGothic" charset="0"/>
              <a:cs typeface="Helvetica Neue Light" charset="0"/>
            </a:endParaRPr>
          </a:p>
          <a:p>
            <a:pPr>
              <a:defRPr/>
            </a:pPr>
            <a:r>
              <a:rPr lang="en-US" altLang="zh-CN" sz="1400" dirty="0" smtClean="0">
                <a:latin typeface="Helvetica Neue Light" charset="0"/>
                <a:ea typeface="MS PGothic" charset="0"/>
                <a:cs typeface="Helvetica Neue Light" charset="0"/>
              </a:rPr>
              <a:t>Help locate/find hardware/software acceleration mechanisms for the </a:t>
            </a:r>
            <a:r>
              <a:rPr lang="en-US" altLang="zh-CN" sz="1400" dirty="0" err="1" smtClean="0">
                <a:latin typeface="Helvetica Neue Light" charset="0"/>
                <a:ea typeface="MS PGothic" charset="0"/>
                <a:cs typeface="Helvetica Neue Light" charset="0"/>
              </a:rPr>
              <a:t>vNF</a:t>
            </a:r>
            <a:r>
              <a:rPr lang="en-US" altLang="zh-CN" sz="1400" dirty="0" err="1">
                <a:latin typeface="Helvetica Neue Light" charset="0"/>
                <a:ea typeface="MS PGothic" charset="0"/>
                <a:cs typeface="Helvetica Neue Light" charset="0"/>
              </a:rPr>
              <a:t>s</a:t>
            </a:r>
            <a:endParaRPr lang="en-US" altLang="zh-CN" sz="1400" dirty="0" smtClean="0">
              <a:latin typeface="Helvetica Neue Light" charset="0"/>
              <a:ea typeface="MS PGothic" charset="0"/>
              <a:cs typeface="Helvetica Neue Light" charset="0"/>
            </a:endParaRPr>
          </a:p>
          <a:p>
            <a:pPr>
              <a:defRPr/>
            </a:pPr>
            <a:r>
              <a:rPr lang="en-US" altLang="zh-CN" sz="1400" dirty="0" smtClean="0">
                <a:latin typeface="Helvetica Neue Light" charset="0"/>
                <a:ea typeface="MS PGothic" charset="0"/>
                <a:cs typeface="Helvetica Neue Light" charset="0"/>
              </a:rPr>
              <a:t>Help enhance support for orchestration layer along with the VIM for plumbing the data flows</a:t>
            </a:r>
          </a:p>
          <a:p>
            <a:pPr>
              <a:defRPr/>
            </a:pPr>
            <a:r>
              <a:rPr lang="en-US" altLang="zh-CN" sz="1400" dirty="0" smtClean="0">
                <a:latin typeface="Helvetica Neue Light" charset="0"/>
                <a:ea typeface="MS PGothic" charset="0"/>
                <a:cs typeface="Helvetica Neue Light" charset="0"/>
              </a:rPr>
              <a:t>vNF lifecycle management is a requirement</a:t>
            </a:r>
          </a:p>
          <a:p>
            <a:pPr>
              <a:defRPr/>
            </a:pPr>
            <a:r>
              <a:rPr lang="en-US" altLang="zh-CN" sz="1400" dirty="0" smtClean="0">
                <a:latin typeface="Helvetica Neue Light" charset="0"/>
                <a:ea typeface="MS PGothic" charset="0"/>
                <a:cs typeface="Helvetica Neue Light" charset="0"/>
              </a:rPr>
              <a:t>SAL acceleration must support a number of software accelerators as well as hardware accelerators</a:t>
            </a:r>
          </a:p>
        </p:txBody>
      </p:sp>
      <p:sp>
        <p:nvSpPr>
          <p:cNvPr id="22530" name="灯片编号占位符 3"/>
          <p:cNvSpPr>
            <a:spLocks noGrp="1"/>
          </p:cNvSpPr>
          <p:nvPr>
            <p:ph type="sldNum" sz="quarter" idx="4294967295"/>
          </p:nvPr>
        </p:nvSpPr>
        <p:spPr bwMode="auto">
          <a:xfrm>
            <a:off x="8491366"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0F6575E0-E4C9-694C-963C-E64A9700FD4B}" type="slidenum">
              <a:rPr lang="en-US" altLang="zh-CN" sz="1200">
                <a:solidFill>
                  <a:srgbClr val="898989"/>
                </a:solidFill>
                <a:latin typeface="Helvetica Neue Light" charset="0"/>
              </a:rPr>
              <a:pPr/>
              <a:t>12</a:t>
            </a:fld>
            <a:endParaRPr lang="en-US" altLang="zh-CN" sz="1200" dirty="0">
              <a:solidFill>
                <a:srgbClr val="898989"/>
              </a:solidFill>
              <a:latin typeface="Helvetica Neue Light" charset="0"/>
            </a:endParaRPr>
          </a:p>
        </p:txBody>
      </p:sp>
      <p:sp>
        <p:nvSpPr>
          <p:cNvPr id="22531"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Summary of DPACC </a:t>
            </a:r>
            <a:endParaRPr lang="en-US" altLang="zh-CN" dirty="0">
              <a:latin typeface="Helvetica Neue" charset="0"/>
              <a:ea typeface="MS PGothic" charset="0"/>
            </a:endParaRPr>
          </a:p>
        </p:txBody>
      </p:sp>
      <p:sp>
        <p:nvSpPr>
          <p:cNvPr id="5"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29/04/2015</a:t>
            </a:fld>
            <a:endParaRPr lang="en-US" dirty="0"/>
          </a:p>
        </p:txBody>
      </p:sp>
      <p:sp>
        <p:nvSpPr>
          <p:cNvPr id="6"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Tree>
    <p:extLst>
      <p:ext uri="{BB962C8B-B14F-4D97-AF65-F5344CB8AC3E}">
        <p14:creationId xmlns:p14="http://schemas.microsoft.com/office/powerpoint/2010/main" val="1412817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Session Agenda</a:t>
            </a:r>
            <a:endParaRPr lang="en-US" dirty="0"/>
          </a:p>
        </p:txBody>
      </p:sp>
      <p:sp>
        <p:nvSpPr>
          <p:cNvPr id="3" name="Content Placeholder 2"/>
          <p:cNvSpPr>
            <a:spLocks noGrp="1"/>
          </p:cNvSpPr>
          <p:nvPr>
            <p:ph idx="1"/>
          </p:nvPr>
        </p:nvSpPr>
        <p:spPr/>
        <p:txBody>
          <a:bodyPr/>
          <a:lstStyle/>
          <a:p>
            <a:pPr lvl="0"/>
            <a:r>
              <a:rPr lang="en-CA" dirty="0" smtClean="0"/>
              <a:t>DPACC: Data Plane Acceleration</a:t>
            </a:r>
          </a:p>
          <a:p>
            <a:pPr lvl="1"/>
            <a:r>
              <a:rPr lang="en-CA" dirty="0" smtClean="0"/>
              <a:t>A high level view of how acceleration is added to NFV</a:t>
            </a:r>
          </a:p>
          <a:p>
            <a:r>
              <a:rPr lang="en-CA" dirty="0" smtClean="0"/>
              <a:t>?? </a:t>
            </a:r>
            <a:endParaRPr lang="en-US" dirty="0"/>
          </a:p>
        </p:txBody>
      </p:sp>
      <p:sp>
        <p:nvSpPr>
          <p:cNvPr id="7" name="Date Placeholder 3"/>
          <p:cNvSpPr>
            <a:spLocks noGrp="1"/>
          </p:cNvSpPr>
          <p:nvPr>
            <p:ph type="dt" sz="half" idx="2"/>
          </p:nvPr>
        </p:nvSpPr>
        <p:spPr>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29/04/2015</a:t>
            </a:fld>
            <a:endParaRPr lang="en-US" dirty="0"/>
          </a:p>
        </p:txBody>
      </p:sp>
      <p:sp>
        <p:nvSpPr>
          <p:cNvPr id="8" name="Footer Placeholder 4"/>
          <p:cNvSpPr>
            <a:spLocks noGrp="1"/>
          </p:cNvSpPr>
          <p:nvPr>
            <p:ph type="ftr" sz="quarter" idx="3"/>
          </p:nvPr>
        </p:nvSpPr>
        <p:spPr>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5" name="TextBox 4"/>
          <p:cNvSpPr txBox="1"/>
          <p:nvPr/>
        </p:nvSpPr>
        <p:spPr>
          <a:xfrm>
            <a:off x="9994900" y="34671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88819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205481" y="1942005"/>
            <a:ext cx="4605019" cy="565515"/>
          </a:xfrm>
          <a:prstGeom prst="rect">
            <a:avLst/>
          </a:prstGeom>
        </p:spPr>
        <p:txBody>
          <a:bodyPr anchor="t"/>
          <a:lstStyle>
            <a:lvl1pPr algn="l" defTabSz="457200" rtl="0" eaLnBrk="1" latinLnBrk="0" hangingPunct="1">
              <a:spcBef>
                <a:spcPct val="0"/>
              </a:spcBef>
              <a:buNone/>
              <a:defRPr sz="3200" b="0" i="0" kern="1200" baseline="0">
                <a:solidFill>
                  <a:srgbClr val="373A36"/>
                </a:solidFill>
                <a:latin typeface="Helvetica Neue Light"/>
                <a:ea typeface="+mj-ea"/>
                <a:cs typeface="Helvetica Neue Light"/>
              </a:defRPr>
            </a:lvl1pPr>
          </a:lstStyle>
          <a:p>
            <a:r>
              <a:rPr lang="en-US" dirty="0" smtClean="0"/>
              <a:t>DPACC Overview</a:t>
            </a:r>
            <a:endParaRPr lang="en-US" dirty="0"/>
          </a:p>
        </p:txBody>
      </p:sp>
      <p:sp>
        <p:nvSpPr>
          <p:cNvPr id="6" name="Subtitle 2"/>
          <p:cNvSpPr txBox="1">
            <a:spLocks/>
          </p:cNvSpPr>
          <p:nvPr/>
        </p:nvSpPr>
        <p:spPr>
          <a:xfrm>
            <a:off x="3295650" y="2507520"/>
            <a:ext cx="2654300" cy="1314450"/>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spcAft>
                <a:spcPts val="1200"/>
              </a:spcAft>
              <a:buClr>
                <a:srgbClr val="00B0B9"/>
              </a:buClr>
              <a:buFont typeface="Arial"/>
              <a:buChar char="•"/>
              <a:defRPr sz="2800" b="0" i="0" kern="1200">
                <a:solidFill>
                  <a:srgbClr val="373A36"/>
                </a:solidFill>
                <a:latin typeface="Helvetica Neue Light"/>
                <a:ea typeface="+mn-ea"/>
                <a:cs typeface="Helvetica Neue Light"/>
              </a:defRPr>
            </a:lvl1pPr>
            <a:lvl2pPr marL="742950" indent="-285750" algn="l" defTabSz="457200" rtl="0" eaLnBrk="1" latinLnBrk="0" hangingPunct="1">
              <a:spcBef>
                <a:spcPct val="20000"/>
              </a:spcBef>
              <a:buClr>
                <a:srgbClr val="00B0B9"/>
              </a:buClr>
              <a:buFont typeface="Arial"/>
              <a:buChar char="–"/>
              <a:defRPr sz="24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sz="20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sz="18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sz="16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smtClean="0">
                <a:solidFill>
                  <a:srgbClr val="00B0B9"/>
                </a:solidFill>
              </a:rPr>
              <a:t>Data Plane Acceleration for NFV</a:t>
            </a:r>
          </a:p>
          <a:p>
            <a:pPr marL="0" indent="0">
              <a:buFont typeface="Arial"/>
              <a:buNone/>
            </a:pPr>
            <a:r>
              <a:rPr lang="en-US" sz="2000" dirty="0" smtClean="0">
                <a:solidFill>
                  <a:srgbClr val="00B0B9"/>
                </a:solidFill>
              </a:rPr>
              <a:t>Keith Wiles</a:t>
            </a:r>
          </a:p>
          <a:p>
            <a:pPr marL="0" indent="0">
              <a:buFont typeface="Arial"/>
              <a:buNone/>
            </a:pPr>
            <a:r>
              <a:rPr lang="en-US" sz="2000" dirty="0" smtClean="0">
                <a:solidFill>
                  <a:srgbClr val="00B0B9"/>
                </a:solidFill>
              </a:rPr>
              <a:t>Principle Engineer @ Intel Corp </a:t>
            </a:r>
            <a:endParaRPr lang="en-US" sz="2000" dirty="0">
              <a:solidFill>
                <a:srgbClr val="00B0B9"/>
              </a:solidFill>
            </a:endParaRPr>
          </a:p>
        </p:txBody>
      </p:sp>
      <p:pic>
        <p:nvPicPr>
          <p:cNvPr id="9" name="Picture 8"/>
          <p:cNvPicPr>
            <a:picLocks noChangeAspect="1"/>
          </p:cNvPicPr>
          <p:nvPr/>
        </p:nvPicPr>
        <p:blipFill>
          <a:blip r:embed="rId2"/>
          <a:stretch>
            <a:fillRect/>
          </a:stretch>
        </p:blipFill>
        <p:spPr>
          <a:xfrm>
            <a:off x="1409701" y="1619194"/>
            <a:ext cx="1592641" cy="1573452"/>
          </a:xfrm>
          <a:prstGeom prst="rect">
            <a:avLst/>
          </a:prstGeom>
        </p:spPr>
      </p:pic>
    </p:spTree>
    <p:extLst>
      <p:ext uri="{BB962C8B-B14F-4D97-AF65-F5344CB8AC3E}">
        <p14:creationId xmlns:p14="http://schemas.microsoft.com/office/powerpoint/2010/main" val="1305630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125413" y="1330325"/>
            <a:ext cx="8229600" cy="3394075"/>
          </a:xfrm>
        </p:spPr>
        <p:txBody>
          <a:bodyPr/>
          <a:lstStyle/>
          <a:p>
            <a:pPr marL="0" indent="0">
              <a:buFont typeface="Arial" charset="0"/>
              <a:buNone/>
              <a:defRPr/>
            </a:pPr>
            <a:r>
              <a:rPr lang="en-US" altLang="zh-CN" sz="1400" dirty="0" smtClean="0">
                <a:latin typeface="Helvetica Neue Light" charset="0"/>
                <a:ea typeface="MS PGothic" charset="0"/>
                <a:cs typeface="Helvetica Neue Light" charset="0"/>
              </a:rPr>
              <a:t>Data Plane Acceleration Overview</a:t>
            </a:r>
          </a:p>
          <a:p>
            <a:pPr>
              <a:defRPr/>
            </a:pPr>
            <a:r>
              <a:rPr lang="en-US" altLang="zh-CN" sz="1400" dirty="0" smtClean="0">
                <a:latin typeface="Helvetica Neue Light" charset="0"/>
                <a:ea typeface="MS PGothic" charset="0"/>
                <a:cs typeface="Helvetica Neue Light" charset="0"/>
              </a:rPr>
              <a:t>What are the goals of DPACC?</a:t>
            </a:r>
          </a:p>
          <a:p>
            <a:pPr>
              <a:defRPr/>
            </a:pPr>
            <a:r>
              <a:rPr lang="en-US" altLang="zh-CN" sz="1400" dirty="0" smtClean="0">
                <a:latin typeface="Helvetica Neue Light" charset="0"/>
                <a:ea typeface="MS PGothic" charset="0"/>
                <a:cs typeface="Helvetica Neue Light" charset="0"/>
              </a:rPr>
              <a:t>Identify NFV use cases to illustrate Data Plane Acceleration and propose a solution</a:t>
            </a:r>
          </a:p>
          <a:p>
            <a:pPr>
              <a:defRPr/>
            </a:pPr>
            <a:r>
              <a:rPr lang="en-US" altLang="zh-CN" sz="1400" dirty="0" smtClean="0">
                <a:latin typeface="Helvetica Neue Light" charset="0"/>
                <a:ea typeface="MS PGothic" charset="0"/>
                <a:cs typeface="Helvetica Neue Light" charset="0"/>
              </a:rPr>
              <a:t>Agree on the method(s) to move control/data between guest (vNF) and host with acceleration support</a:t>
            </a:r>
          </a:p>
          <a:p>
            <a:pPr>
              <a:defRPr/>
            </a:pPr>
            <a:r>
              <a:rPr lang="en-US" altLang="zh-CN" sz="1400" dirty="0" smtClean="0">
                <a:latin typeface="Helvetica Neue Light" charset="0"/>
                <a:ea typeface="MS PGothic" charset="0"/>
                <a:cs typeface="Helvetica Neue Light" charset="0"/>
              </a:rPr>
              <a:t>Provide a clean standard solution for vNF deployments on ‘Standard High Volume’ (SHV) servers</a:t>
            </a:r>
          </a:p>
          <a:p>
            <a:pPr>
              <a:defRPr/>
            </a:pPr>
            <a:r>
              <a:rPr lang="en-US" altLang="zh-CN" sz="1400" dirty="0" smtClean="0">
                <a:latin typeface="Helvetica Neue Light" charset="0"/>
                <a:ea typeface="MS PGothic" charset="0"/>
                <a:cs typeface="Helvetica Neue Light" charset="0"/>
              </a:rPr>
              <a:t>Create a common framework from which all </a:t>
            </a:r>
            <a:r>
              <a:rPr lang="en-US" altLang="zh-CN" sz="1400" dirty="0" err="1" smtClean="0">
                <a:latin typeface="Helvetica Neue Light" charset="0"/>
                <a:ea typeface="MS PGothic" charset="0"/>
                <a:cs typeface="Helvetica Neue Light" charset="0"/>
              </a:rPr>
              <a:t>vNFs</a:t>
            </a:r>
            <a:r>
              <a:rPr lang="en-US" altLang="zh-CN" sz="1400" dirty="0" smtClean="0">
                <a:latin typeface="Helvetica Neue Light" charset="0"/>
                <a:ea typeface="MS PGothic" charset="0"/>
                <a:cs typeface="Helvetica Neue Light" charset="0"/>
              </a:rPr>
              <a:t> can utilize</a:t>
            </a:r>
          </a:p>
          <a:p>
            <a:pPr>
              <a:defRPr/>
            </a:pPr>
            <a:r>
              <a:rPr lang="en-US" altLang="zh-CN" sz="1400" dirty="0" smtClean="0">
                <a:latin typeface="Helvetica Neue Light" charset="0"/>
                <a:ea typeface="MS PGothic" charset="0"/>
                <a:cs typeface="Helvetica Neue Light" charset="0"/>
              </a:rPr>
              <a:t>Allow for orchestration layers to be able to manage and configure the compute node easily </a:t>
            </a:r>
          </a:p>
          <a:p>
            <a:pPr>
              <a:defRPr/>
            </a:pPr>
            <a:r>
              <a:rPr lang="en-US" altLang="zh-CN" sz="1400" dirty="0" smtClean="0">
                <a:latin typeface="Helvetica Neue Light" charset="0"/>
                <a:ea typeface="MS PGothic" charset="0"/>
                <a:cs typeface="Helvetica Neue Light" charset="0"/>
              </a:rPr>
              <a:t>Suggest a solution(s) to OPNFV as a document and PoC</a:t>
            </a:r>
            <a:endParaRPr lang="zh-CN" altLang="en-US" sz="1400" dirty="0">
              <a:latin typeface="Helvetica Neue Light" charset="0"/>
              <a:ea typeface="MS PGothic" charset="0"/>
              <a:cs typeface="Helvetica Neue Light" charset="0"/>
            </a:endParaRPr>
          </a:p>
        </p:txBody>
      </p:sp>
      <p:sp>
        <p:nvSpPr>
          <p:cNvPr id="12290" name="灯片编号占位符 3"/>
          <p:cNvSpPr>
            <a:spLocks noGrp="1"/>
          </p:cNvSpPr>
          <p:nvPr>
            <p:ph type="sldNum" sz="quarter" idx="4294967295"/>
          </p:nvPr>
        </p:nvSpPr>
        <p:spPr bwMode="auto">
          <a:xfrm>
            <a:off x="8467406"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67F855D2-07BF-C147-A787-180EC20917FB}" type="slidenum">
              <a:rPr lang="en-US" altLang="zh-CN" sz="1200">
                <a:solidFill>
                  <a:srgbClr val="898989"/>
                </a:solidFill>
                <a:latin typeface="Helvetica Neue Light" charset="0"/>
              </a:rPr>
              <a:pPr/>
              <a:t>4</a:t>
            </a:fld>
            <a:endParaRPr lang="en-US" altLang="zh-CN" sz="1200" dirty="0">
              <a:solidFill>
                <a:srgbClr val="898989"/>
              </a:solidFill>
              <a:latin typeface="Helvetica Neue Light" charset="0"/>
            </a:endParaRPr>
          </a:p>
        </p:txBody>
      </p:sp>
      <p:sp>
        <p:nvSpPr>
          <p:cNvPr id="5"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29/04/2015</a:t>
            </a:fld>
            <a:endParaRPr lang="en-US" dirty="0"/>
          </a:p>
        </p:txBody>
      </p:sp>
      <p:sp>
        <p:nvSpPr>
          <p:cNvPr id="6"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8" name="Title 1"/>
          <p:cNvSpPr txBox="1">
            <a:spLocks/>
          </p:cNvSpPr>
          <p:nvPr/>
        </p:nvSpPr>
        <p:spPr>
          <a:xfrm>
            <a:off x="308633" y="272115"/>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a:solidFill>
                  <a:srgbClr val="373A36"/>
                </a:solidFill>
                <a:latin typeface="Helvetica Neue"/>
                <a:ea typeface="+mj-ea"/>
                <a:cs typeface="Helvetica Neue"/>
              </a:defRPr>
            </a:lvl1pPr>
          </a:lstStyle>
          <a:p>
            <a:r>
              <a:rPr lang="en-US" dirty="0" smtClean="0"/>
              <a:t>DPACC: Data Plane Acceleration</a:t>
            </a:r>
            <a:endParaRPr lang="en-US" dirty="0"/>
          </a:p>
        </p:txBody>
      </p:sp>
    </p:spTree>
    <p:extLst>
      <p:ext uri="{BB962C8B-B14F-4D97-AF65-F5344CB8AC3E}">
        <p14:creationId xmlns:p14="http://schemas.microsoft.com/office/powerpoint/2010/main" val="120607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Project Phased Plan</a:t>
            </a:r>
            <a:endParaRPr lang="en-US" dirty="0"/>
          </a:p>
        </p:txBody>
      </p:sp>
      <p:sp>
        <p:nvSpPr>
          <p:cNvPr id="3" name="Content Placeholder 2"/>
          <p:cNvSpPr>
            <a:spLocks noGrp="1"/>
          </p:cNvSpPr>
          <p:nvPr>
            <p:ph idx="1"/>
          </p:nvPr>
        </p:nvSpPr>
        <p:spPr/>
        <p:txBody>
          <a:bodyPr>
            <a:normAutofit fontScale="70000" lnSpcReduction="20000"/>
          </a:bodyPr>
          <a:lstStyle/>
          <a:p>
            <a:r>
              <a:rPr lang="en-US" dirty="0"/>
              <a:t>Phase 1: (by 2015Q2)</a:t>
            </a:r>
          </a:p>
          <a:p>
            <a:pPr lvl="1"/>
            <a:r>
              <a:rPr lang="en-US" dirty="0"/>
              <a:t>document typical VNF use-cases and high-level </a:t>
            </a:r>
            <a:r>
              <a:rPr lang="en-US" dirty="0" smtClean="0"/>
              <a:t>requirements</a:t>
            </a:r>
          </a:p>
          <a:p>
            <a:pPr lvl="2"/>
            <a:r>
              <a:rPr lang="en-US" dirty="0" smtClean="0"/>
              <a:t>Generic </a:t>
            </a:r>
            <a:r>
              <a:rPr lang="en-US" dirty="0"/>
              <a:t>functional abstraction for high performance data plane and acceleration functions, including hardware and software </a:t>
            </a:r>
            <a:r>
              <a:rPr lang="en-US" dirty="0" smtClean="0"/>
              <a:t>acceleration</a:t>
            </a:r>
            <a:endParaRPr lang="en-US" dirty="0"/>
          </a:p>
          <a:p>
            <a:pPr lvl="1"/>
            <a:r>
              <a:rPr lang="en-US" dirty="0"/>
              <a:t>I</a:t>
            </a:r>
            <a:r>
              <a:rPr lang="en-US" dirty="0" smtClean="0"/>
              <a:t>dentify </a:t>
            </a:r>
            <a:r>
              <a:rPr lang="en-US" dirty="0"/>
              <a:t>the potential extensions across various NFV </a:t>
            </a:r>
            <a:r>
              <a:rPr lang="en-US" dirty="0" smtClean="0"/>
              <a:t>interfaces</a:t>
            </a:r>
          </a:p>
          <a:p>
            <a:pPr lvl="1"/>
            <a:r>
              <a:rPr lang="en-US" dirty="0"/>
              <a:t>E</a:t>
            </a:r>
            <a:r>
              <a:rPr lang="en-US" dirty="0" smtClean="0"/>
              <a:t>valuate </a:t>
            </a:r>
            <a:r>
              <a:rPr lang="en-US" dirty="0"/>
              <a:t>current state-of-art solutions from open-source upstream projects according to identified requirements and targeted framework.</a:t>
            </a:r>
          </a:p>
          <a:p>
            <a:r>
              <a:rPr lang="en-US" dirty="0"/>
              <a:t>Phase 2: (by 2015Q4)</a:t>
            </a:r>
          </a:p>
          <a:p>
            <a:pPr lvl="1"/>
            <a:r>
              <a:rPr lang="en-US" dirty="0"/>
              <a:t>S</a:t>
            </a:r>
            <a:r>
              <a:rPr lang="en-US" dirty="0" smtClean="0"/>
              <a:t>pecify </a:t>
            </a:r>
            <a:r>
              <a:rPr lang="en-US" dirty="0"/>
              <a:t>detailed framework/API design/choice and document test cases for selected use-cases;</a:t>
            </a:r>
          </a:p>
          <a:p>
            <a:pPr lvl="1"/>
            <a:r>
              <a:rPr lang="en-US" dirty="0"/>
              <a:t>P</a:t>
            </a:r>
            <a:r>
              <a:rPr lang="en-US" dirty="0" smtClean="0"/>
              <a:t>rovide </a:t>
            </a:r>
            <a:r>
              <a:rPr lang="en-US" dirty="0"/>
              <a:t>open source implementation for both the framework and test tools;</a:t>
            </a:r>
          </a:p>
          <a:p>
            <a:pPr lvl="1"/>
            <a:r>
              <a:rPr lang="en-US" dirty="0"/>
              <a:t>C</a:t>
            </a:r>
            <a:r>
              <a:rPr lang="en-US" dirty="0" smtClean="0"/>
              <a:t>oordinate </a:t>
            </a:r>
            <a:r>
              <a:rPr lang="en-US" dirty="0"/>
              <a:t>integrated testing and release testing </a:t>
            </a:r>
            <a:r>
              <a:rPr lang="en-US" dirty="0" smtClean="0"/>
              <a:t>results</a:t>
            </a:r>
            <a:endParaRPr lang="en-US" dirty="0"/>
          </a:p>
          <a:p>
            <a:pPr lvl="1"/>
            <a:r>
              <a:rPr lang="en-US" dirty="0" smtClean="0"/>
              <a:t>Finalized interface specification</a:t>
            </a:r>
            <a:endParaRPr lang="en-US" dirty="0"/>
          </a:p>
          <a:p>
            <a:endParaRPr lang="en-US" dirty="0"/>
          </a:p>
        </p:txBody>
      </p:sp>
      <p:sp>
        <p:nvSpPr>
          <p:cNvPr id="4" name="Date Placeholder 3"/>
          <p:cNvSpPr>
            <a:spLocks noGrp="1"/>
          </p:cNvSpPr>
          <p:nvPr>
            <p:ph type="dt" sz="half" idx="2"/>
          </p:nvPr>
        </p:nvSpPr>
        <p:spPr/>
        <p:txBody>
          <a:bodyPr/>
          <a:lstStyle/>
          <a:p>
            <a:fld id="{0D1240CD-5308-6D44-AEBF-1A6519B9ECDA}" type="datetime1">
              <a:rPr lang="en-CA" smtClean="0"/>
              <a:pPr/>
              <a:t>29/04/2015</a:t>
            </a:fld>
            <a:endParaRPr lang="en-US" dirty="0"/>
          </a:p>
        </p:txBody>
      </p:sp>
      <p:sp>
        <p:nvSpPr>
          <p:cNvPr id="6"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Tree>
    <p:extLst>
      <p:ext uri="{BB962C8B-B14F-4D97-AF65-F5344CB8AC3E}">
        <p14:creationId xmlns:p14="http://schemas.microsoft.com/office/powerpoint/2010/main" val="290800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125413" y="1330325"/>
            <a:ext cx="8229600" cy="3394075"/>
          </a:xfrm>
        </p:spPr>
        <p:txBody>
          <a:bodyPr/>
          <a:lstStyle/>
          <a:p>
            <a:pPr marL="0" indent="0">
              <a:buFont typeface="Arial" charset="0"/>
              <a:buNone/>
              <a:defRPr/>
            </a:pPr>
            <a:r>
              <a:rPr lang="en-US" altLang="zh-CN" sz="1400" dirty="0" smtClean="0">
                <a:latin typeface="Helvetica Neue Light" charset="0"/>
                <a:ea typeface="MS PGothic" charset="0"/>
                <a:cs typeface="Helvetica Neue Light" charset="0"/>
              </a:rPr>
              <a:t>Data Plane Acceleration Goals (directly from Wiki)</a:t>
            </a:r>
          </a:p>
          <a:p>
            <a:pPr marL="342900" indent="-342900">
              <a:buFont typeface="Arial"/>
              <a:buChar char="•"/>
              <a:defRPr/>
            </a:pPr>
            <a:r>
              <a:rPr lang="en-US" sz="1400" dirty="0">
                <a:solidFill>
                  <a:schemeClr val="tx1"/>
                </a:solidFill>
              </a:rPr>
              <a:t>The project is to specify a general framework for vNF Data Plane Acceleration (DPA or DPACC</a:t>
            </a:r>
            <a:r>
              <a:rPr lang="en-US" sz="1400" dirty="0" smtClean="0">
                <a:solidFill>
                  <a:schemeClr val="tx1"/>
                </a:solidFill>
              </a:rPr>
              <a:t>)</a:t>
            </a:r>
            <a:endParaRPr lang="en-US" sz="1400" dirty="0">
              <a:solidFill>
                <a:schemeClr val="tx1"/>
              </a:solidFill>
            </a:endParaRPr>
          </a:p>
          <a:p>
            <a:pPr marL="342900" indent="-342900">
              <a:buFont typeface="Arial"/>
              <a:buChar char="•"/>
              <a:defRPr/>
            </a:pPr>
            <a:r>
              <a:rPr lang="en-US" sz="1400" dirty="0">
                <a:solidFill>
                  <a:schemeClr val="tx1"/>
                </a:solidFill>
              </a:rPr>
              <a:t>Including a common suite of abstract APIs at various OPNFV interfaces</a:t>
            </a:r>
          </a:p>
          <a:p>
            <a:pPr marL="342900" indent="-342900">
              <a:buFont typeface="Arial"/>
              <a:buChar char="•"/>
              <a:defRPr/>
            </a:pPr>
            <a:r>
              <a:rPr lang="en-US" sz="1400" dirty="0">
                <a:solidFill>
                  <a:schemeClr val="tx1"/>
                </a:solidFill>
              </a:rPr>
              <a:t>Enable vNF portability and resource management across various underlying integrated SOCs </a:t>
            </a:r>
            <a:r>
              <a:rPr lang="en-US" sz="1400" dirty="0" smtClean="0">
                <a:solidFill>
                  <a:schemeClr val="tx1"/>
                </a:solidFill>
              </a:rPr>
              <a:t>and standard high volume servers (SHV), with/without hardware accelerators</a:t>
            </a:r>
          </a:p>
          <a:p>
            <a:pPr marL="342900" indent="-342900">
              <a:buFont typeface="Arial"/>
              <a:buChar char="•"/>
              <a:defRPr/>
            </a:pPr>
            <a:r>
              <a:rPr lang="en-US" sz="1400" dirty="0" smtClean="0">
                <a:solidFill>
                  <a:schemeClr val="tx1"/>
                </a:solidFill>
              </a:rPr>
              <a:t>It may desirable </a:t>
            </a:r>
            <a:r>
              <a:rPr lang="en-US" sz="1400" dirty="0">
                <a:solidFill>
                  <a:schemeClr val="tx1"/>
                </a:solidFill>
              </a:rPr>
              <a:t>to design such DPA API framework to easily fit underneath existing prevalent APIs (e.g. sockets</a:t>
            </a:r>
            <a:r>
              <a:rPr lang="en-US" sz="1400" dirty="0" smtClean="0">
                <a:solidFill>
                  <a:schemeClr val="tx1"/>
                </a:solidFill>
              </a:rPr>
              <a:t>), as a design choice, </a:t>
            </a:r>
            <a:r>
              <a:rPr lang="en-US" sz="1400" dirty="0">
                <a:solidFill>
                  <a:schemeClr val="tx1"/>
                </a:solidFill>
              </a:rPr>
              <a:t>for legacy designs</a:t>
            </a:r>
          </a:p>
          <a:p>
            <a:pPr marL="342900" indent="-342900">
              <a:buFont typeface="Arial"/>
              <a:buChar char="•"/>
              <a:defRPr/>
            </a:pPr>
            <a:r>
              <a:rPr lang="en-US" sz="1400" dirty="0">
                <a:solidFill>
                  <a:schemeClr val="tx1"/>
                </a:solidFill>
              </a:rPr>
              <a:t>The framework should not dictate what APIs an application must use, rather recognizing the API abstraction is likely a layered approach and developers can decide which layer to access </a:t>
            </a:r>
            <a:r>
              <a:rPr lang="en-US" sz="1400" dirty="0" smtClean="0">
                <a:solidFill>
                  <a:schemeClr val="tx1"/>
                </a:solidFill>
              </a:rPr>
              <a:t>directly</a:t>
            </a:r>
            <a:endParaRPr lang="en-US" sz="1400" dirty="0">
              <a:solidFill>
                <a:schemeClr val="tx1"/>
              </a:solidFill>
            </a:endParaRPr>
          </a:p>
        </p:txBody>
      </p:sp>
      <p:sp>
        <p:nvSpPr>
          <p:cNvPr id="13314" name="灯片编号占位符 3"/>
          <p:cNvSpPr>
            <a:spLocks noGrp="1"/>
          </p:cNvSpPr>
          <p:nvPr>
            <p:ph type="sldNum" sz="quarter" idx="4294967295"/>
          </p:nvPr>
        </p:nvSpPr>
        <p:spPr bwMode="auto">
          <a:xfrm>
            <a:off x="8467406"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6129D1A7-A450-B24A-8BEC-FE07D1620E5B}" type="slidenum">
              <a:rPr lang="en-US" altLang="zh-CN" sz="1200">
                <a:solidFill>
                  <a:srgbClr val="898989"/>
                </a:solidFill>
                <a:latin typeface="Helvetica Neue Light" charset="0"/>
              </a:rPr>
              <a:pPr/>
              <a:t>6</a:t>
            </a:fld>
            <a:endParaRPr lang="en-US" altLang="zh-CN" sz="1200" dirty="0">
              <a:solidFill>
                <a:srgbClr val="898989"/>
              </a:solidFill>
              <a:latin typeface="Helvetica Neue Light" charset="0"/>
            </a:endParaRPr>
          </a:p>
        </p:txBody>
      </p:sp>
      <p:sp>
        <p:nvSpPr>
          <p:cNvPr id="5"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t>29/04/2015</a:t>
            </a:fld>
            <a:endParaRPr lang="en-US" dirty="0"/>
          </a:p>
        </p:txBody>
      </p:sp>
      <p:sp>
        <p:nvSpPr>
          <p:cNvPr id="6"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8" name="Title 1"/>
          <p:cNvSpPr txBox="1">
            <a:spLocks/>
          </p:cNvSpPr>
          <p:nvPr/>
        </p:nvSpPr>
        <p:spPr>
          <a:xfrm>
            <a:off x="308633" y="272115"/>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a:solidFill>
                  <a:srgbClr val="373A36"/>
                </a:solidFill>
                <a:latin typeface="Helvetica Neue"/>
                <a:ea typeface="+mj-ea"/>
                <a:cs typeface="Helvetica Neue"/>
              </a:defRPr>
            </a:lvl1pPr>
          </a:lstStyle>
          <a:p>
            <a:r>
              <a:rPr lang="en-US" dirty="0" smtClean="0"/>
              <a:t>DPACC: Goals</a:t>
            </a:r>
            <a:endParaRPr lang="en-US" dirty="0"/>
          </a:p>
        </p:txBody>
      </p:sp>
    </p:spTree>
    <p:extLst>
      <p:ext uri="{BB962C8B-B14F-4D97-AF65-F5344CB8AC3E}">
        <p14:creationId xmlns:p14="http://schemas.microsoft.com/office/powerpoint/2010/main" val="955679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4396855" y="749424"/>
            <a:ext cx="4057784" cy="3794465"/>
          </a:xfrm>
        </p:spPr>
        <p:txBody>
          <a:bodyPr>
            <a:noAutofit/>
          </a:bodyPr>
          <a:lstStyle/>
          <a:p>
            <a:pPr marL="0" indent="0">
              <a:lnSpc>
                <a:spcPct val="70000"/>
              </a:lnSpc>
              <a:buFont typeface="Arial" charset="0"/>
              <a:buNone/>
              <a:defRPr/>
            </a:pPr>
            <a:r>
              <a:rPr lang="en-US" altLang="zh-CN" sz="1200" dirty="0" smtClean="0">
                <a:solidFill>
                  <a:srgbClr val="3366FF"/>
                </a:solidFill>
                <a:ea typeface="MS PGothic" charset="0"/>
              </a:rPr>
              <a:t>SAL</a:t>
            </a:r>
            <a:r>
              <a:rPr lang="en-US" altLang="zh-CN" sz="1200" dirty="0" smtClean="0">
                <a:ea typeface="MS PGothic" charset="0"/>
              </a:rPr>
              <a:t>: Software Acceleration Layer</a:t>
            </a:r>
          </a:p>
          <a:p>
            <a:pPr marL="400050" lvl="1" indent="0">
              <a:lnSpc>
                <a:spcPct val="70000"/>
              </a:lnSpc>
              <a:buFont typeface="Arial" charset="0"/>
              <a:buNone/>
              <a:defRPr/>
            </a:pPr>
            <a:r>
              <a:rPr lang="en-US" altLang="zh-CN" sz="1000" dirty="0" smtClean="0">
                <a:ea typeface="MS PGothic" charset="0"/>
              </a:rPr>
              <a:t>Provides a target abstraction for application software</a:t>
            </a:r>
            <a:endParaRPr lang="en-US" altLang="zh-CN" sz="800" dirty="0" smtClean="0">
              <a:ea typeface="MS PGothic" charset="0"/>
            </a:endParaRPr>
          </a:p>
          <a:p>
            <a:pPr>
              <a:lnSpc>
                <a:spcPct val="70000"/>
              </a:lnSpc>
              <a:defRPr/>
            </a:pPr>
            <a:r>
              <a:rPr lang="en-US" altLang="zh-CN" sz="1000" dirty="0" smtClean="0">
                <a:solidFill>
                  <a:schemeClr val="accent6"/>
                </a:solidFill>
                <a:ea typeface="MS PGothic" charset="0"/>
              </a:rPr>
              <a:t>g-API</a:t>
            </a:r>
            <a:r>
              <a:rPr lang="en-US" altLang="zh-CN" sz="1000" dirty="0" smtClean="0">
                <a:ea typeface="MS PGothic" charset="0"/>
              </a:rPr>
              <a:t>: Generic API for applications (TBD or Optional)</a:t>
            </a:r>
          </a:p>
          <a:p>
            <a:pPr lvl="1">
              <a:lnSpc>
                <a:spcPct val="70000"/>
              </a:lnSpc>
              <a:defRPr/>
            </a:pPr>
            <a:r>
              <a:rPr lang="en-US" altLang="zh-CN" sz="800" dirty="0" smtClean="0">
                <a:ea typeface="MS PGothic" charset="0"/>
              </a:rPr>
              <a:t>Layer for Application centric APIs, like sockets, libcrypto, …</a:t>
            </a:r>
          </a:p>
          <a:p>
            <a:pPr lvl="1">
              <a:lnSpc>
                <a:spcPct val="70000"/>
              </a:lnSpc>
              <a:defRPr/>
            </a:pPr>
            <a:r>
              <a:rPr lang="en-US" altLang="zh-CN" sz="800" dirty="0" smtClean="0">
                <a:ea typeface="MS PGothic" charset="0"/>
              </a:rPr>
              <a:t>The g-API layer is TDB and may not be present in the final version</a:t>
            </a:r>
          </a:p>
          <a:p>
            <a:pPr>
              <a:lnSpc>
                <a:spcPct val="70000"/>
              </a:lnSpc>
              <a:defRPr/>
            </a:pPr>
            <a:r>
              <a:rPr lang="en-US" altLang="zh-CN" sz="1000" dirty="0" smtClean="0">
                <a:solidFill>
                  <a:schemeClr val="accent6"/>
                </a:solidFill>
                <a:ea typeface="MS PGothic" charset="0"/>
              </a:rPr>
              <a:t>s-API</a:t>
            </a:r>
            <a:r>
              <a:rPr lang="en-US" altLang="zh-CN" sz="1000" dirty="0" smtClean="0">
                <a:ea typeface="MS PGothic" charset="0"/>
              </a:rPr>
              <a:t>: AC specific APIs</a:t>
            </a:r>
            <a:endParaRPr lang="en-US" altLang="zh-CN" sz="900" dirty="0" smtClean="0">
              <a:ea typeface="MS PGothic" charset="0"/>
            </a:endParaRPr>
          </a:p>
          <a:p>
            <a:pPr>
              <a:lnSpc>
                <a:spcPct val="70000"/>
              </a:lnSpc>
              <a:defRPr/>
            </a:pPr>
            <a:r>
              <a:rPr lang="en-US" altLang="zh-CN" sz="1000" dirty="0" smtClean="0">
                <a:solidFill>
                  <a:srgbClr val="F79646"/>
                </a:solidFill>
                <a:ea typeface="MS PGothic" charset="0"/>
              </a:rPr>
              <a:t>sio</a:t>
            </a:r>
            <a:r>
              <a:rPr lang="en-US" altLang="zh-CN" sz="1000" dirty="0" smtClean="0">
                <a:ea typeface="MS PGothic" charset="0"/>
              </a:rPr>
              <a:t>:</a:t>
            </a:r>
            <a:r>
              <a:rPr lang="en-US" altLang="zh-CN" sz="1000" dirty="0">
                <a:ea typeface="MS PGothic" charset="0"/>
              </a:rPr>
              <a:t> </a:t>
            </a:r>
            <a:r>
              <a:rPr lang="en-US" altLang="zh-CN" sz="1000" dirty="0" smtClean="0">
                <a:ea typeface="MS PGothic" charset="0"/>
              </a:rPr>
              <a:t>software I/O interface</a:t>
            </a:r>
          </a:p>
          <a:p>
            <a:pPr lvl="1">
              <a:lnSpc>
                <a:spcPct val="70000"/>
              </a:lnSpc>
              <a:defRPr/>
            </a:pPr>
            <a:r>
              <a:rPr lang="en-US" altLang="zh-CN" sz="900" dirty="0">
                <a:ea typeface="MS PGothic" charset="0"/>
              </a:rPr>
              <a:t>e</a:t>
            </a:r>
            <a:r>
              <a:rPr lang="en-US" altLang="zh-CN" sz="900" dirty="0" smtClean="0">
                <a:ea typeface="MS PGothic" charset="0"/>
              </a:rPr>
              <a:t>.g. VirtIO to the underlying SW/HW</a:t>
            </a:r>
          </a:p>
          <a:p>
            <a:pPr lvl="1">
              <a:lnSpc>
                <a:spcPct val="70000"/>
              </a:lnSpc>
              <a:defRPr/>
            </a:pPr>
            <a:r>
              <a:rPr lang="en-US" altLang="zh-CN" sz="900" dirty="0" smtClean="0">
                <a:ea typeface="MS PGothic" charset="0"/>
              </a:rPr>
              <a:t>Enables binary compatibility</a:t>
            </a:r>
          </a:p>
          <a:p>
            <a:pPr lvl="1">
              <a:lnSpc>
                <a:spcPct val="70000"/>
              </a:lnSpc>
              <a:defRPr/>
            </a:pPr>
            <a:r>
              <a:rPr lang="en-US" altLang="zh-CN" sz="900" dirty="0" smtClean="0">
                <a:ea typeface="MS PGothic" charset="0"/>
              </a:rPr>
              <a:t>Optional for hio-only requirements</a:t>
            </a:r>
          </a:p>
          <a:p>
            <a:pPr>
              <a:lnSpc>
                <a:spcPct val="70000"/>
              </a:lnSpc>
              <a:defRPr/>
            </a:pPr>
            <a:r>
              <a:rPr lang="en-US" altLang="zh-CN" sz="1000" dirty="0">
                <a:solidFill>
                  <a:srgbClr val="F79646"/>
                </a:solidFill>
                <a:ea typeface="MS PGothic" charset="0"/>
              </a:rPr>
              <a:t>g-drivers</a:t>
            </a:r>
            <a:r>
              <a:rPr lang="en-US" altLang="zh-CN" sz="1000" dirty="0">
                <a:ea typeface="MS PGothic" charset="0"/>
              </a:rPr>
              <a:t>: General driver for each device type</a:t>
            </a:r>
          </a:p>
          <a:p>
            <a:pPr lvl="1">
              <a:lnSpc>
                <a:spcPct val="80000"/>
              </a:lnSpc>
              <a:defRPr/>
            </a:pPr>
            <a:r>
              <a:rPr lang="en-US" altLang="zh-CN" sz="900" dirty="0">
                <a:ea typeface="MS PGothic" charset="0"/>
              </a:rPr>
              <a:t>Implemented in software or the frontend to the hardware (may be different for different acceleration functions</a:t>
            </a:r>
            <a:r>
              <a:rPr lang="en-US" altLang="zh-CN" sz="900" dirty="0" smtClean="0">
                <a:ea typeface="MS PGothic" charset="0"/>
              </a:rPr>
              <a:t>)</a:t>
            </a:r>
            <a:endParaRPr lang="en-US" altLang="zh-CN" sz="1100" dirty="0" smtClean="0">
              <a:ea typeface="MS PGothic" charset="0"/>
            </a:endParaRPr>
          </a:p>
          <a:p>
            <a:pPr>
              <a:lnSpc>
                <a:spcPct val="70000"/>
              </a:lnSpc>
              <a:defRPr/>
            </a:pPr>
            <a:r>
              <a:rPr lang="en-US" altLang="zh-CN" sz="1000" dirty="0">
                <a:solidFill>
                  <a:srgbClr val="F79646"/>
                </a:solidFill>
                <a:ea typeface="MS PGothic" charset="0"/>
              </a:rPr>
              <a:t>h</a:t>
            </a:r>
            <a:r>
              <a:rPr lang="en-US" altLang="zh-CN" sz="1000" dirty="0" smtClean="0">
                <a:solidFill>
                  <a:srgbClr val="F79646"/>
                </a:solidFill>
                <a:ea typeface="MS PGothic" charset="0"/>
              </a:rPr>
              <a:t>io</a:t>
            </a:r>
            <a:r>
              <a:rPr lang="en-US" altLang="zh-CN" sz="1000" dirty="0" smtClean="0">
                <a:ea typeface="MS PGothic" charset="0"/>
              </a:rPr>
              <a:t>: Hardware I/O interface</a:t>
            </a:r>
          </a:p>
          <a:p>
            <a:pPr lvl="1">
              <a:lnSpc>
                <a:spcPct val="80000"/>
              </a:lnSpc>
              <a:defRPr/>
            </a:pPr>
            <a:r>
              <a:rPr lang="en-US" altLang="zh-CN" sz="900" dirty="0" smtClean="0">
                <a:ea typeface="MS PGothic" charset="0"/>
              </a:rPr>
              <a:t>Some type of pass-through design with support for virtualization (e.g. SR-IOV, SoC-specific interfaces, etc.)</a:t>
            </a:r>
          </a:p>
          <a:p>
            <a:pPr lvl="1">
              <a:lnSpc>
                <a:spcPct val="70000"/>
              </a:lnSpc>
              <a:defRPr/>
            </a:pPr>
            <a:r>
              <a:rPr lang="en-US" altLang="zh-CN" sz="900" dirty="0" smtClean="0">
                <a:ea typeface="MS PGothic" charset="0"/>
              </a:rPr>
              <a:t>Optional for sio</a:t>
            </a:r>
            <a:r>
              <a:rPr lang="en-US" altLang="zh-CN" sz="900" dirty="0">
                <a:ea typeface="MS PGothic" charset="0"/>
              </a:rPr>
              <a:t>-</a:t>
            </a:r>
            <a:r>
              <a:rPr lang="en-US" altLang="zh-CN" sz="900" dirty="0" smtClean="0">
                <a:ea typeface="MS PGothic" charset="0"/>
              </a:rPr>
              <a:t>only deployments</a:t>
            </a:r>
          </a:p>
          <a:p>
            <a:pPr marL="0" indent="0">
              <a:lnSpc>
                <a:spcPct val="70000"/>
              </a:lnSpc>
              <a:buNone/>
              <a:defRPr/>
            </a:pPr>
            <a:r>
              <a:rPr lang="en-US" altLang="zh-CN" sz="1050" dirty="0" smtClean="0">
                <a:solidFill>
                  <a:srgbClr val="3366FF"/>
                </a:solidFill>
                <a:ea typeface="MS PGothic" charset="0"/>
              </a:rPr>
              <a:t>AC</a:t>
            </a:r>
            <a:r>
              <a:rPr lang="en-US" altLang="zh-CN" sz="1050" dirty="0" smtClean="0">
                <a:ea typeface="MS PGothic" charset="0"/>
              </a:rPr>
              <a:t>: Acceleration Core</a:t>
            </a:r>
          </a:p>
          <a:p>
            <a:pPr lvl="1">
              <a:lnSpc>
                <a:spcPct val="70000"/>
              </a:lnSpc>
              <a:defRPr/>
            </a:pPr>
            <a:r>
              <a:rPr lang="en-US" altLang="zh-CN" sz="900" dirty="0" smtClean="0">
                <a:ea typeface="MS PGothic" charset="0"/>
              </a:rPr>
              <a:t>e.g. </a:t>
            </a:r>
            <a:r>
              <a:rPr lang="en-US" altLang="zh-CN" sz="900" dirty="0">
                <a:ea typeface="MS PGothic" charset="0"/>
              </a:rPr>
              <a:t>DPDK, ODP or other acceleration implementation </a:t>
            </a:r>
            <a:endParaRPr lang="en-US" altLang="zh-CN" sz="900" dirty="0" smtClean="0">
              <a:ea typeface="MS PGothic" charset="0"/>
            </a:endParaRPr>
          </a:p>
        </p:txBody>
      </p:sp>
      <p:sp>
        <p:nvSpPr>
          <p:cNvPr id="20482" name="灯片编号占位符 3"/>
          <p:cNvSpPr>
            <a:spLocks noGrp="1"/>
          </p:cNvSpPr>
          <p:nvPr>
            <p:ph type="sldNum" sz="quarter" idx="4294967295"/>
          </p:nvPr>
        </p:nvSpPr>
        <p:spPr bwMode="auto">
          <a:xfrm>
            <a:off x="8472198"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DC267AE1-8BEA-DA4C-B49D-E4D9201DE935}" type="slidenum">
              <a:rPr lang="en-US" altLang="zh-CN" sz="1200">
                <a:solidFill>
                  <a:srgbClr val="898989"/>
                </a:solidFill>
                <a:latin typeface="Helvetica Neue Light" charset="0"/>
              </a:rPr>
              <a:pPr/>
              <a:t>7</a:t>
            </a:fld>
            <a:endParaRPr lang="en-US" altLang="zh-CN" sz="1200" dirty="0">
              <a:solidFill>
                <a:srgbClr val="898989"/>
              </a:solidFill>
              <a:latin typeface="Helvetica Neue Light" charset="0"/>
            </a:endParaRPr>
          </a:p>
        </p:txBody>
      </p:sp>
      <p:sp>
        <p:nvSpPr>
          <p:cNvPr id="20483"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DPACC: Acceleration Layer for Guest (VM’s)</a:t>
            </a:r>
            <a:endParaRPr lang="en-US" altLang="zh-CN" dirty="0">
              <a:latin typeface="Helvetica Neue" charset="0"/>
              <a:ea typeface="MS PGothic" charset="0"/>
            </a:endParaRP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29/04/2015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37" name="Rounded Rectangle 36"/>
          <p:cNvSpPr/>
          <p:nvPr/>
        </p:nvSpPr>
        <p:spPr>
          <a:xfrm>
            <a:off x="814402" y="1882133"/>
            <a:ext cx="2987606" cy="1753903"/>
          </a:xfrm>
          <a:prstGeom prst="roundRect">
            <a:avLst>
              <a:gd name="adj" fmla="val 808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Acceleration Core (AC)</a:t>
            </a:r>
          </a:p>
          <a:p>
            <a:pPr algn="ctr"/>
            <a:endParaRPr lang="en-US" sz="900" dirty="0" smtClean="0">
              <a:solidFill>
                <a:srgbClr val="000000"/>
              </a:solidFill>
              <a:latin typeface="Comic Sans MS"/>
              <a:cs typeface="Comic Sans MS"/>
            </a:endParaRPr>
          </a:p>
          <a:p>
            <a:pPr algn="ctr"/>
            <a:endParaRPr lang="en-US" sz="900" dirty="0" smtClean="0">
              <a:solidFill>
                <a:srgbClr val="000000"/>
              </a:solidFill>
              <a:latin typeface="Comic Sans MS"/>
              <a:cs typeface="Comic Sans MS"/>
            </a:endParaRPr>
          </a:p>
        </p:txBody>
      </p:sp>
      <p:sp>
        <p:nvSpPr>
          <p:cNvPr id="38" name="Rectangle 37"/>
          <p:cNvSpPr/>
          <p:nvPr/>
        </p:nvSpPr>
        <p:spPr>
          <a:xfrm>
            <a:off x="938044" y="3755793"/>
            <a:ext cx="1264503" cy="290072"/>
          </a:xfrm>
          <a:prstGeom prst="rect">
            <a:avLst/>
          </a:prstGeom>
          <a:solidFill>
            <a:schemeClr val="tx2">
              <a:lumMod val="40000"/>
              <a:lumOff val="6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Comic Sans MS"/>
                <a:cs typeface="Comic Sans MS"/>
              </a:rPr>
              <a:t>sio</a:t>
            </a:r>
            <a:endParaRPr lang="en-US" sz="1000" dirty="0">
              <a:solidFill>
                <a:schemeClr val="tx1"/>
              </a:solidFill>
              <a:latin typeface="Comic Sans MS"/>
              <a:cs typeface="Comic Sans MS"/>
            </a:endParaRPr>
          </a:p>
        </p:txBody>
      </p:sp>
      <p:sp>
        <p:nvSpPr>
          <p:cNvPr id="43" name="Rectangle 42"/>
          <p:cNvSpPr/>
          <p:nvPr/>
        </p:nvSpPr>
        <p:spPr>
          <a:xfrm>
            <a:off x="2354504" y="3755793"/>
            <a:ext cx="1345431" cy="290072"/>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Comic Sans MS"/>
                <a:cs typeface="Comic Sans MS"/>
              </a:rPr>
              <a:t>hio</a:t>
            </a:r>
            <a:endParaRPr lang="en-US" sz="1000" dirty="0">
              <a:solidFill>
                <a:schemeClr val="tx1"/>
              </a:solidFill>
              <a:latin typeface="Comic Sans MS"/>
              <a:cs typeface="Comic Sans MS"/>
            </a:endParaRPr>
          </a:p>
        </p:txBody>
      </p:sp>
      <p:sp>
        <p:nvSpPr>
          <p:cNvPr id="44" name="Rectangle 43"/>
          <p:cNvSpPr/>
          <p:nvPr/>
        </p:nvSpPr>
        <p:spPr>
          <a:xfrm>
            <a:off x="938044" y="1517695"/>
            <a:ext cx="2761892" cy="296814"/>
          </a:xfrm>
          <a:prstGeom prst="rect">
            <a:avLst/>
          </a:prstGeom>
          <a:solidFill>
            <a:schemeClr val="accent1">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Comic Sans MS"/>
                <a:cs typeface="Comic Sans MS"/>
              </a:rPr>
              <a:t>g</a:t>
            </a:r>
            <a:r>
              <a:rPr lang="en-US" sz="1000" dirty="0" smtClean="0">
                <a:solidFill>
                  <a:schemeClr val="tx1"/>
                </a:solidFill>
                <a:latin typeface="Comic Sans MS"/>
                <a:cs typeface="Comic Sans MS"/>
              </a:rPr>
              <a:t>-API (TBD)</a:t>
            </a:r>
            <a:endParaRPr lang="en-US" sz="1000" dirty="0">
              <a:solidFill>
                <a:schemeClr val="tx1"/>
              </a:solidFill>
              <a:latin typeface="Comic Sans MS"/>
              <a:cs typeface="Comic Sans MS"/>
            </a:endParaRPr>
          </a:p>
        </p:txBody>
      </p:sp>
      <p:sp>
        <p:nvSpPr>
          <p:cNvPr id="40" name="Rounded Rectangle 39"/>
          <p:cNvSpPr/>
          <p:nvPr/>
        </p:nvSpPr>
        <p:spPr>
          <a:xfrm>
            <a:off x="724908" y="1414901"/>
            <a:ext cx="3537555" cy="2742813"/>
          </a:xfrm>
          <a:prstGeom prst="roundRect">
            <a:avLst>
              <a:gd name="adj" fmla="val 4283"/>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938044" y="2876187"/>
            <a:ext cx="1264503" cy="66154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Buffer and memory </a:t>
            </a:r>
            <a:r>
              <a:rPr lang="en-US" sz="800" dirty="0">
                <a:solidFill>
                  <a:schemeClr val="tx1"/>
                </a:solidFill>
                <a:latin typeface="Comic Sans MS"/>
                <a:cs typeface="Comic Sans MS"/>
              </a:rPr>
              <a:t>m</a:t>
            </a:r>
            <a:r>
              <a:rPr lang="en-US" sz="800" dirty="0" smtClean="0">
                <a:solidFill>
                  <a:schemeClr val="tx1"/>
                </a:solidFill>
                <a:latin typeface="Comic Sans MS"/>
                <a:cs typeface="Comic Sans MS"/>
              </a:rPr>
              <a:t>gnt, rings/queues, ingress/egress scheduling, tasks, pipeline, …</a:t>
            </a:r>
            <a:endParaRPr lang="en-US" sz="800" dirty="0">
              <a:solidFill>
                <a:schemeClr val="tx1"/>
              </a:solidFill>
              <a:latin typeface="Comic Sans MS"/>
              <a:cs typeface="Comic Sans MS"/>
            </a:endParaRPr>
          </a:p>
        </p:txBody>
      </p:sp>
      <p:sp>
        <p:nvSpPr>
          <p:cNvPr id="52" name="Rounded Rectangle 51"/>
          <p:cNvSpPr/>
          <p:nvPr/>
        </p:nvSpPr>
        <p:spPr>
          <a:xfrm rot="16200000">
            <a:off x="-769337" y="2628473"/>
            <a:ext cx="2528175" cy="306619"/>
          </a:xfrm>
          <a:prstGeom prst="roundRect">
            <a:avLst>
              <a:gd name="adj" fmla="val 8084"/>
            </a:avLst>
          </a:prstGeom>
          <a:gradFill>
            <a:gsLst>
              <a:gs pos="0">
                <a:schemeClr val="tx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Software Acceleration Layer (SAL)</a:t>
            </a:r>
          </a:p>
        </p:txBody>
      </p:sp>
      <p:sp>
        <p:nvSpPr>
          <p:cNvPr id="21" name="Rectangle 20"/>
          <p:cNvSpPr/>
          <p:nvPr/>
        </p:nvSpPr>
        <p:spPr>
          <a:xfrm>
            <a:off x="2354504" y="2876187"/>
            <a:ext cx="1345431" cy="661549"/>
          </a:xfrm>
          <a:prstGeom prst="rect">
            <a:avLst/>
          </a:prstGeom>
          <a:solidFill>
            <a:srgbClr val="66FFFF"/>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g-drivers</a:t>
            </a:r>
          </a:p>
          <a:p>
            <a:pPr algn="ctr"/>
            <a:endParaRPr lang="en-US" sz="800" dirty="0" smtClean="0">
              <a:solidFill>
                <a:schemeClr val="tx1"/>
              </a:solidFill>
              <a:latin typeface="Comic Sans MS"/>
              <a:cs typeface="Comic Sans MS"/>
            </a:endParaRPr>
          </a:p>
          <a:p>
            <a:pPr algn="ctr"/>
            <a:r>
              <a:rPr lang="en-US" sz="800" dirty="0" smtClean="0">
                <a:solidFill>
                  <a:schemeClr val="tx1"/>
                </a:solidFill>
                <a:latin typeface="Comic Sans MS"/>
                <a:cs typeface="Comic Sans MS"/>
              </a:rPr>
              <a:t>for (paravirtualized)</a:t>
            </a:r>
          </a:p>
          <a:p>
            <a:pPr algn="ctr"/>
            <a:r>
              <a:rPr lang="en-US" sz="800" dirty="0" smtClean="0">
                <a:solidFill>
                  <a:schemeClr val="tx1"/>
                </a:solidFill>
                <a:latin typeface="Comic Sans MS"/>
                <a:cs typeface="Comic Sans MS"/>
              </a:rPr>
              <a:t>SW/HW-funcs</a:t>
            </a:r>
            <a:endParaRPr lang="en-US" sz="800" dirty="0">
              <a:solidFill>
                <a:schemeClr val="tx1"/>
              </a:solidFill>
              <a:latin typeface="Comic Sans MS"/>
              <a:cs typeface="Comic Sans MS"/>
            </a:endParaRPr>
          </a:p>
        </p:txBody>
      </p:sp>
      <p:sp>
        <p:nvSpPr>
          <p:cNvPr id="16" name="Rectangle 15"/>
          <p:cNvSpPr/>
          <p:nvPr/>
        </p:nvSpPr>
        <p:spPr>
          <a:xfrm>
            <a:off x="938044" y="1978817"/>
            <a:ext cx="2761891" cy="290065"/>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Comic Sans MS"/>
                <a:cs typeface="Comic Sans MS"/>
              </a:rPr>
              <a:t>s</a:t>
            </a:r>
            <a:r>
              <a:rPr lang="en-US" sz="1000" dirty="0" smtClean="0">
                <a:solidFill>
                  <a:schemeClr val="tx1"/>
                </a:solidFill>
                <a:latin typeface="Comic Sans MS"/>
                <a:cs typeface="Comic Sans MS"/>
              </a:rPr>
              <a:t>-API</a:t>
            </a:r>
            <a:endParaRPr lang="en-US" sz="1000" dirty="0">
              <a:solidFill>
                <a:schemeClr val="tx1"/>
              </a:solidFill>
              <a:latin typeface="Comic Sans MS"/>
              <a:cs typeface="Comic Sans MS"/>
            </a:endParaRPr>
          </a:p>
        </p:txBody>
      </p:sp>
      <p:sp>
        <p:nvSpPr>
          <p:cNvPr id="17" name="Rounded Rectangle 16"/>
          <p:cNvSpPr/>
          <p:nvPr/>
        </p:nvSpPr>
        <p:spPr>
          <a:xfrm rot="5400000">
            <a:off x="2756315" y="2628473"/>
            <a:ext cx="2528171" cy="306619"/>
          </a:xfrm>
          <a:prstGeom prst="roundRect">
            <a:avLst>
              <a:gd name="adj" fmla="val 8084"/>
            </a:avLst>
          </a:prstGeom>
          <a:gradFill>
            <a:gsLst>
              <a:gs pos="0">
                <a:schemeClr val="tx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Acceleration Management Layer</a:t>
            </a:r>
          </a:p>
        </p:txBody>
      </p:sp>
      <p:sp>
        <p:nvSpPr>
          <p:cNvPr id="18" name="Rounded Rectangle 17"/>
          <p:cNvSpPr/>
          <p:nvPr/>
        </p:nvSpPr>
        <p:spPr>
          <a:xfrm>
            <a:off x="814402" y="1027779"/>
            <a:ext cx="2987606" cy="33001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latin typeface="Comic Sans MS"/>
                <a:cs typeface="Comic Sans MS"/>
              </a:rPr>
              <a:t>vNF Application</a:t>
            </a:r>
            <a:endParaRPr lang="en-US" sz="1200" dirty="0">
              <a:solidFill>
                <a:schemeClr val="tx1"/>
              </a:solidFill>
              <a:latin typeface="Comic Sans MS"/>
              <a:cs typeface="Comic Sans MS"/>
            </a:endParaRPr>
          </a:p>
        </p:txBody>
      </p:sp>
      <p:sp>
        <p:nvSpPr>
          <p:cNvPr id="20" name="Rounded Rectangle 19"/>
          <p:cNvSpPr/>
          <p:nvPr/>
        </p:nvSpPr>
        <p:spPr>
          <a:xfrm>
            <a:off x="218695" y="907637"/>
            <a:ext cx="4178159" cy="3383449"/>
          </a:xfrm>
          <a:prstGeom prst="roundRect">
            <a:avLst>
              <a:gd name="adj" fmla="val 3396"/>
            </a:avLst>
          </a:prstGeom>
          <a:noFill/>
          <a:ln>
            <a:solidFill>
              <a:schemeClr val="accent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latin typeface="Comic Sans MS"/>
              <a:cs typeface="Comic Sans MS"/>
            </a:endParaRPr>
          </a:p>
        </p:txBody>
      </p:sp>
      <p:sp>
        <p:nvSpPr>
          <p:cNvPr id="22" name="TextBox 21"/>
          <p:cNvSpPr txBox="1"/>
          <p:nvPr/>
        </p:nvSpPr>
        <p:spPr>
          <a:xfrm>
            <a:off x="1510705" y="4264417"/>
            <a:ext cx="1490550" cy="246221"/>
          </a:xfrm>
          <a:prstGeom prst="rect">
            <a:avLst/>
          </a:prstGeom>
          <a:noFill/>
        </p:spPr>
        <p:txBody>
          <a:bodyPr wrap="none" rtlCol="0">
            <a:spAutoFit/>
          </a:bodyPr>
          <a:lstStyle/>
          <a:p>
            <a:r>
              <a:rPr lang="en-US" sz="1000" dirty="0" smtClean="0">
                <a:solidFill>
                  <a:schemeClr val="bg1">
                    <a:lumMod val="50000"/>
                  </a:schemeClr>
                </a:solidFill>
              </a:rPr>
              <a:t>Virtual Machine or Guest</a:t>
            </a:r>
          </a:p>
        </p:txBody>
      </p:sp>
    </p:spTree>
    <p:extLst>
      <p:ext uri="{BB962C8B-B14F-4D97-AF65-F5344CB8AC3E}">
        <p14:creationId xmlns:p14="http://schemas.microsoft.com/office/powerpoint/2010/main" val="3471730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4396855" y="749424"/>
            <a:ext cx="4057784" cy="3794465"/>
          </a:xfrm>
        </p:spPr>
        <p:txBody>
          <a:bodyPr>
            <a:noAutofit/>
          </a:bodyPr>
          <a:lstStyle/>
          <a:p>
            <a:pPr marL="0" indent="0">
              <a:lnSpc>
                <a:spcPct val="70000"/>
              </a:lnSpc>
              <a:buFont typeface="Arial" charset="0"/>
              <a:buNone/>
              <a:defRPr/>
            </a:pPr>
            <a:r>
              <a:rPr lang="en-US" altLang="zh-CN" sz="1200" dirty="0" smtClean="0">
                <a:solidFill>
                  <a:srgbClr val="3366FF"/>
                </a:solidFill>
                <a:ea typeface="MS PGothic" charset="0"/>
              </a:rPr>
              <a:t>SAL</a:t>
            </a:r>
            <a:r>
              <a:rPr lang="en-US" altLang="zh-CN" sz="1200" dirty="0" smtClean="0">
                <a:ea typeface="MS PGothic" charset="0"/>
              </a:rPr>
              <a:t>: Software Acceleration Layer</a:t>
            </a:r>
          </a:p>
          <a:p>
            <a:pPr marL="400050" lvl="1" indent="0">
              <a:lnSpc>
                <a:spcPct val="70000"/>
              </a:lnSpc>
              <a:buFont typeface="Arial" charset="0"/>
              <a:buNone/>
              <a:defRPr/>
            </a:pPr>
            <a:r>
              <a:rPr lang="en-US" altLang="zh-CN" sz="1000" dirty="0" smtClean="0">
                <a:ea typeface="MS PGothic" charset="0"/>
              </a:rPr>
              <a:t>Provides an abstraction between SW and HW</a:t>
            </a:r>
            <a:endParaRPr lang="en-US" altLang="zh-CN" sz="800" dirty="0" smtClean="0">
              <a:ea typeface="MS PGothic" charset="0"/>
            </a:endParaRPr>
          </a:p>
          <a:p>
            <a:pPr>
              <a:lnSpc>
                <a:spcPct val="70000"/>
              </a:lnSpc>
              <a:defRPr/>
            </a:pPr>
            <a:r>
              <a:rPr lang="en-US" altLang="zh-CN" sz="1000" dirty="0" smtClean="0">
                <a:solidFill>
                  <a:srgbClr val="F79646"/>
                </a:solidFill>
                <a:ea typeface="MS PGothic" charset="0"/>
              </a:rPr>
              <a:t>sio-backend</a:t>
            </a:r>
            <a:r>
              <a:rPr lang="en-US" altLang="zh-CN" sz="1000" dirty="0" smtClean="0">
                <a:solidFill>
                  <a:schemeClr val="tx1"/>
                </a:solidFill>
                <a:ea typeface="MS PGothic" charset="0"/>
              </a:rPr>
              <a:t>: backend of paravirtualized drivers</a:t>
            </a:r>
          </a:p>
          <a:p>
            <a:pPr>
              <a:lnSpc>
                <a:spcPct val="70000"/>
              </a:lnSpc>
              <a:defRPr/>
            </a:pPr>
            <a:r>
              <a:rPr lang="en-US" altLang="zh-CN" sz="1000" dirty="0" smtClean="0">
                <a:solidFill>
                  <a:srgbClr val="F79646"/>
                </a:solidFill>
                <a:ea typeface="MS PGothic" charset="0"/>
              </a:rPr>
              <a:t>vHost-user</a:t>
            </a:r>
            <a:r>
              <a:rPr lang="en-US" altLang="zh-CN" sz="1000" dirty="0" smtClean="0">
                <a:ea typeface="MS PGothic" charset="0"/>
              </a:rPr>
              <a:t>: User space based VirtIO interface</a:t>
            </a:r>
          </a:p>
          <a:p>
            <a:pPr lvl="1">
              <a:lnSpc>
                <a:spcPct val="70000"/>
              </a:lnSpc>
              <a:defRPr/>
            </a:pPr>
            <a:r>
              <a:rPr lang="en-US" altLang="zh-CN" sz="900" dirty="0" smtClean="0">
                <a:ea typeface="MS PGothic" charset="0"/>
              </a:rPr>
              <a:t>optional for VM </a:t>
            </a:r>
            <a:r>
              <a:rPr lang="en-US" altLang="zh-CN" sz="900" dirty="0" smtClean="0">
                <a:ea typeface="MS PGothic" charset="0"/>
                <a:sym typeface="Wingdings"/>
              </a:rPr>
              <a:t> </a:t>
            </a:r>
            <a:r>
              <a:rPr lang="en-US" altLang="zh-CN" sz="900" dirty="0" smtClean="0">
                <a:ea typeface="MS PGothic" charset="0"/>
              </a:rPr>
              <a:t> host access</a:t>
            </a:r>
          </a:p>
          <a:p>
            <a:pPr>
              <a:lnSpc>
                <a:spcPct val="70000"/>
              </a:lnSpc>
              <a:defRPr/>
            </a:pPr>
            <a:r>
              <a:rPr lang="en-US" altLang="zh-CN" sz="1000" dirty="0" smtClean="0">
                <a:solidFill>
                  <a:srgbClr val="F79646"/>
                </a:solidFill>
                <a:ea typeface="MS PGothic" charset="0"/>
              </a:rPr>
              <a:t>s-API</a:t>
            </a:r>
            <a:r>
              <a:rPr lang="en-US" altLang="zh-CN" sz="1000" dirty="0" smtClean="0">
                <a:ea typeface="MS PGothic" charset="0"/>
              </a:rPr>
              <a:t>: AC-specific APIs</a:t>
            </a:r>
          </a:p>
          <a:p>
            <a:pPr>
              <a:lnSpc>
                <a:spcPct val="70000"/>
              </a:lnSpc>
              <a:defRPr/>
            </a:pPr>
            <a:r>
              <a:rPr lang="en-US" altLang="zh-CN" sz="1000" dirty="0" smtClean="0">
                <a:solidFill>
                  <a:srgbClr val="F79646"/>
                </a:solidFill>
                <a:ea typeface="MS PGothic" charset="0"/>
              </a:rPr>
              <a:t>g-drivers</a:t>
            </a:r>
            <a:r>
              <a:rPr lang="en-US" altLang="zh-CN" sz="1000" dirty="0" smtClean="0">
                <a:ea typeface="MS PGothic" charset="0"/>
              </a:rPr>
              <a:t>: General driver for each device type</a:t>
            </a:r>
          </a:p>
          <a:p>
            <a:pPr lvl="1">
              <a:lnSpc>
                <a:spcPct val="70000"/>
              </a:lnSpc>
              <a:defRPr/>
            </a:pPr>
            <a:r>
              <a:rPr lang="en-US" altLang="zh-CN" sz="900" dirty="0" smtClean="0">
                <a:ea typeface="MS PGothic" charset="0"/>
              </a:rPr>
              <a:t>Implemented in software or the frontend to the hardware (may be different for different acceleration functions)</a:t>
            </a:r>
          </a:p>
          <a:p>
            <a:pPr>
              <a:lnSpc>
                <a:spcPct val="70000"/>
              </a:lnSpc>
              <a:defRPr/>
            </a:pPr>
            <a:r>
              <a:rPr lang="en-US" altLang="zh-CN" sz="1000" dirty="0" smtClean="0">
                <a:solidFill>
                  <a:srgbClr val="F79646"/>
                </a:solidFill>
                <a:ea typeface="MS PGothic" charset="0"/>
              </a:rPr>
              <a:t>hio</a:t>
            </a:r>
            <a:r>
              <a:rPr lang="en-US" altLang="zh-CN" sz="1000" dirty="0" smtClean="0">
                <a:ea typeface="MS PGothic" charset="0"/>
              </a:rPr>
              <a:t>: Hardware I/O interface</a:t>
            </a:r>
          </a:p>
          <a:p>
            <a:pPr lvl="1">
              <a:lnSpc>
                <a:spcPct val="70000"/>
              </a:lnSpc>
              <a:defRPr/>
            </a:pPr>
            <a:r>
              <a:rPr lang="en-US" altLang="zh-CN" sz="900" dirty="0" smtClean="0">
                <a:ea typeface="MS PGothic" charset="0"/>
              </a:rPr>
              <a:t>Non-virtualized, accessed only by host SAL</a:t>
            </a:r>
          </a:p>
          <a:p>
            <a:pPr marL="0" indent="0">
              <a:lnSpc>
                <a:spcPct val="70000"/>
              </a:lnSpc>
              <a:buNone/>
              <a:defRPr/>
            </a:pPr>
            <a:r>
              <a:rPr lang="en-US" altLang="zh-CN" sz="1050" dirty="0" smtClean="0">
                <a:solidFill>
                  <a:srgbClr val="3366FF"/>
                </a:solidFill>
                <a:ea typeface="MS PGothic" charset="0"/>
              </a:rPr>
              <a:t>AC</a:t>
            </a:r>
            <a:r>
              <a:rPr lang="en-US" altLang="zh-CN" sz="1050" dirty="0" smtClean="0">
                <a:ea typeface="MS PGothic" charset="0"/>
              </a:rPr>
              <a:t>: Software/Hardware Acceleration Core</a:t>
            </a:r>
          </a:p>
          <a:p>
            <a:pPr lvl="1">
              <a:lnSpc>
                <a:spcPct val="70000"/>
              </a:lnSpc>
              <a:defRPr/>
            </a:pPr>
            <a:r>
              <a:rPr lang="en-US" altLang="zh-CN" sz="900" dirty="0" smtClean="0">
                <a:ea typeface="MS PGothic" charset="0"/>
              </a:rPr>
              <a:t>e.g. DPDK, ODP or other acceleration implementation </a:t>
            </a:r>
          </a:p>
          <a:p>
            <a:pPr marL="0" indent="0">
              <a:lnSpc>
                <a:spcPct val="70000"/>
              </a:lnSpc>
              <a:buNone/>
              <a:defRPr/>
            </a:pPr>
            <a:r>
              <a:rPr lang="en-US" altLang="zh-CN" sz="1000" dirty="0" smtClean="0">
                <a:solidFill>
                  <a:srgbClr val="3366FF"/>
                </a:solidFill>
                <a:ea typeface="MS PGothic" charset="0"/>
              </a:rPr>
              <a:t>SRL</a:t>
            </a:r>
            <a:r>
              <a:rPr lang="en-US" altLang="zh-CN" sz="1000" dirty="0" smtClean="0">
                <a:ea typeface="MS PGothic" charset="0"/>
              </a:rPr>
              <a:t>: Software Routing Layer (Optional layer for the host)</a:t>
            </a:r>
          </a:p>
          <a:p>
            <a:pPr>
              <a:lnSpc>
                <a:spcPct val="70000"/>
              </a:lnSpc>
              <a:defRPr/>
            </a:pPr>
            <a:r>
              <a:rPr lang="en-US" altLang="zh-CN" sz="1000" dirty="0" smtClean="0">
                <a:ea typeface="MS PGothic" charset="0"/>
              </a:rPr>
              <a:t>Open vSwitch (OVS) or vRouter</a:t>
            </a:r>
            <a:endParaRPr lang="en-US" altLang="zh-CN" sz="900" dirty="0" smtClean="0">
              <a:ea typeface="MS PGothic" charset="0"/>
            </a:endParaRPr>
          </a:p>
          <a:p>
            <a:pPr marL="0" indent="0">
              <a:lnSpc>
                <a:spcPct val="70000"/>
              </a:lnSpc>
              <a:buNone/>
              <a:defRPr/>
            </a:pPr>
            <a:r>
              <a:rPr lang="en-US" altLang="zh-CN" sz="1000" dirty="0" smtClean="0">
                <a:solidFill>
                  <a:srgbClr val="3366FF"/>
                </a:solidFill>
                <a:ea typeface="MS PGothic" charset="0"/>
              </a:rPr>
              <a:t>AML</a:t>
            </a:r>
            <a:r>
              <a:rPr lang="en-US" altLang="zh-CN" sz="1000" dirty="0" smtClean="0">
                <a:ea typeface="MS PGothic" charset="0"/>
              </a:rPr>
              <a:t>: Acceleration Management Layer</a:t>
            </a:r>
          </a:p>
          <a:p>
            <a:pPr>
              <a:lnSpc>
                <a:spcPct val="70000"/>
              </a:lnSpc>
              <a:defRPr/>
            </a:pPr>
            <a:r>
              <a:rPr lang="en-US" altLang="zh-CN" sz="1000" dirty="0" smtClean="0">
                <a:ea typeface="MS PGothic" charset="0"/>
              </a:rPr>
              <a:t>To be define for orchestration and spans more than the SAL</a:t>
            </a:r>
          </a:p>
        </p:txBody>
      </p:sp>
      <p:sp>
        <p:nvSpPr>
          <p:cNvPr id="20482" name="灯片编号占位符 3"/>
          <p:cNvSpPr>
            <a:spLocks noGrp="1"/>
          </p:cNvSpPr>
          <p:nvPr>
            <p:ph type="sldNum" sz="quarter" idx="4294967295"/>
          </p:nvPr>
        </p:nvSpPr>
        <p:spPr bwMode="auto">
          <a:xfrm>
            <a:off x="8472198"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DC267AE1-8BEA-DA4C-B49D-E4D9201DE935}" type="slidenum">
              <a:rPr lang="en-US" altLang="zh-CN" sz="1200">
                <a:solidFill>
                  <a:srgbClr val="898989"/>
                </a:solidFill>
                <a:latin typeface="Helvetica Neue Light" charset="0"/>
              </a:rPr>
              <a:pPr/>
              <a:t>8</a:t>
            </a:fld>
            <a:endParaRPr lang="en-US" altLang="zh-CN" sz="1200" dirty="0">
              <a:solidFill>
                <a:srgbClr val="898989"/>
              </a:solidFill>
              <a:latin typeface="Helvetica Neue Light" charset="0"/>
            </a:endParaRPr>
          </a:p>
        </p:txBody>
      </p:sp>
      <p:sp>
        <p:nvSpPr>
          <p:cNvPr id="20483"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DPACC: Acceleration Layer for Host (Hypervisor)</a:t>
            </a:r>
            <a:endParaRPr lang="en-US" altLang="zh-CN" dirty="0">
              <a:latin typeface="Helvetica Neue" charset="0"/>
              <a:ea typeface="MS PGothic" charset="0"/>
            </a:endParaRP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29/04/2015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37" name="Rounded Rectangle 36"/>
          <p:cNvSpPr/>
          <p:nvPr/>
        </p:nvSpPr>
        <p:spPr>
          <a:xfrm>
            <a:off x="772837" y="2057276"/>
            <a:ext cx="2987606" cy="1753903"/>
          </a:xfrm>
          <a:prstGeom prst="roundRect">
            <a:avLst>
              <a:gd name="adj" fmla="val 808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Acceleration Core (AC)</a:t>
            </a:r>
          </a:p>
          <a:p>
            <a:endParaRPr lang="en-US" sz="900" dirty="0">
              <a:solidFill>
                <a:srgbClr val="000000"/>
              </a:solidFill>
              <a:latin typeface="Comic Sans MS"/>
              <a:cs typeface="Comic Sans MS"/>
            </a:endParaRPr>
          </a:p>
          <a:p>
            <a:endParaRPr lang="en-US" sz="1200" dirty="0" smtClean="0">
              <a:solidFill>
                <a:srgbClr val="000000"/>
              </a:solidFill>
              <a:latin typeface="Comic Sans MS"/>
              <a:cs typeface="Comic Sans MS"/>
            </a:endParaRPr>
          </a:p>
        </p:txBody>
      </p:sp>
      <p:sp>
        <p:nvSpPr>
          <p:cNvPr id="43" name="Rectangle 42"/>
          <p:cNvSpPr/>
          <p:nvPr/>
        </p:nvSpPr>
        <p:spPr>
          <a:xfrm>
            <a:off x="1697113" y="3912367"/>
            <a:ext cx="1275978" cy="290072"/>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Comic Sans MS"/>
                <a:cs typeface="Comic Sans MS"/>
              </a:rPr>
              <a:t>hio</a:t>
            </a:r>
            <a:endParaRPr lang="en-US" sz="1000" dirty="0">
              <a:solidFill>
                <a:schemeClr val="tx1"/>
              </a:solidFill>
              <a:latin typeface="Comic Sans MS"/>
              <a:cs typeface="Comic Sans MS"/>
            </a:endParaRPr>
          </a:p>
        </p:txBody>
      </p:sp>
      <p:sp>
        <p:nvSpPr>
          <p:cNvPr id="44" name="Rectangle 43"/>
          <p:cNvSpPr/>
          <p:nvPr/>
        </p:nvSpPr>
        <p:spPr>
          <a:xfrm>
            <a:off x="892501" y="1273072"/>
            <a:ext cx="1335248" cy="29681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Comic Sans MS"/>
                <a:cs typeface="Comic Sans MS"/>
              </a:rPr>
              <a:t>sio-backend</a:t>
            </a:r>
            <a:endParaRPr lang="en-US" sz="1000" dirty="0">
              <a:solidFill>
                <a:schemeClr val="tx1"/>
              </a:solidFill>
              <a:latin typeface="Comic Sans MS"/>
              <a:cs typeface="Comic Sans MS"/>
            </a:endParaRPr>
          </a:p>
        </p:txBody>
      </p:sp>
      <p:sp>
        <p:nvSpPr>
          <p:cNvPr id="46" name="Rectangle 45"/>
          <p:cNvSpPr/>
          <p:nvPr/>
        </p:nvSpPr>
        <p:spPr>
          <a:xfrm>
            <a:off x="938044" y="2117993"/>
            <a:ext cx="2672547" cy="290065"/>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Comic Sans MS"/>
                <a:cs typeface="Comic Sans MS"/>
              </a:rPr>
              <a:t>s</a:t>
            </a:r>
            <a:r>
              <a:rPr lang="en-US" sz="1000" dirty="0" smtClean="0">
                <a:solidFill>
                  <a:schemeClr val="tx1"/>
                </a:solidFill>
                <a:latin typeface="Comic Sans MS"/>
                <a:cs typeface="Comic Sans MS"/>
              </a:rPr>
              <a:t>-API</a:t>
            </a:r>
            <a:endParaRPr lang="en-US" sz="1000" dirty="0">
              <a:solidFill>
                <a:schemeClr val="tx1"/>
              </a:solidFill>
              <a:latin typeface="Comic Sans MS"/>
              <a:cs typeface="Comic Sans MS"/>
            </a:endParaRPr>
          </a:p>
        </p:txBody>
      </p:sp>
      <p:sp>
        <p:nvSpPr>
          <p:cNvPr id="40" name="Rounded Rectangle 39"/>
          <p:cNvSpPr/>
          <p:nvPr/>
        </p:nvSpPr>
        <p:spPr>
          <a:xfrm>
            <a:off x="681192" y="1148335"/>
            <a:ext cx="3513228" cy="3182746"/>
          </a:xfrm>
          <a:prstGeom prst="roundRect">
            <a:avLst>
              <a:gd name="adj" fmla="val 4283"/>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ounded Rectangle 48"/>
          <p:cNvSpPr/>
          <p:nvPr/>
        </p:nvSpPr>
        <p:spPr>
          <a:xfrm rot="5400000">
            <a:off x="2515126" y="2584447"/>
            <a:ext cx="2929367" cy="306619"/>
          </a:xfrm>
          <a:prstGeom prst="roundRect">
            <a:avLst>
              <a:gd name="adj" fmla="val 8084"/>
            </a:avLst>
          </a:prstGeom>
          <a:gradFill>
            <a:gsLst>
              <a:gs pos="0">
                <a:schemeClr val="tx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Acceleration Management Layer</a:t>
            </a:r>
          </a:p>
        </p:txBody>
      </p:sp>
      <p:sp>
        <p:nvSpPr>
          <p:cNvPr id="51" name="Rectangle 50"/>
          <p:cNvSpPr/>
          <p:nvPr/>
        </p:nvSpPr>
        <p:spPr>
          <a:xfrm>
            <a:off x="2364001" y="1273072"/>
            <a:ext cx="1356795" cy="296814"/>
          </a:xfrm>
          <a:prstGeom prst="rect">
            <a:avLst/>
          </a:prstGeom>
          <a:solidFill>
            <a:schemeClr val="accent2">
              <a:lumMod val="40000"/>
              <a:lumOff val="6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Comic Sans MS"/>
                <a:cs typeface="Comic Sans MS"/>
              </a:rPr>
              <a:t>vHost-user</a:t>
            </a:r>
            <a:endParaRPr lang="en-US" sz="1000" dirty="0">
              <a:solidFill>
                <a:schemeClr val="tx1"/>
              </a:solidFill>
              <a:latin typeface="Comic Sans MS"/>
              <a:cs typeface="Comic Sans MS"/>
            </a:endParaRPr>
          </a:p>
        </p:txBody>
      </p:sp>
      <p:sp>
        <p:nvSpPr>
          <p:cNvPr id="52" name="Rounded Rectangle 51"/>
          <p:cNvSpPr/>
          <p:nvPr/>
        </p:nvSpPr>
        <p:spPr>
          <a:xfrm rot="16200000">
            <a:off x="-1027926" y="2584445"/>
            <a:ext cx="2929369" cy="306619"/>
          </a:xfrm>
          <a:prstGeom prst="roundRect">
            <a:avLst>
              <a:gd name="adj" fmla="val 8084"/>
            </a:avLst>
          </a:prstGeom>
          <a:gradFill>
            <a:gsLst>
              <a:gs pos="0">
                <a:schemeClr val="tx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Software Acceleration Layer (SAL)</a:t>
            </a:r>
          </a:p>
        </p:txBody>
      </p:sp>
      <p:sp>
        <p:nvSpPr>
          <p:cNvPr id="53" name="Rounded Rectangle 52"/>
          <p:cNvSpPr/>
          <p:nvPr/>
        </p:nvSpPr>
        <p:spPr>
          <a:xfrm>
            <a:off x="892501" y="1630597"/>
            <a:ext cx="2828294" cy="364272"/>
          </a:xfrm>
          <a:prstGeom prst="roundRect">
            <a:avLst>
              <a:gd name="adj" fmla="val 8084"/>
            </a:avLst>
          </a:prstGeom>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Software Routing Layer (SRL)</a:t>
            </a:r>
          </a:p>
        </p:txBody>
      </p:sp>
      <p:sp>
        <p:nvSpPr>
          <p:cNvPr id="23" name="Rectangle 22"/>
          <p:cNvSpPr/>
          <p:nvPr/>
        </p:nvSpPr>
        <p:spPr>
          <a:xfrm>
            <a:off x="938044" y="3013734"/>
            <a:ext cx="1289705" cy="709083"/>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Buffer and memory </a:t>
            </a:r>
            <a:r>
              <a:rPr lang="en-US" sz="800" dirty="0">
                <a:solidFill>
                  <a:schemeClr val="tx1"/>
                </a:solidFill>
                <a:latin typeface="Comic Sans MS"/>
                <a:cs typeface="Comic Sans MS"/>
              </a:rPr>
              <a:t>m</a:t>
            </a:r>
            <a:r>
              <a:rPr lang="en-US" sz="800" dirty="0" smtClean="0">
                <a:solidFill>
                  <a:schemeClr val="tx1"/>
                </a:solidFill>
                <a:latin typeface="Comic Sans MS"/>
                <a:cs typeface="Comic Sans MS"/>
              </a:rPr>
              <a:t>gnt, rings/queues, ingress/egress scheduling, tasks, pipeline, …</a:t>
            </a:r>
            <a:endParaRPr lang="en-US" sz="800" dirty="0">
              <a:solidFill>
                <a:schemeClr val="tx1"/>
              </a:solidFill>
              <a:latin typeface="Comic Sans MS"/>
              <a:cs typeface="Comic Sans MS"/>
            </a:endParaRPr>
          </a:p>
        </p:txBody>
      </p:sp>
      <p:sp>
        <p:nvSpPr>
          <p:cNvPr id="24" name="Rectangle 23"/>
          <p:cNvSpPr/>
          <p:nvPr/>
        </p:nvSpPr>
        <p:spPr>
          <a:xfrm>
            <a:off x="2366460" y="3013734"/>
            <a:ext cx="1244131" cy="709083"/>
          </a:xfrm>
          <a:prstGeom prst="rect">
            <a:avLst/>
          </a:prstGeom>
          <a:solidFill>
            <a:srgbClr val="66FFFF"/>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g-drivers</a:t>
            </a:r>
          </a:p>
          <a:p>
            <a:pPr algn="ctr"/>
            <a:endParaRPr lang="en-US" sz="800" dirty="0" smtClean="0">
              <a:solidFill>
                <a:schemeClr val="tx1"/>
              </a:solidFill>
              <a:latin typeface="Comic Sans MS"/>
              <a:cs typeface="Comic Sans MS"/>
            </a:endParaRPr>
          </a:p>
          <a:p>
            <a:pPr algn="ctr"/>
            <a:r>
              <a:rPr lang="en-US" sz="800" dirty="0" smtClean="0">
                <a:solidFill>
                  <a:schemeClr val="tx1"/>
                </a:solidFill>
                <a:latin typeface="Comic Sans MS"/>
                <a:cs typeface="Comic Sans MS"/>
              </a:rPr>
              <a:t>SW-crypto or drivers for HW-crypto</a:t>
            </a:r>
            <a:endParaRPr lang="en-US" sz="800" dirty="0">
              <a:solidFill>
                <a:schemeClr val="tx1"/>
              </a:solidFill>
              <a:latin typeface="Comic Sans MS"/>
              <a:cs typeface="Comic Sans MS"/>
            </a:endParaRPr>
          </a:p>
        </p:txBody>
      </p:sp>
      <p:sp>
        <p:nvSpPr>
          <p:cNvPr id="19" name="Rounded Rectangle 18"/>
          <p:cNvSpPr/>
          <p:nvPr/>
        </p:nvSpPr>
        <p:spPr>
          <a:xfrm>
            <a:off x="976774" y="749427"/>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tx1"/>
                </a:solidFill>
                <a:latin typeface="Comic Sans MS"/>
                <a:cs typeface="Comic Sans MS"/>
              </a:rPr>
              <a:t>VM 0</a:t>
            </a:r>
            <a:endParaRPr lang="en-US" sz="900" dirty="0">
              <a:solidFill>
                <a:schemeClr val="tx1"/>
              </a:solidFill>
              <a:latin typeface="Comic Sans MS"/>
              <a:cs typeface="Comic Sans MS"/>
            </a:endParaRPr>
          </a:p>
        </p:txBody>
      </p:sp>
      <p:sp>
        <p:nvSpPr>
          <p:cNvPr id="20" name="Rounded Rectangle 19"/>
          <p:cNvSpPr/>
          <p:nvPr/>
        </p:nvSpPr>
        <p:spPr>
          <a:xfrm>
            <a:off x="2076808" y="749427"/>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tx1"/>
                </a:solidFill>
                <a:latin typeface="Comic Sans MS"/>
                <a:cs typeface="Comic Sans MS"/>
              </a:rPr>
              <a:t>VM 2</a:t>
            </a:r>
            <a:endParaRPr lang="en-US" sz="900" dirty="0">
              <a:solidFill>
                <a:schemeClr val="tx1"/>
              </a:solidFill>
              <a:latin typeface="Comic Sans MS"/>
              <a:cs typeface="Comic Sans MS"/>
            </a:endParaRPr>
          </a:p>
        </p:txBody>
      </p:sp>
      <p:sp>
        <p:nvSpPr>
          <p:cNvPr id="21" name="Rounded Rectangle 20"/>
          <p:cNvSpPr/>
          <p:nvPr/>
        </p:nvSpPr>
        <p:spPr>
          <a:xfrm>
            <a:off x="1526791" y="747577"/>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tx1"/>
                </a:solidFill>
                <a:latin typeface="Comic Sans MS"/>
                <a:cs typeface="Comic Sans MS"/>
              </a:rPr>
              <a:t>VM 1</a:t>
            </a:r>
            <a:endParaRPr lang="en-US" sz="900" dirty="0">
              <a:solidFill>
                <a:schemeClr val="tx1"/>
              </a:solidFill>
              <a:latin typeface="Comic Sans MS"/>
              <a:cs typeface="Comic Sans MS"/>
            </a:endParaRPr>
          </a:p>
        </p:txBody>
      </p:sp>
      <p:sp>
        <p:nvSpPr>
          <p:cNvPr id="22" name="Rounded Rectangle 21"/>
          <p:cNvSpPr/>
          <p:nvPr/>
        </p:nvSpPr>
        <p:spPr>
          <a:xfrm>
            <a:off x="2619759" y="749427"/>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tx1"/>
                </a:solidFill>
                <a:latin typeface="Comic Sans MS"/>
                <a:cs typeface="Comic Sans MS"/>
              </a:rPr>
              <a:t>VM 3</a:t>
            </a:r>
            <a:endParaRPr lang="en-US" sz="900" dirty="0">
              <a:solidFill>
                <a:schemeClr val="tx1"/>
              </a:solidFill>
              <a:latin typeface="Comic Sans MS"/>
              <a:cs typeface="Comic Sans MS"/>
            </a:endParaRPr>
          </a:p>
        </p:txBody>
      </p:sp>
      <p:sp>
        <p:nvSpPr>
          <p:cNvPr id="25" name="Rounded Rectangle 24"/>
          <p:cNvSpPr/>
          <p:nvPr/>
        </p:nvSpPr>
        <p:spPr>
          <a:xfrm>
            <a:off x="3181174" y="747577"/>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tx1"/>
                </a:solidFill>
                <a:latin typeface="Comic Sans MS"/>
                <a:cs typeface="Comic Sans MS"/>
              </a:rPr>
              <a:t>VM 3</a:t>
            </a:r>
            <a:endParaRPr lang="en-US" sz="900" dirty="0">
              <a:solidFill>
                <a:schemeClr val="tx1"/>
              </a:solidFill>
              <a:latin typeface="Comic Sans MS"/>
              <a:cs typeface="Comic Sans MS"/>
            </a:endParaRPr>
          </a:p>
        </p:txBody>
      </p:sp>
    </p:spTree>
    <p:extLst>
      <p:ext uri="{BB962C8B-B14F-4D97-AF65-F5344CB8AC3E}">
        <p14:creationId xmlns:p14="http://schemas.microsoft.com/office/powerpoint/2010/main" val="3471730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4664971" y="814979"/>
            <a:ext cx="4093233" cy="3825096"/>
          </a:xfrm>
        </p:spPr>
        <p:txBody>
          <a:bodyPr>
            <a:normAutofit fontScale="85000" lnSpcReduction="20000"/>
          </a:bodyPr>
          <a:lstStyle/>
          <a:p>
            <a:pPr marL="0" indent="0">
              <a:lnSpc>
                <a:spcPct val="90000"/>
              </a:lnSpc>
              <a:buFont typeface="Arial" charset="0"/>
              <a:buNone/>
              <a:defRPr/>
            </a:pPr>
            <a:r>
              <a:rPr lang="en-US" altLang="zh-CN" sz="1400" dirty="0" smtClean="0">
                <a:latin typeface="Helvetica Neue Light" charset="0"/>
                <a:ea typeface="MS PGothic" charset="0"/>
                <a:cs typeface="Helvetica Neue Light" charset="0"/>
              </a:rPr>
              <a:t>Showing a number of possible options:</a:t>
            </a:r>
            <a:endParaRPr lang="en-US" altLang="zh-CN" sz="1200" dirty="0" smtClean="0">
              <a:latin typeface="Helvetica Neue Light" charset="0"/>
              <a:ea typeface="MS PGothic" charset="0"/>
              <a:cs typeface="Helvetica Neue Light" charset="0"/>
            </a:endParaRPr>
          </a:p>
          <a:p>
            <a:pPr>
              <a:lnSpc>
                <a:spcPct val="90000"/>
              </a:lnSpc>
              <a:defRPr/>
            </a:pPr>
            <a:r>
              <a:rPr lang="en-US" altLang="zh-CN" sz="1200" dirty="0" smtClean="0">
                <a:latin typeface="Helvetica Neue Light" charset="0"/>
                <a:ea typeface="MS PGothic" charset="0"/>
                <a:cs typeface="Helvetica Neue Light" charset="0"/>
              </a:rPr>
              <a:t>Example A</a:t>
            </a:r>
          </a:p>
          <a:p>
            <a:pPr lvl="1">
              <a:lnSpc>
                <a:spcPct val="90000"/>
              </a:lnSpc>
              <a:defRPr/>
            </a:pPr>
            <a:r>
              <a:rPr lang="en-US" altLang="zh-CN" sz="1000" dirty="0" smtClean="0">
                <a:latin typeface="Helvetica Neue Light" charset="0"/>
                <a:ea typeface="MS PGothic" charset="0"/>
                <a:cs typeface="Helvetica Neue Light" charset="0"/>
              </a:rPr>
              <a:t>The standard method today using VirtIO and kernel vHost</a:t>
            </a:r>
          </a:p>
          <a:p>
            <a:pPr lvl="1">
              <a:lnSpc>
                <a:spcPct val="90000"/>
              </a:lnSpc>
              <a:defRPr/>
            </a:pPr>
            <a:r>
              <a:rPr lang="en-US" altLang="zh-CN" sz="1000" dirty="0" smtClean="0">
                <a:latin typeface="Helvetica Neue Light" charset="0"/>
                <a:ea typeface="MS PGothic" charset="0"/>
                <a:cs typeface="Helvetica Neue Light" charset="0"/>
              </a:rPr>
              <a:t>Performance is very poor due to kernel interaction</a:t>
            </a:r>
          </a:p>
          <a:p>
            <a:pPr lvl="1">
              <a:lnSpc>
                <a:spcPct val="90000"/>
              </a:lnSpc>
              <a:defRPr/>
            </a:pPr>
            <a:r>
              <a:rPr lang="en-US" altLang="zh-CN" sz="1000" dirty="0" smtClean="0">
                <a:latin typeface="Helvetica Neue Light" charset="0"/>
                <a:ea typeface="MS PGothic" charset="0"/>
                <a:cs typeface="Helvetica Neue Light" charset="0"/>
              </a:rPr>
              <a:t>VM to VM support only supplied by external device (ToR)</a:t>
            </a:r>
          </a:p>
          <a:p>
            <a:pPr lvl="2">
              <a:lnSpc>
                <a:spcPct val="90000"/>
              </a:lnSpc>
              <a:defRPr/>
            </a:pPr>
            <a:r>
              <a:rPr lang="en-US" altLang="zh-CN" sz="800" dirty="0" smtClean="0">
                <a:latin typeface="Helvetica Neue Light" charset="0"/>
                <a:ea typeface="MS PGothic" charset="0"/>
                <a:cs typeface="Helvetica Neue Light" charset="0"/>
              </a:rPr>
              <a:t>Effects network utilization and performance</a:t>
            </a:r>
          </a:p>
          <a:p>
            <a:pPr>
              <a:lnSpc>
                <a:spcPct val="90000"/>
              </a:lnSpc>
              <a:defRPr/>
            </a:pPr>
            <a:r>
              <a:rPr lang="en-US" altLang="zh-CN" sz="1200" dirty="0" smtClean="0">
                <a:latin typeface="Helvetica Neue Light" charset="0"/>
                <a:ea typeface="MS PGothic" charset="0"/>
                <a:cs typeface="Helvetica Neue Light" charset="0"/>
              </a:rPr>
              <a:t>Example B</a:t>
            </a:r>
          </a:p>
          <a:p>
            <a:pPr lvl="1">
              <a:lnSpc>
                <a:spcPct val="90000"/>
              </a:lnSpc>
              <a:defRPr/>
            </a:pPr>
            <a:r>
              <a:rPr lang="en-US" altLang="zh-CN" sz="1000" dirty="0" smtClean="0">
                <a:latin typeface="Helvetica Neue Light" charset="0"/>
                <a:ea typeface="MS PGothic" charset="0"/>
                <a:cs typeface="Helvetica Neue Light" charset="0"/>
              </a:rPr>
              <a:t>Legacy application using crypto lib via VirtIO to accelerate crypto operations in the host</a:t>
            </a:r>
          </a:p>
          <a:p>
            <a:pPr lvl="1">
              <a:lnSpc>
                <a:spcPct val="90000"/>
              </a:lnSpc>
              <a:defRPr/>
            </a:pPr>
            <a:r>
              <a:rPr lang="en-US" altLang="zh-CN" sz="1000" dirty="0" smtClean="0">
                <a:latin typeface="Helvetica Neue Light" charset="0"/>
                <a:ea typeface="MS PGothic" charset="0"/>
                <a:cs typeface="Helvetica Neue Light" charset="0"/>
              </a:rPr>
              <a:t>VM to VM still missing, but can be supported by SAL to external vSwitch accelerator</a:t>
            </a:r>
          </a:p>
          <a:p>
            <a:pPr lvl="1">
              <a:lnSpc>
                <a:spcPct val="90000"/>
              </a:lnSpc>
              <a:defRPr/>
            </a:pPr>
            <a:r>
              <a:rPr lang="en-US" altLang="zh-CN" sz="1000" dirty="0" smtClean="0">
                <a:latin typeface="Helvetica Neue Light" charset="0"/>
                <a:ea typeface="MS PGothic" charset="0"/>
                <a:cs typeface="Helvetica Neue Light" charset="0"/>
              </a:rPr>
              <a:t>vHost-user shown here (normally in the SAL) for sio+ access</a:t>
            </a:r>
          </a:p>
          <a:p>
            <a:pPr>
              <a:lnSpc>
                <a:spcPct val="90000"/>
              </a:lnSpc>
              <a:defRPr/>
            </a:pPr>
            <a:r>
              <a:rPr lang="en-US" altLang="zh-CN" sz="1200" dirty="0" smtClean="0">
                <a:latin typeface="Helvetica Neue Light" charset="0"/>
                <a:ea typeface="MS PGothic" charset="0"/>
                <a:cs typeface="Helvetica Neue Light" charset="0"/>
              </a:rPr>
              <a:t>Example C</a:t>
            </a:r>
            <a:endParaRPr lang="en-US" altLang="zh-CN" sz="1000" dirty="0">
              <a:latin typeface="Helvetica Neue Light" charset="0"/>
              <a:ea typeface="MS PGothic" charset="0"/>
              <a:cs typeface="Helvetica Neue Light" charset="0"/>
            </a:endParaRPr>
          </a:p>
          <a:p>
            <a:pPr lvl="1">
              <a:lnSpc>
                <a:spcPct val="90000"/>
              </a:lnSpc>
              <a:defRPr/>
            </a:pPr>
            <a:r>
              <a:rPr lang="en-US" altLang="zh-CN" sz="1000" dirty="0" smtClean="0">
                <a:latin typeface="Helvetica Neue Light" charset="0"/>
                <a:ea typeface="MS PGothic" charset="0"/>
                <a:cs typeface="Helvetica Neue Light" charset="0"/>
              </a:rPr>
              <a:t>Legacy application being agnostic to the encrypted traffic being handled in the host/accelerator</a:t>
            </a:r>
          </a:p>
          <a:p>
            <a:pPr lvl="1">
              <a:lnSpc>
                <a:spcPct val="90000"/>
              </a:lnSpc>
              <a:defRPr/>
            </a:pPr>
            <a:r>
              <a:rPr lang="en-US" altLang="zh-CN" sz="1000" dirty="0" smtClean="0">
                <a:latin typeface="Helvetica Neue Light" charset="0"/>
                <a:ea typeface="MS PGothic" charset="0"/>
                <a:cs typeface="Helvetica Neue Light" charset="0"/>
              </a:rPr>
              <a:t>Adding a SRL (vSwitch/vRouter) for VM to VM communication</a:t>
            </a:r>
          </a:p>
          <a:p>
            <a:pPr lvl="1">
              <a:lnSpc>
                <a:spcPct val="90000"/>
              </a:lnSpc>
              <a:defRPr/>
            </a:pPr>
            <a:r>
              <a:rPr lang="en-US" altLang="zh-CN" sz="1000" dirty="0" smtClean="0">
                <a:latin typeface="Helvetica Neue Light" charset="0"/>
                <a:ea typeface="MS PGothic" charset="0"/>
                <a:cs typeface="Helvetica Neue Light" charset="0"/>
              </a:rPr>
              <a:t>SRL implies it contains the vHost-user interface instead of SAL </a:t>
            </a:r>
          </a:p>
          <a:p>
            <a:pPr>
              <a:lnSpc>
                <a:spcPct val="90000"/>
              </a:lnSpc>
              <a:defRPr/>
            </a:pPr>
            <a:r>
              <a:rPr lang="en-US" altLang="zh-CN" sz="1200" dirty="0" smtClean="0">
                <a:latin typeface="Helvetica Neue Light" charset="0"/>
                <a:ea typeface="MS PGothic" charset="0"/>
                <a:cs typeface="Helvetica Neue Light" charset="0"/>
              </a:rPr>
              <a:t>Example D</a:t>
            </a:r>
          </a:p>
          <a:p>
            <a:pPr lvl="1">
              <a:lnSpc>
                <a:spcPct val="90000"/>
              </a:lnSpc>
              <a:defRPr/>
            </a:pPr>
            <a:r>
              <a:rPr lang="en-US" altLang="zh-CN" sz="1000" dirty="0" smtClean="0">
                <a:latin typeface="Helvetica Neue Light" charset="0"/>
                <a:ea typeface="MS PGothic" charset="0"/>
                <a:cs typeface="Helvetica Neue Light" charset="0"/>
              </a:rPr>
              <a:t>Accelerated application using SAL in guest to access crypto accelerator or vSwitch directly </a:t>
            </a:r>
          </a:p>
          <a:p>
            <a:pPr lvl="1">
              <a:lnSpc>
                <a:spcPct val="90000"/>
              </a:lnSpc>
              <a:defRPr/>
            </a:pPr>
            <a:r>
              <a:rPr lang="en-US" altLang="zh-CN" sz="1000" dirty="0" smtClean="0">
                <a:latin typeface="Helvetica Neue Light" charset="0"/>
                <a:ea typeface="MS PGothic" charset="0"/>
                <a:cs typeface="Helvetica Neue Light" charset="0"/>
              </a:rPr>
              <a:t>SAL allows for some/all crypto operations to be done in the guest on passed to the host for processing</a:t>
            </a:r>
          </a:p>
        </p:txBody>
      </p:sp>
      <p:sp>
        <p:nvSpPr>
          <p:cNvPr id="20482" name="灯片编号占位符 3"/>
          <p:cNvSpPr>
            <a:spLocks noGrp="1"/>
          </p:cNvSpPr>
          <p:nvPr>
            <p:ph type="sldNum" sz="quarter" idx="4294967295"/>
          </p:nvPr>
        </p:nvSpPr>
        <p:spPr bwMode="auto">
          <a:xfrm>
            <a:off x="8472198"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DC267AE1-8BEA-DA4C-B49D-E4D9201DE935}" type="slidenum">
              <a:rPr lang="en-US" altLang="zh-CN" sz="1200">
                <a:solidFill>
                  <a:srgbClr val="898989"/>
                </a:solidFill>
                <a:latin typeface="Helvetica Neue Light" charset="0"/>
              </a:rPr>
              <a:pPr/>
              <a:t>9</a:t>
            </a:fld>
            <a:endParaRPr lang="en-US" altLang="zh-CN" sz="1200" dirty="0">
              <a:solidFill>
                <a:srgbClr val="898989"/>
              </a:solidFill>
              <a:latin typeface="Helvetica Neue Light" charset="0"/>
            </a:endParaRPr>
          </a:p>
        </p:txBody>
      </p:sp>
      <p:sp>
        <p:nvSpPr>
          <p:cNvPr id="20483"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Usage: VNF Acceleration types </a:t>
            </a:r>
            <a:endParaRPr lang="en-US" altLang="zh-CN" dirty="0">
              <a:latin typeface="Helvetica Neue" charset="0"/>
              <a:ea typeface="MS PGothic" charset="0"/>
            </a:endParaRP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29/04/2015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110" name="TextBox 109"/>
          <p:cNvSpPr txBox="1"/>
          <p:nvPr/>
        </p:nvSpPr>
        <p:spPr>
          <a:xfrm>
            <a:off x="182672" y="4310805"/>
            <a:ext cx="3576082" cy="400110"/>
          </a:xfrm>
          <a:prstGeom prst="rect">
            <a:avLst/>
          </a:prstGeom>
          <a:noFill/>
        </p:spPr>
        <p:txBody>
          <a:bodyPr wrap="none" rtlCol="0">
            <a:spAutoFit/>
          </a:bodyPr>
          <a:lstStyle/>
          <a:p>
            <a:r>
              <a:rPr lang="en-US" sz="1000" dirty="0" smtClean="0">
                <a:solidFill>
                  <a:schemeClr val="bg1">
                    <a:lumMod val="50000"/>
                  </a:schemeClr>
                </a:solidFill>
              </a:rPr>
              <a:t>* Standard VirtIO and Kernel based vHost, Kernel layer not shown</a:t>
            </a:r>
          </a:p>
          <a:p>
            <a:r>
              <a:rPr lang="en-US" sz="1000" dirty="0">
                <a:solidFill>
                  <a:schemeClr val="bg1">
                    <a:lumMod val="50000"/>
                  </a:schemeClr>
                </a:solidFill>
              </a:rPr>
              <a:t>+</a:t>
            </a:r>
            <a:r>
              <a:rPr lang="en-US" sz="1000" dirty="0" smtClean="0">
                <a:solidFill>
                  <a:schemeClr val="bg1">
                    <a:lumMod val="50000"/>
                  </a:schemeClr>
                </a:solidFill>
              </a:rPr>
              <a:t> Standard or enhanced VirtIO to vHost-user in the SAL</a:t>
            </a:r>
            <a:endParaRPr lang="en-US" sz="1000" dirty="0">
              <a:solidFill>
                <a:schemeClr val="bg1">
                  <a:lumMod val="50000"/>
                </a:schemeClr>
              </a:solidFill>
            </a:endParaRPr>
          </a:p>
        </p:txBody>
      </p:sp>
      <p:grpSp>
        <p:nvGrpSpPr>
          <p:cNvPr id="2" name="Group 1"/>
          <p:cNvGrpSpPr/>
          <p:nvPr/>
        </p:nvGrpSpPr>
        <p:grpSpPr>
          <a:xfrm>
            <a:off x="0" y="713461"/>
            <a:ext cx="4568831" cy="3572367"/>
            <a:chOff x="260170" y="1036467"/>
            <a:chExt cx="4166388" cy="3137623"/>
          </a:xfrm>
        </p:grpSpPr>
        <p:sp>
          <p:nvSpPr>
            <p:cNvPr id="3" name="Rounded Rectangle 2"/>
            <p:cNvSpPr/>
            <p:nvPr/>
          </p:nvSpPr>
          <p:spPr>
            <a:xfrm>
              <a:off x="492592" y="1285241"/>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ounded Rectangle 49"/>
            <p:cNvSpPr/>
            <p:nvPr/>
          </p:nvSpPr>
          <p:spPr>
            <a:xfrm>
              <a:off x="572897" y="2328201"/>
              <a:ext cx="791026" cy="177100"/>
            </a:xfrm>
            <a:prstGeom prst="roundRect">
              <a:avLst/>
            </a:prstGeom>
            <a:solidFill>
              <a:schemeClr val="accent3">
                <a:lumMod val="20000"/>
                <a:lumOff val="80000"/>
              </a:schemeClr>
            </a:solidFill>
            <a:ln w="9525" cmpd="sng">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s</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53" name="Rounded Rectangle 52"/>
            <p:cNvSpPr/>
            <p:nvPr/>
          </p:nvSpPr>
          <p:spPr>
            <a:xfrm>
              <a:off x="492592"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ounded Rectangle 53"/>
            <p:cNvSpPr/>
            <p:nvPr/>
          </p:nvSpPr>
          <p:spPr>
            <a:xfrm>
              <a:off x="492592"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10" name="TextBox 9"/>
            <p:cNvSpPr txBox="1"/>
            <p:nvPr/>
          </p:nvSpPr>
          <p:spPr>
            <a:xfrm rot="16200000">
              <a:off x="156056" y="2996310"/>
              <a:ext cx="461860" cy="246221"/>
            </a:xfrm>
            <a:prstGeom prst="rect">
              <a:avLst/>
            </a:prstGeom>
            <a:noFill/>
          </p:spPr>
          <p:txBody>
            <a:bodyPr wrap="none" rtlCol="0">
              <a:spAutoFit/>
            </a:bodyPr>
            <a:lstStyle/>
            <a:p>
              <a:r>
                <a:rPr lang="en-US" sz="1000" dirty="0">
                  <a:latin typeface="Comic Sans MS"/>
                  <a:cs typeface="Comic Sans MS"/>
                </a:rPr>
                <a:t>h</a:t>
              </a:r>
              <a:r>
                <a:rPr lang="en-US" sz="1000" dirty="0" smtClean="0">
                  <a:latin typeface="Comic Sans MS"/>
                  <a:cs typeface="Comic Sans MS"/>
                </a:rPr>
                <a:t>ost</a:t>
              </a:r>
              <a:endParaRPr lang="en-US" sz="1000" dirty="0">
                <a:latin typeface="Comic Sans MS"/>
                <a:cs typeface="Comic Sans MS"/>
              </a:endParaRPr>
            </a:p>
          </p:txBody>
        </p:sp>
        <p:sp>
          <p:nvSpPr>
            <p:cNvPr id="56" name="TextBox 55"/>
            <p:cNvSpPr txBox="1"/>
            <p:nvPr/>
          </p:nvSpPr>
          <p:spPr>
            <a:xfrm rot="16200000">
              <a:off x="127016" y="1784356"/>
              <a:ext cx="512530" cy="246221"/>
            </a:xfrm>
            <a:prstGeom prst="rect">
              <a:avLst/>
            </a:prstGeom>
            <a:noFill/>
          </p:spPr>
          <p:txBody>
            <a:bodyPr wrap="none" rtlCol="0">
              <a:spAutoFit/>
            </a:bodyPr>
            <a:lstStyle/>
            <a:p>
              <a:r>
                <a:rPr lang="en-US" sz="1000" dirty="0">
                  <a:latin typeface="Comic Sans MS"/>
                  <a:cs typeface="Comic Sans MS"/>
                </a:rPr>
                <a:t>g</a:t>
              </a:r>
              <a:r>
                <a:rPr lang="en-US" sz="1000" dirty="0" smtClean="0">
                  <a:latin typeface="Comic Sans MS"/>
                  <a:cs typeface="Comic Sans MS"/>
                </a:rPr>
                <a:t>uest</a:t>
              </a:r>
              <a:endParaRPr lang="en-US" sz="1000" dirty="0">
                <a:latin typeface="Comic Sans MS"/>
                <a:cs typeface="Comic Sans MS"/>
              </a:endParaRPr>
            </a:p>
          </p:txBody>
        </p:sp>
        <p:sp>
          <p:nvSpPr>
            <p:cNvPr id="57" name="TextBox 56"/>
            <p:cNvSpPr txBox="1"/>
            <p:nvPr/>
          </p:nvSpPr>
          <p:spPr>
            <a:xfrm rot="16200000">
              <a:off x="104642" y="3768634"/>
              <a:ext cx="564690" cy="246221"/>
            </a:xfrm>
            <a:prstGeom prst="rect">
              <a:avLst/>
            </a:prstGeom>
            <a:noFill/>
          </p:spPr>
          <p:txBody>
            <a:bodyPr wrap="none" rtlCol="0">
              <a:spAutoFit/>
            </a:bodyPr>
            <a:lstStyle/>
            <a:p>
              <a:r>
                <a:rPr lang="en-US" sz="1000" dirty="0" smtClean="0">
                  <a:latin typeface="Comic Sans MS"/>
                  <a:cs typeface="Comic Sans MS"/>
                </a:rPr>
                <a:t>device</a:t>
              </a:r>
              <a:endParaRPr lang="en-US" sz="1000" dirty="0">
                <a:latin typeface="Comic Sans MS"/>
                <a:cs typeface="Comic Sans MS"/>
              </a:endParaRPr>
            </a:p>
          </p:txBody>
        </p:sp>
        <p:sp>
          <p:nvSpPr>
            <p:cNvPr id="58" name="Rounded Rectangle 57"/>
            <p:cNvSpPr/>
            <p:nvPr/>
          </p:nvSpPr>
          <p:spPr>
            <a:xfrm>
              <a:off x="1486577" y="1285241"/>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ounded Rectangle 60"/>
            <p:cNvSpPr/>
            <p:nvPr/>
          </p:nvSpPr>
          <p:spPr>
            <a:xfrm>
              <a:off x="1536988" y="1863874"/>
              <a:ext cx="807393" cy="177100"/>
            </a:xfrm>
            <a:prstGeom prst="round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c</a:t>
              </a:r>
              <a:r>
                <a:rPr lang="en-US" sz="800" dirty="0" smtClean="0">
                  <a:solidFill>
                    <a:schemeClr val="tx1"/>
                  </a:solidFill>
                  <a:latin typeface="Comic Sans MS"/>
                  <a:cs typeface="Comic Sans MS"/>
                </a:rPr>
                <a:t>ryptolib</a:t>
              </a:r>
              <a:endParaRPr lang="en-US" sz="900" dirty="0">
                <a:solidFill>
                  <a:schemeClr val="tx1"/>
                </a:solidFill>
                <a:latin typeface="Comic Sans MS"/>
                <a:cs typeface="Comic Sans MS"/>
              </a:endParaRPr>
            </a:p>
          </p:txBody>
        </p:sp>
        <p:sp>
          <p:nvSpPr>
            <p:cNvPr id="62" name="Rounded Rectangle 61"/>
            <p:cNvSpPr/>
            <p:nvPr/>
          </p:nvSpPr>
          <p:spPr>
            <a:xfrm>
              <a:off x="1536988" y="2326269"/>
              <a:ext cx="411427" cy="177100"/>
            </a:xfrm>
            <a:prstGeom prst="roundRect">
              <a:avLst/>
            </a:prstGeom>
            <a:solidFill>
              <a:schemeClr val="accent3">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a:t>
              </a:r>
              <a:endParaRPr lang="en-US" sz="900" dirty="0">
                <a:solidFill>
                  <a:schemeClr val="tx1"/>
                </a:solidFill>
                <a:latin typeface="Comic Sans MS"/>
                <a:cs typeface="Comic Sans MS"/>
              </a:endParaRPr>
            </a:p>
          </p:txBody>
        </p:sp>
        <p:sp>
          <p:nvSpPr>
            <p:cNvPr id="64" name="Rounded Rectangle 63"/>
            <p:cNvSpPr/>
            <p:nvPr/>
          </p:nvSpPr>
          <p:spPr>
            <a:xfrm>
              <a:off x="1486577"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ounded Rectangle 64"/>
            <p:cNvSpPr/>
            <p:nvPr/>
          </p:nvSpPr>
          <p:spPr>
            <a:xfrm>
              <a:off x="1486577"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67" name="Rounded Rectangle 66"/>
            <p:cNvSpPr/>
            <p:nvPr/>
          </p:nvSpPr>
          <p:spPr>
            <a:xfrm>
              <a:off x="1539902" y="2928439"/>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72" name="Rounded Rectangle 71"/>
            <p:cNvSpPr/>
            <p:nvPr/>
          </p:nvSpPr>
          <p:spPr>
            <a:xfrm>
              <a:off x="2513041" y="1285241"/>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ounded Rectangle 72"/>
            <p:cNvSpPr/>
            <p:nvPr/>
          </p:nvSpPr>
          <p:spPr>
            <a:xfrm>
              <a:off x="2579893" y="1376639"/>
              <a:ext cx="804479" cy="890243"/>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Legacy</a:t>
              </a:r>
            </a:p>
            <a:p>
              <a:pPr algn="ctr"/>
              <a:r>
                <a:rPr lang="en-US" sz="800" dirty="0" smtClean="0">
                  <a:solidFill>
                    <a:schemeClr val="tx1"/>
                  </a:solidFill>
                  <a:latin typeface="Comic Sans MS"/>
                  <a:cs typeface="Comic Sans MS"/>
                </a:rPr>
                <a:t>Application</a:t>
              </a:r>
            </a:p>
            <a:p>
              <a:pPr algn="ctr"/>
              <a:r>
                <a:rPr lang="en-US" sz="800" dirty="0" smtClean="0">
                  <a:solidFill>
                    <a:schemeClr val="tx1"/>
                  </a:solidFill>
                  <a:latin typeface="Comic Sans MS"/>
                  <a:cs typeface="Comic Sans MS"/>
                </a:rPr>
                <a:t>(crypto -agnostic)</a:t>
              </a:r>
            </a:p>
            <a:p>
              <a:pPr algn="ctr"/>
              <a:endParaRPr lang="en-US" sz="800" dirty="0">
                <a:solidFill>
                  <a:schemeClr val="tx1"/>
                </a:solidFill>
                <a:latin typeface="Comic Sans MS"/>
                <a:cs typeface="Comic Sans MS"/>
              </a:endParaRPr>
            </a:p>
            <a:p>
              <a:pPr algn="ctr"/>
              <a:r>
                <a:rPr lang="en-US" sz="800" dirty="0" smtClean="0">
                  <a:solidFill>
                    <a:schemeClr val="tx1"/>
                  </a:solidFill>
                  <a:latin typeface="Comic Sans MS"/>
                  <a:cs typeface="Comic Sans MS"/>
                </a:rPr>
                <a:t>Standard APIs</a:t>
              </a:r>
              <a:endParaRPr lang="en-US" sz="900" dirty="0">
                <a:solidFill>
                  <a:schemeClr val="tx1"/>
                </a:solidFill>
                <a:latin typeface="Comic Sans MS"/>
                <a:cs typeface="Comic Sans MS"/>
              </a:endParaRPr>
            </a:p>
          </p:txBody>
        </p:sp>
        <p:sp>
          <p:nvSpPr>
            <p:cNvPr id="75" name="Rounded Rectangle 74"/>
            <p:cNvSpPr/>
            <p:nvPr/>
          </p:nvSpPr>
          <p:spPr>
            <a:xfrm>
              <a:off x="2618646" y="2328201"/>
              <a:ext cx="722453" cy="177100"/>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a:t>
              </a:r>
              <a:endParaRPr lang="en-US" sz="900" dirty="0">
                <a:solidFill>
                  <a:schemeClr val="tx1"/>
                </a:solidFill>
                <a:latin typeface="Comic Sans MS"/>
                <a:cs typeface="Comic Sans MS"/>
              </a:endParaRPr>
            </a:p>
          </p:txBody>
        </p:sp>
        <p:sp>
          <p:nvSpPr>
            <p:cNvPr id="76" name="Rounded Rectangle 75"/>
            <p:cNvSpPr/>
            <p:nvPr/>
          </p:nvSpPr>
          <p:spPr>
            <a:xfrm>
              <a:off x="2513041"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ounded Rectangle 76"/>
            <p:cNvSpPr/>
            <p:nvPr/>
          </p:nvSpPr>
          <p:spPr>
            <a:xfrm>
              <a:off x="2513041"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78" name="Rounded Rectangle 77"/>
            <p:cNvSpPr/>
            <p:nvPr/>
          </p:nvSpPr>
          <p:spPr>
            <a:xfrm>
              <a:off x="2566366" y="2928440"/>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79" name="Rounded Rectangle 78"/>
            <p:cNvSpPr/>
            <p:nvPr/>
          </p:nvSpPr>
          <p:spPr>
            <a:xfrm>
              <a:off x="2618646" y="3714644"/>
              <a:ext cx="752199" cy="1771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HW Crypto</a:t>
              </a:r>
              <a:endParaRPr lang="en-US" sz="900" dirty="0">
                <a:solidFill>
                  <a:schemeClr val="tx1"/>
                </a:solidFill>
                <a:latin typeface="Comic Sans MS"/>
                <a:cs typeface="Comic Sans MS"/>
              </a:endParaRPr>
            </a:p>
          </p:txBody>
        </p:sp>
        <p:sp>
          <p:nvSpPr>
            <p:cNvPr id="86" name="Rounded Rectangle 85"/>
            <p:cNvSpPr/>
            <p:nvPr/>
          </p:nvSpPr>
          <p:spPr>
            <a:xfrm>
              <a:off x="3499570"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ounded Rectangle 86"/>
            <p:cNvSpPr/>
            <p:nvPr/>
          </p:nvSpPr>
          <p:spPr>
            <a:xfrm>
              <a:off x="3499570"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92" name="Rounded Rectangle 91"/>
            <p:cNvSpPr/>
            <p:nvPr/>
          </p:nvSpPr>
          <p:spPr>
            <a:xfrm>
              <a:off x="3499570" y="1283309"/>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ounded Rectangle 92"/>
            <p:cNvSpPr/>
            <p:nvPr/>
          </p:nvSpPr>
          <p:spPr>
            <a:xfrm>
              <a:off x="3566422" y="1374707"/>
              <a:ext cx="804479" cy="429783"/>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Application</a:t>
              </a:r>
              <a:endParaRPr lang="en-US" sz="900" dirty="0">
                <a:solidFill>
                  <a:schemeClr val="tx1"/>
                </a:solidFill>
                <a:latin typeface="Comic Sans MS"/>
                <a:cs typeface="Comic Sans MS"/>
              </a:endParaRPr>
            </a:p>
          </p:txBody>
        </p:sp>
        <p:sp>
          <p:nvSpPr>
            <p:cNvPr id="94" name="Rounded Rectangle 93"/>
            <p:cNvSpPr/>
            <p:nvPr/>
          </p:nvSpPr>
          <p:spPr>
            <a:xfrm>
              <a:off x="3566422" y="1868339"/>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96" name="Rounded Rectangle 95"/>
            <p:cNvSpPr/>
            <p:nvPr/>
          </p:nvSpPr>
          <p:spPr>
            <a:xfrm>
              <a:off x="3566424" y="2326269"/>
              <a:ext cx="444132" cy="177100"/>
            </a:xfrm>
            <a:prstGeom prst="roundRect">
              <a:avLst/>
            </a:prstGeom>
            <a:solidFill>
              <a:schemeClr val="accent3">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a:t>
              </a:r>
              <a:endParaRPr lang="en-US" sz="900" dirty="0">
                <a:solidFill>
                  <a:schemeClr val="tx1"/>
                </a:solidFill>
                <a:latin typeface="Comic Sans MS"/>
                <a:cs typeface="Comic Sans MS"/>
              </a:endParaRPr>
            </a:p>
          </p:txBody>
        </p:sp>
        <p:sp>
          <p:nvSpPr>
            <p:cNvPr id="97" name="Rounded Rectangle 96"/>
            <p:cNvSpPr/>
            <p:nvPr/>
          </p:nvSpPr>
          <p:spPr>
            <a:xfrm>
              <a:off x="4015616" y="2326269"/>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99" name="Rounded Rectangle 98"/>
            <p:cNvSpPr/>
            <p:nvPr/>
          </p:nvSpPr>
          <p:spPr>
            <a:xfrm>
              <a:off x="2566366" y="2691925"/>
              <a:ext cx="804479" cy="196565"/>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SRL</a:t>
              </a:r>
              <a:endParaRPr lang="en-US" sz="900" dirty="0">
                <a:solidFill>
                  <a:schemeClr val="tx1"/>
                </a:solidFill>
                <a:latin typeface="Comic Sans MS"/>
                <a:cs typeface="Comic Sans MS"/>
              </a:endParaRPr>
            </a:p>
          </p:txBody>
        </p:sp>
        <p:sp>
          <p:nvSpPr>
            <p:cNvPr id="100" name="Rounded Rectangle 99"/>
            <p:cNvSpPr/>
            <p:nvPr/>
          </p:nvSpPr>
          <p:spPr>
            <a:xfrm>
              <a:off x="3669228" y="2060019"/>
              <a:ext cx="570124" cy="177100"/>
            </a:xfrm>
            <a:prstGeom prst="roundRect">
              <a:avLst/>
            </a:prstGeom>
            <a:solidFill>
              <a:srgbClr val="CCFFCC"/>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101" name="Rounded Rectangle 100"/>
            <p:cNvSpPr/>
            <p:nvPr/>
          </p:nvSpPr>
          <p:spPr>
            <a:xfrm>
              <a:off x="3000380" y="3400926"/>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102" name="TextBox 101"/>
            <p:cNvSpPr txBox="1"/>
            <p:nvPr/>
          </p:nvSpPr>
          <p:spPr>
            <a:xfrm>
              <a:off x="799682" y="1036467"/>
              <a:ext cx="278467" cy="246221"/>
            </a:xfrm>
            <a:prstGeom prst="rect">
              <a:avLst/>
            </a:prstGeom>
            <a:noFill/>
          </p:spPr>
          <p:txBody>
            <a:bodyPr wrap="none" rtlCol="0">
              <a:spAutoFit/>
            </a:bodyPr>
            <a:lstStyle/>
            <a:p>
              <a:r>
                <a:rPr lang="en-US" sz="1000" dirty="0">
                  <a:latin typeface="Comic Sans MS"/>
                  <a:cs typeface="Comic Sans MS"/>
                </a:rPr>
                <a:t>A</a:t>
              </a:r>
            </a:p>
          </p:txBody>
        </p:sp>
        <p:sp>
          <p:nvSpPr>
            <p:cNvPr id="103" name="TextBox 102"/>
            <p:cNvSpPr txBox="1"/>
            <p:nvPr/>
          </p:nvSpPr>
          <p:spPr>
            <a:xfrm>
              <a:off x="1802098" y="1036467"/>
              <a:ext cx="265505" cy="246221"/>
            </a:xfrm>
            <a:prstGeom prst="rect">
              <a:avLst/>
            </a:prstGeom>
            <a:noFill/>
          </p:spPr>
          <p:txBody>
            <a:bodyPr wrap="none" rtlCol="0">
              <a:spAutoFit/>
            </a:bodyPr>
            <a:lstStyle/>
            <a:p>
              <a:r>
                <a:rPr lang="en-US" sz="1000" dirty="0" smtClean="0">
                  <a:latin typeface="Comic Sans MS"/>
                  <a:cs typeface="Comic Sans MS"/>
                </a:rPr>
                <a:t>B</a:t>
              </a:r>
              <a:endParaRPr lang="en-US" sz="1000" dirty="0">
                <a:latin typeface="Comic Sans MS"/>
                <a:cs typeface="Comic Sans MS"/>
              </a:endParaRPr>
            </a:p>
          </p:txBody>
        </p:sp>
        <p:sp>
          <p:nvSpPr>
            <p:cNvPr id="104" name="TextBox 103"/>
            <p:cNvSpPr txBox="1"/>
            <p:nvPr/>
          </p:nvSpPr>
          <p:spPr>
            <a:xfrm>
              <a:off x="2861146" y="1036467"/>
              <a:ext cx="261936" cy="246221"/>
            </a:xfrm>
            <a:prstGeom prst="rect">
              <a:avLst/>
            </a:prstGeom>
            <a:noFill/>
          </p:spPr>
          <p:txBody>
            <a:bodyPr wrap="none" rtlCol="0">
              <a:spAutoFit/>
            </a:bodyPr>
            <a:lstStyle/>
            <a:p>
              <a:r>
                <a:rPr lang="en-US" sz="1000" dirty="0" smtClean="0">
                  <a:latin typeface="Comic Sans MS"/>
                  <a:cs typeface="Comic Sans MS"/>
                </a:rPr>
                <a:t>C</a:t>
              </a:r>
              <a:endParaRPr lang="en-US" sz="1000" dirty="0">
                <a:latin typeface="Comic Sans MS"/>
                <a:cs typeface="Comic Sans MS"/>
              </a:endParaRPr>
            </a:p>
          </p:txBody>
        </p:sp>
        <p:sp>
          <p:nvSpPr>
            <p:cNvPr id="105" name="TextBox 104"/>
            <p:cNvSpPr txBox="1"/>
            <p:nvPr/>
          </p:nvSpPr>
          <p:spPr>
            <a:xfrm>
              <a:off x="3806660" y="1036467"/>
              <a:ext cx="277214" cy="246221"/>
            </a:xfrm>
            <a:prstGeom prst="rect">
              <a:avLst/>
            </a:prstGeom>
            <a:noFill/>
          </p:spPr>
          <p:txBody>
            <a:bodyPr wrap="none" rtlCol="0">
              <a:spAutoFit/>
            </a:bodyPr>
            <a:lstStyle/>
            <a:p>
              <a:r>
                <a:rPr lang="en-US" sz="1000" dirty="0" smtClean="0">
                  <a:latin typeface="Comic Sans MS"/>
                  <a:cs typeface="Comic Sans MS"/>
                </a:rPr>
                <a:t>D</a:t>
              </a:r>
              <a:endParaRPr lang="en-US" sz="1000" dirty="0">
                <a:latin typeface="Comic Sans MS"/>
                <a:cs typeface="Comic Sans MS"/>
              </a:endParaRPr>
            </a:p>
          </p:txBody>
        </p:sp>
        <p:sp>
          <p:nvSpPr>
            <p:cNvPr id="106" name="Rounded Rectangle 105"/>
            <p:cNvSpPr/>
            <p:nvPr/>
          </p:nvSpPr>
          <p:spPr>
            <a:xfrm>
              <a:off x="1952354" y="3400926"/>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60" name="Rounded Rectangle 59"/>
            <p:cNvSpPr/>
            <p:nvPr/>
          </p:nvSpPr>
          <p:spPr>
            <a:xfrm>
              <a:off x="559444" y="1374707"/>
              <a:ext cx="804479" cy="892175"/>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Legacy</a:t>
              </a:r>
            </a:p>
            <a:p>
              <a:pPr algn="ctr"/>
              <a:r>
                <a:rPr lang="en-US" sz="800" dirty="0" smtClean="0">
                  <a:solidFill>
                    <a:schemeClr val="tx1"/>
                  </a:solidFill>
                  <a:latin typeface="Comic Sans MS"/>
                  <a:cs typeface="Comic Sans MS"/>
                </a:rPr>
                <a:t>Application</a:t>
              </a:r>
            </a:p>
            <a:p>
              <a:pPr algn="ctr"/>
              <a:endParaRPr lang="en-US" sz="800" dirty="0">
                <a:solidFill>
                  <a:schemeClr val="tx1"/>
                </a:solidFill>
                <a:latin typeface="Comic Sans MS"/>
                <a:cs typeface="Comic Sans MS"/>
              </a:endParaRPr>
            </a:p>
            <a:p>
              <a:pPr algn="ctr"/>
              <a:r>
                <a:rPr lang="en-US" sz="800" dirty="0" smtClean="0">
                  <a:solidFill>
                    <a:schemeClr val="tx1"/>
                  </a:solidFill>
                  <a:latin typeface="Comic Sans MS"/>
                  <a:cs typeface="Comic Sans MS"/>
                </a:rPr>
                <a:t>Standard APIs</a:t>
              </a:r>
              <a:endParaRPr lang="en-US" sz="900" dirty="0">
                <a:solidFill>
                  <a:schemeClr val="tx1"/>
                </a:solidFill>
                <a:latin typeface="Comic Sans MS"/>
                <a:cs typeface="Comic Sans MS"/>
              </a:endParaRPr>
            </a:p>
          </p:txBody>
        </p:sp>
        <p:sp>
          <p:nvSpPr>
            <p:cNvPr id="63" name="Rounded Rectangle 62"/>
            <p:cNvSpPr/>
            <p:nvPr/>
          </p:nvSpPr>
          <p:spPr>
            <a:xfrm>
              <a:off x="1539902" y="1374707"/>
              <a:ext cx="804479" cy="429783"/>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Application</a:t>
              </a:r>
              <a:endParaRPr lang="en-US" sz="900" dirty="0">
                <a:solidFill>
                  <a:schemeClr val="tx1"/>
                </a:solidFill>
                <a:latin typeface="Comic Sans MS"/>
                <a:cs typeface="Comic Sans MS"/>
              </a:endParaRPr>
            </a:p>
          </p:txBody>
        </p:sp>
        <p:sp>
          <p:nvSpPr>
            <p:cNvPr id="66" name="Rounded Rectangle 65"/>
            <p:cNvSpPr/>
            <p:nvPr/>
          </p:nvSpPr>
          <p:spPr>
            <a:xfrm>
              <a:off x="1536988" y="2102948"/>
              <a:ext cx="806676" cy="163934"/>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p:txBody>
        </p:sp>
        <p:sp>
          <p:nvSpPr>
            <p:cNvPr id="69" name="Rounded Rectangle 68"/>
            <p:cNvSpPr/>
            <p:nvPr/>
          </p:nvSpPr>
          <p:spPr>
            <a:xfrm>
              <a:off x="2002945" y="2324337"/>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70" name="Rounded Rectangle 69"/>
            <p:cNvSpPr/>
            <p:nvPr/>
          </p:nvSpPr>
          <p:spPr>
            <a:xfrm>
              <a:off x="1536988" y="2691925"/>
              <a:ext cx="804479" cy="196565"/>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vHost-user</a:t>
              </a:r>
              <a:endParaRPr lang="en-US" sz="900" dirty="0">
                <a:solidFill>
                  <a:schemeClr val="tx1"/>
                </a:solidFill>
                <a:latin typeface="Comic Sans MS"/>
                <a:cs typeface="Comic Sans MS"/>
              </a:endParaRPr>
            </a:p>
          </p:txBody>
        </p:sp>
        <p:sp>
          <p:nvSpPr>
            <p:cNvPr id="71" name="Rounded Rectangle 70"/>
            <p:cNvSpPr/>
            <p:nvPr/>
          </p:nvSpPr>
          <p:spPr>
            <a:xfrm>
              <a:off x="3588443" y="3714644"/>
              <a:ext cx="752199" cy="1771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HW Crypto</a:t>
              </a:r>
              <a:endParaRPr lang="en-US" sz="900" dirty="0">
                <a:solidFill>
                  <a:schemeClr val="tx1"/>
                </a:solidFill>
                <a:latin typeface="Comic Sans MS"/>
                <a:cs typeface="Comic Sans MS"/>
              </a:endParaRPr>
            </a:p>
          </p:txBody>
        </p:sp>
      </p:grpSp>
    </p:spTree>
    <p:extLst>
      <p:ext uri="{BB962C8B-B14F-4D97-AF65-F5344CB8AC3E}">
        <p14:creationId xmlns:p14="http://schemas.microsoft.com/office/powerpoint/2010/main" val="3134135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PNFV Colours">
      <a:dk1>
        <a:srgbClr val="373A36"/>
      </a:dk1>
      <a:lt1>
        <a:sysClr val="window" lastClr="FFFFFF"/>
      </a:lt1>
      <a:dk2>
        <a:srgbClr val="00B0B9"/>
      </a:dk2>
      <a:lt2>
        <a:srgbClr val="EEECE1"/>
      </a:lt2>
      <a:accent1>
        <a:srgbClr val="00B0B9"/>
      </a:accent1>
      <a:accent2>
        <a:srgbClr val="00594F"/>
      </a:accent2>
      <a:accent3>
        <a:srgbClr val="007864"/>
      </a:accent3>
      <a:accent4>
        <a:srgbClr val="26D07C"/>
      </a:accent4>
      <a:accent5>
        <a:srgbClr val="A1D884"/>
      </a:accent5>
      <a:accent6>
        <a:srgbClr val="FFFFFF"/>
      </a:accent6>
      <a:hlink>
        <a:srgbClr val="00B0B9"/>
      </a:hlink>
      <a:folHlink>
        <a:srgbClr val="0059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2135</TotalTime>
  <Words>1707</Words>
  <Application>Microsoft Office PowerPoint</Application>
  <PresentationFormat>On-screen Show (16:9)</PresentationFormat>
  <Paragraphs>307</Paragraphs>
  <Slides>12</Slides>
  <Notes>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Custom Design</vt:lpstr>
      <vt:lpstr>PowerPoint Presentation</vt:lpstr>
      <vt:lpstr>Session Agenda</vt:lpstr>
      <vt:lpstr>PowerPoint Presentation</vt:lpstr>
      <vt:lpstr>PowerPoint Presentation</vt:lpstr>
      <vt:lpstr>Early Project Phased Plan</vt:lpstr>
      <vt:lpstr>PowerPoint Presentation</vt:lpstr>
      <vt:lpstr>DPACC: Acceleration Layer for Guest (VM’s)</vt:lpstr>
      <vt:lpstr>DPACC: Acceleration Layer for Host (Hypervisor)</vt:lpstr>
      <vt:lpstr>Usage: VNF Acceleration types </vt:lpstr>
      <vt:lpstr>Usage: VNF Acceleration (e.g. crypto) </vt:lpstr>
      <vt:lpstr>NFV High Level View (Continued) </vt:lpstr>
      <vt:lpstr>Summary of DPACC </vt:lpstr>
    </vt:vector>
  </TitlesOfParts>
  <Company>Intel Corp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OPNFV DPACC overview</dc:subject>
  <dc:creator>Keith Wiles</dc:creator>
  <cp:lastModifiedBy>Bob Monkman</cp:lastModifiedBy>
  <cp:revision>109</cp:revision>
  <dcterms:created xsi:type="dcterms:W3CDTF">2014-08-28T16:51:48Z</dcterms:created>
  <dcterms:modified xsi:type="dcterms:W3CDTF">2015-04-29T21:32:21Z</dcterms:modified>
</cp:coreProperties>
</file>