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62" r:id="rId2"/>
    <p:sldMasterId id="2147483668" r:id="rId3"/>
    <p:sldMasterId id="2147483666" r:id="rId4"/>
  </p:sldMasterIdLst>
  <p:notesMasterIdLst>
    <p:notesMasterId r:id="rId19"/>
  </p:notesMasterIdLst>
  <p:sldIdLst>
    <p:sldId id="276" r:id="rId5"/>
    <p:sldId id="282" r:id="rId6"/>
    <p:sldId id="290" r:id="rId7"/>
    <p:sldId id="291" r:id="rId8"/>
    <p:sldId id="292" r:id="rId9"/>
    <p:sldId id="293" r:id="rId10"/>
    <p:sldId id="283" r:id="rId11"/>
    <p:sldId id="284" r:id="rId12"/>
    <p:sldId id="285" r:id="rId13"/>
    <p:sldId id="259" r:id="rId14"/>
    <p:sldId id="286" r:id="rId15"/>
    <p:sldId id="287" r:id="rId16"/>
    <p:sldId id="288" r:id="rId17"/>
    <p:sldId id="289" r:id="rId18"/>
  </p:sldIdLst>
  <p:sldSz cx="12195175" cy="6859588"/>
  <p:notesSz cx="6858000" cy="9144000"/>
  <p:defaultText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64" autoAdjust="0"/>
    <p:restoredTop sz="94718" autoAdjust="0"/>
  </p:normalViewPr>
  <p:slideViewPr>
    <p:cSldViewPr snapToObjects="1">
      <p:cViewPr>
        <p:scale>
          <a:sx n="70" d="100"/>
          <a:sy n="70" d="100"/>
        </p:scale>
        <p:origin x="-780" y="-108"/>
      </p:cViewPr>
      <p:guideLst>
        <p:guide orient="horz" pos="776"/>
        <p:guide orient="horz" pos="104"/>
        <p:guide orient="horz" pos="3976"/>
        <p:guide orient="horz" pos="952"/>
        <p:guide pos="367"/>
        <p:guide pos="73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6E4D0F-054F-4DE3-9367-72CC1848515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BCC2C876-B8E8-4556-A656-B5A9E6E0B820}">
      <dgm:prSet/>
      <dgm:spPr>
        <a:solidFill>
          <a:schemeClr val="tx2"/>
        </a:solidFill>
      </dgm:spPr>
      <dgm:t>
        <a:bodyPr/>
        <a:lstStyle/>
        <a:p>
          <a:pPr rtl="0"/>
          <a:r>
            <a:rPr lang="en-GB" baseline="0" dirty="0" smtClean="0"/>
            <a:t>Part 1: </a:t>
          </a:r>
          <a:br>
            <a:rPr lang="en-GB" baseline="0" dirty="0" smtClean="0"/>
          </a:br>
          <a:r>
            <a:rPr lang="en-GB" baseline="0" dirty="0" smtClean="0"/>
            <a:t>Overview &amp; use cases </a:t>
          </a:r>
          <a:endParaRPr lang="en-GB" dirty="0"/>
        </a:p>
      </dgm:t>
    </dgm:pt>
    <dgm:pt modelId="{A671EC64-AC49-490A-8212-77AE508BD21C}" type="parTrans" cxnId="{E3856FA2-3C91-4F0C-AB5F-33290C1E55DC}">
      <dgm:prSet/>
      <dgm:spPr/>
      <dgm:t>
        <a:bodyPr/>
        <a:lstStyle/>
        <a:p>
          <a:endParaRPr lang="en-GB"/>
        </a:p>
      </dgm:t>
    </dgm:pt>
    <dgm:pt modelId="{91EBEAF8-C52C-484B-8785-AB07A9B88261}" type="sibTrans" cxnId="{E3856FA2-3C91-4F0C-AB5F-33290C1E55DC}">
      <dgm:prSet/>
      <dgm:spPr/>
      <dgm:t>
        <a:bodyPr/>
        <a:lstStyle/>
        <a:p>
          <a:endParaRPr lang="en-GB"/>
        </a:p>
      </dgm:t>
    </dgm:pt>
    <dgm:pt modelId="{1A607CA9-06BB-4241-9CF6-6A16A449C99B}">
      <dgm:prSet/>
      <dgm:spPr>
        <a:solidFill>
          <a:schemeClr val="tx2"/>
        </a:solidFill>
      </dgm:spPr>
      <dgm:t>
        <a:bodyPr/>
        <a:lstStyle/>
        <a:p>
          <a:pPr rtl="0"/>
          <a:r>
            <a:rPr lang="en-GB" dirty="0" smtClean="0"/>
            <a:t>Part 2: </a:t>
          </a:r>
          <a:br>
            <a:rPr lang="en-GB" dirty="0" smtClean="0"/>
          </a:br>
          <a:r>
            <a:rPr lang="en-GB" dirty="0" smtClean="0"/>
            <a:t>VNF Interfaces</a:t>
          </a:r>
          <a:endParaRPr lang="en-GB" dirty="0"/>
        </a:p>
      </dgm:t>
    </dgm:pt>
    <dgm:pt modelId="{99E69599-789B-4BD9-B746-606C62FFE45A}" type="parTrans" cxnId="{6A7218B7-B16F-4EE2-954A-7C885B95BA40}">
      <dgm:prSet/>
      <dgm:spPr>
        <a:ln>
          <a:solidFill>
            <a:schemeClr val="tx1"/>
          </a:solidFill>
        </a:ln>
      </dgm:spPr>
      <dgm:t>
        <a:bodyPr/>
        <a:lstStyle/>
        <a:p>
          <a:endParaRPr lang="en-GB"/>
        </a:p>
      </dgm:t>
    </dgm:pt>
    <dgm:pt modelId="{C30ED5F2-751F-439F-B173-F0D8163C88CF}" type="sibTrans" cxnId="{6A7218B7-B16F-4EE2-954A-7C885B95BA40}">
      <dgm:prSet/>
      <dgm:spPr/>
      <dgm:t>
        <a:bodyPr/>
        <a:lstStyle/>
        <a:p>
          <a:endParaRPr lang="en-GB"/>
        </a:p>
      </dgm:t>
    </dgm:pt>
    <dgm:pt modelId="{7064D4EC-F778-4350-B90B-373F0D7AD31F}">
      <dgm:prSet/>
      <dgm:spPr>
        <a:solidFill>
          <a:schemeClr val="tx2"/>
        </a:solidFill>
      </dgm:spPr>
      <dgm:t>
        <a:bodyPr/>
        <a:lstStyle/>
        <a:p>
          <a:pPr rtl="0"/>
          <a:r>
            <a:rPr lang="en-GB" dirty="0" smtClean="0"/>
            <a:t>Part 3: </a:t>
          </a:r>
          <a:br>
            <a:rPr lang="en-GB" dirty="0" smtClean="0"/>
          </a:br>
          <a:r>
            <a:rPr lang="en-GB" dirty="0" smtClean="0"/>
            <a:t>Switching aspects </a:t>
          </a:r>
          <a:endParaRPr lang="en-GB" dirty="0"/>
        </a:p>
      </dgm:t>
    </dgm:pt>
    <dgm:pt modelId="{F6E99CF6-352B-40DC-9F8E-4FB2773CAA1E}" type="parTrans" cxnId="{1D726924-F005-4D85-903E-D9165E0D40EF}">
      <dgm:prSet/>
      <dgm:spPr>
        <a:ln>
          <a:solidFill>
            <a:schemeClr val="tx1"/>
          </a:solidFill>
        </a:ln>
      </dgm:spPr>
      <dgm:t>
        <a:bodyPr/>
        <a:lstStyle/>
        <a:p>
          <a:endParaRPr lang="en-GB"/>
        </a:p>
      </dgm:t>
    </dgm:pt>
    <dgm:pt modelId="{1E7E13E9-F7B4-41F3-B12B-50BC6084E7F2}" type="sibTrans" cxnId="{1D726924-F005-4D85-903E-D9165E0D40EF}">
      <dgm:prSet/>
      <dgm:spPr/>
      <dgm:t>
        <a:bodyPr/>
        <a:lstStyle/>
        <a:p>
          <a:endParaRPr lang="en-GB"/>
        </a:p>
      </dgm:t>
    </dgm:pt>
    <dgm:pt modelId="{1605DE2B-1186-47F0-BD8C-5A1F61A5D253}">
      <dgm:prSet/>
      <dgm:spPr>
        <a:solidFill>
          <a:schemeClr val="bg1">
            <a:lumMod val="85000"/>
          </a:schemeClr>
        </a:solidFill>
      </dgm:spPr>
      <dgm:t>
        <a:bodyPr/>
        <a:lstStyle/>
        <a:p>
          <a:pPr rtl="0"/>
          <a:r>
            <a:rPr lang="en-GB" dirty="0" smtClean="0">
              <a:solidFill>
                <a:srgbClr val="0070C0"/>
              </a:solidFill>
            </a:rPr>
            <a:t>Part 4: </a:t>
          </a:r>
          <a:br>
            <a:rPr lang="en-GB" dirty="0" smtClean="0">
              <a:solidFill>
                <a:srgbClr val="0070C0"/>
              </a:solidFill>
            </a:rPr>
          </a:br>
          <a:r>
            <a:rPr lang="en-GB" dirty="0" smtClean="0">
              <a:solidFill>
                <a:srgbClr val="0070C0"/>
              </a:solidFill>
            </a:rPr>
            <a:t>Management aspects </a:t>
          </a:r>
          <a:endParaRPr lang="en-GB" dirty="0">
            <a:solidFill>
              <a:srgbClr val="0070C0"/>
            </a:solidFill>
          </a:endParaRPr>
        </a:p>
      </dgm:t>
    </dgm:pt>
    <dgm:pt modelId="{A06F9834-DDD6-4DD8-8FC1-3EE587325574}" type="parTrans" cxnId="{7120EEA1-197E-4002-966E-767196501928}">
      <dgm:prSet/>
      <dgm:spPr>
        <a:ln>
          <a:solidFill>
            <a:schemeClr val="tx1"/>
          </a:solidFill>
        </a:ln>
      </dgm:spPr>
      <dgm:t>
        <a:bodyPr/>
        <a:lstStyle/>
        <a:p>
          <a:endParaRPr lang="en-GB"/>
        </a:p>
      </dgm:t>
    </dgm:pt>
    <dgm:pt modelId="{D6DED0F7-75E9-48EA-BA29-1E764D813C0E}" type="sibTrans" cxnId="{7120EEA1-197E-4002-966E-767196501928}">
      <dgm:prSet/>
      <dgm:spPr/>
      <dgm:t>
        <a:bodyPr/>
        <a:lstStyle/>
        <a:p>
          <a:endParaRPr lang="en-GB"/>
        </a:p>
      </dgm:t>
    </dgm:pt>
    <dgm:pt modelId="{1A7D7693-F01F-46FB-A1D0-897723821D77}">
      <dgm:prSet/>
      <dgm:spPr>
        <a:solidFill>
          <a:schemeClr val="bg1">
            <a:lumMod val="50000"/>
          </a:schemeClr>
        </a:solidFill>
      </dgm:spPr>
      <dgm:t>
        <a:bodyPr/>
        <a:lstStyle/>
        <a:p>
          <a:pPr rtl="0"/>
          <a:r>
            <a:rPr lang="en-GB" dirty="0" smtClean="0"/>
            <a:t>Future work</a:t>
          </a:r>
          <a:endParaRPr lang="en-GB" dirty="0"/>
        </a:p>
      </dgm:t>
    </dgm:pt>
    <dgm:pt modelId="{3C633766-1F2D-4C5C-A833-71980157C52B}" type="parTrans" cxnId="{FB7CD5BF-547B-404A-AEAC-9E3CED1C5D2F}">
      <dgm:prSet/>
      <dgm:spPr>
        <a:ln>
          <a:solidFill>
            <a:schemeClr val="tx1"/>
          </a:solidFill>
        </a:ln>
      </dgm:spPr>
      <dgm:t>
        <a:bodyPr/>
        <a:lstStyle/>
        <a:p>
          <a:endParaRPr lang="en-GB"/>
        </a:p>
      </dgm:t>
    </dgm:pt>
    <dgm:pt modelId="{81F0AD9B-F78F-4192-8BD5-49B87867601B}" type="sibTrans" cxnId="{FB7CD5BF-547B-404A-AEAC-9E3CED1C5D2F}">
      <dgm:prSet/>
      <dgm:spPr/>
      <dgm:t>
        <a:bodyPr/>
        <a:lstStyle/>
        <a:p>
          <a:endParaRPr lang="en-GB"/>
        </a:p>
      </dgm:t>
    </dgm:pt>
    <dgm:pt modelId="{C136ECE5-3805-4894-A00F-0F07E9E49528}" type="pres">
      <dgm:prSet presAssocID="{B86E4D0F-054F-4DE3-9367-72CC18485154}" presName="hierChild1" presStyleCnt="0">
        <dgm:presLayoutVars>
          <dgm:orgChart val="1"/>
          <dgm:chPref val="1"/>
          <dgm:dir/>
          <dgm:animOne val="branch"/>
          <dgm:animLvl val="lvl"/>
          <dgm:resizeHandles/>
        </dgm:presLayoutVars>
      </dgm:prSet>
      <dgm:spPr/>
      <dgm:t>
        <a:bodyPr/>
        <a:lstStyle/>
        <a:p>
          <a:endParaRPr lang="en-GB"/>
        </a:p>
      </dgm:t>
    </dgm:pt>
    <dgm:pt modelId="{8F8DCC48-9E63-4AC6-94C5-198B75F2A5AA}" type="pres">
      <dgm:prSet presAssocID="{BCC2C876-B8E8-4556-A656-B5A9E6E0B820}" presName="hierRoot1" presStyleCnt="0">
        <dgm:presLayoutVars>
          <dgm:hierBranch val="init"/>
        </dgm:presLayoutVars>
      </dgm:prSet>
      <dgm:spPr/>
    </dgm:pt>
    <dgm:pt modelId="{DCA0DDEA-4C0C-4393-9B01-03EFDE627DE7}" type="pres">
      <dgm:prSet presAssocID="{BCC2C876-B8E8-4556-A656-B5A9E6E0B820}" presName="rootComposite1" presStyleCnt="0"/>
      <dgm:spPr/>
    </dgm:pt>
    <dgm:pt modelId="{DDB3CA0D-3FAF-42ED-B2CE-DA2CC47E18F3}" type="pres">
      <dgm:prSet presAssocID="{BCC2C876-B8E8-4556-A656-B5A9E6E0B820}" presName="rootText1" presStyleLbl="node0" presStyleIdx="0" presStyleCnt="1">
        <dgm:presLayoutVars>
          <dgm:chPref val="3"/>
        </dgm:presLayoutVars>
      </dgm:prSet>
      <dgm:spPr/>
      <dgm:t>
        <a:bodyPr/>
        <a:lstStyle/>
        <a:p>
          <a:endParaRPr lang="en-GB"/>
        </a:p>
      </dgm:t>
    </dgm:pt>
    <dgm:pt modelId="{9605ADD7-1964-4E88-AAA4-DBDED1A099F6}" type="pres">
      <dgm:prSet presAssocID="{BCC2C876-B8E8-4556-A656-B5A9E6E0B820}" presName="rootConnector1" presStyleLbl="node1" presStyleIdx="0" presStyleCnt="0"/>
      <dgm:spPr/>
      <dgm:t>
        <a:bodyPr/>
        <a:lstStyle/>
        <a:p>
          <a:endParaRPr lang="en-GB"/>
        </a:p>
      </dgm:t>
    </dgm:pt>
    <dgm:pt modelId="{70ECAFDF-1C97-4E05-B9F1-049A67BD8D5C}" type="pres">
      <dgm:prSet presAssocID="{BCC2C876-B8E8-4556-A656-B5A9E6E0B820}" presName="hierChild2" presStyleCnt="0"/>
      <dgm:spPr/>
    </dgm:pt>
    <dgm:pt modelId="{20F87857-D8A4-4805-A476-53AF6A45F905}" type="pres">
      <dgm:prSet presAssocID="{99E69599-789B-4BD9-B746-606C62FFE45A}" presName="Name37" presStyleLbl="parChTrans1D2" presStyleIdx="0" presStyleCnt="4"/>
      <dgm:spPr/>
      <dgm:t>
        <a:bodyPr/>
        <a:lstStyle/>
        <a:p>
          <a:endParaRPr lang="en-GB"/>
        </a:p>
      </dgm:t>
    </dgm:pt>
    <dgm:pt modelId="{5CB3BA26-B280-4D58-A93C-FDB76C6C74CE}" type="pres">
      <dgm:prSet presAssocID="{1A607CA9-06BB-4241-9CF6-6A16A449C99B}" presName="hierRoot2" presStyleCnt="0">
        <dgm:presLayoutVars>
          <dgm:hierBranch val="init"/>
        </dgm:presLayoutVars>
      </dgm:prSet>
      <dgm:spPr/>
    </dgm:pt>
    <dgm:pt modelId="{69605E67-9778-4A4E-A48E-F4F9B0300E08}" type="pres">
      <dgm:prSet presAssocID="{1A607CA9-06BB-4241-9CF6-6A16A449C99B}" presName="rootComposite" presStyleCnt="0"/>
      <dgm:spPr/>
    </dgm:pt>
    <dgm:pt modelId="{3E329881-71BE-4CFC-950E-A0D74FE5A306}" type="pres">
      <dgm:prSet presAssocID="{1A607CA9-06BB-4241-9CF6-6A16A449C99B}" presName="rootText" presStyleLbl="node2" presStyleIdx="0" presStyleCnt="4">
        <dgm:presLayoutVars>
          <dgm:chPref val="3"/>
        </dgm:presLayoutVars>
      </dgm:prSet>
      <dgm:spPr/>
      <dgm:t>
        <a:bodyPr/>
        <a:lstStyle/>
        <a:p>
          <a:endParaRPr lang="en-GB"/>
        </a:p>
      </dgm:t>
    </dgm:pt>
    <dgm:pt modelId="{0B0C3B0E-126A-4D20-A7CC-0D5DDC7900E2}" type="pres">
      <dgm:prSet presAssocID="{1A607CA9-06BB-4241-9CF6-6A16A449C99B}" presName="rootConnector" presStyleLbl="node2" presStyleIdx="0" presStyleCnt="4"/>
      <dgm:spPr/>
      <dgm:t>
        <a:bodyPr/>
        <a:lstStyle/>
        <a:p>
          <a:endParaRPr lang="en-GB"/>
        </a:p>
      </dgm:t>
    </dgm:pt>
    <dgm:pt modelId="{0753FC8E-6160-4219-B3C4-AA5AA7029C3D}" type="pres">
      <dgm:prSet presAssocID="{1A607CA9-06BB-4241-9CF6-6A16A449C99B}" presName="hierChild4" presStyleCnt="0"/>
      <dgm:spPr/>
    </dgm:pt>
    <dgm:pt modelId="{AE867CA4-65EA-4DF5-8BFE-9DFA9A61A499}" type="pres">
      <dgm:prSet presAssocID="{1A607CA9-06BB-4241-9CF6-6A16A449C99B}" presName="hierChild5" presStyleCnt="0"/>
      <dgm:spPr/>
    </dgm:pt>
    <dgm:pt modelId="{6B119FAA-880F-491C-BC5A-AC1702F83AA8}" type="pres">
      <dgm:prSet presAssocID="{F6E99CF6-352B-40DC-9F8E-4FB2773CAA1E}" presName="Name37" presStyleLbl="parChTrans1D2" presStyleIdx="1" presStyleCnt="4"/>
      <dgm:spPr/>
      <dgm:t>
        <a:bodyPr/>
        <a:lstStyle/>
        <a:p>
          <a:endParaRPr lang="en-GB"/>
        </a:p>
      </dgm:t>
    </dgm:pt>
    <dgm:pt modelId="{8E66D9FD-DA15-4323-AF5E-323E7B36E576}" type="pres">
      <dgm:prSet presAssocID="{7064D4EC-F778-4350-B90B-373F0D7AD31F}" presName="hierRoot2" presStyleCnt="0">
        <dgm:presLayoutVars>
          <dgm:hierBranch val="init"/>
        </dgm:presLayoutVars>
      </dgm:prSet>
      <dgm:spPr/>
    </dgm:pt>
    <dgm:pt modelId="{3B1CA45A-125C-4561-9AB6-13B446866BC5}" type="pres">
      <dgm:prSet presAssocID="{7064D4EC-F778-4350-B90B-373F0D7AD31F}" presName="rootComposite" presStyleCnt="0"/>
      <dgm:spPr/>
    </dgm:pt>
    <dgm:pt modelId="{F111EDB6-E17F-4777-BF7A-312B86967A83}" type="pres">
      <dgm:prSet presAssocID="{7064D4EC-F778-4350-B90B-373F0D7AD31F}" presName="rootText" presStyleLbl="node2" presStyleIdx="1" presStyleCnt="4">
        <dgm:presLayoutVars>
          <dgm:chPref val="3"/>
        </dgm:presLayoutVars>
      </dgm:prSet>
      <dgm:spPr/>
      <dgm:t>
        <a:bodyPr/>
        <a:lstStyle/>
        <a:p>
          <a:endParaRPr lang="en-GB"/>
        </a:p>
      </dgm:t>
    </dgm:pt>
    <dgm:pt modelId="{657EA0FF-44E1-4FA7-A5AB-24BEE739EFB4}" type="pres">
      <dgm:prSet presAssocID="{7064D4EC-F778-4350-B90B-373F0D7AD31F}" presName="rootConnector" presStyleLbl="node2" presStyleIdx="1" presStyleCnt="4"/>
      <dgm:spPr/>
      <dgm:t>
        <a:bodyPr/>
        <a:lstStyle/>
        <a:p>
          <a:endParaRPr lang="en-GB"/>
        </a:p>
      </dgm:t>
    </dgm:pt>
    <dgm:pt modelId="{74BEA317-DFA7-4F95-97D3-586D26CF4695}" type="pres">
      <dgm:prSet presAssocID="{7064D4EC-F778-4350-B90B-373F0D7AD31F}" presName="hierChild4" presStyleCnt="0"/>
      <dgm:spPr/>
    </dgm:pt>
    <dgm:pt modelId="{06CD9884-041A-49BB-A568-ED929410FF0A}" type="pres">
      <dgm:prSet presAssocID="{7064D4EC-F778-4350-B90B-373F0D7AD31F}" presName="hierChild5" presStyleCnt="0"/>
      <dgm:spPr/>
    </dgm:pt>
    <dgm:pt modelId="{839D4589-6EE5-4EC6-81D6-0885010D75C6}" type="pres">
      <dgm:prSet presAssocID="{A06F9834-DDD6-4DD8-8FC1-3EE587325574}" presName="Name37" presStyleLbl="parChTrans1D2" presStyleIdx="2" presStyleCnt="4"/>
      <dgm:spPr/>
      <dgm:t>
        <a:bodyPr/>
        <a:lstStyle/>
        <a:p>
          <a:endParaRPr lang="en-GB"/>
        </a:p>
      </dgm:t>
    </dgm:pt>
    <dgm:pt modelId="{4472A9A5-4D4F-4E71-B10D-510324E4B694}" type="pres">
      <dgm:prSet presAssocID="{1605DE2B-1186-47F0-BD8C-5A1F61A5D253}" presName="hierRoot2" presStyleCnt="0">
        <dgm:presLayoutVars>
          <dgm:hierBranch val="init"/>
        </dgm:presLayoutVars>
      </dgm:prSet>
      <dgm:spPr/>
    </dgm:pt>
    <dgm:pt modelId="{EDE6B0BF-7BC0-4EB4-982A-A24518389DBB}" type="pres">
      <dgm:prSet presAssocID="{1605DE2B-1186-47F0-BD8C-5A1F61A5D253}" presName="rootComposite" presStyleCnt="0"/>
      <dgm:spPr/>
    </dgm:pt>
    <dgm:pt modelId="{45D764A3-0893-456A-8733-87C283120B86}" type="pres">
      <dgm:prSet presAssocID="{1605DE2B-1186-47F0-BD8C-5A1F61A5D253}" presName="rootText" presStyleLbl="node2" presStyleIdx="2" presStyleCnt="4">
        <dgm:presLayoutVars>
          <dgm:chPref val="3"/>
        </dgm:presLayoutVars>
      </dgm:prSet>
      <dgm:spPr/>
      <dgm:t>
        <a:bodyPr/>
        <a:lstStyle/>
        <a:p>
          <a:endParaRPr lang="en-GB"/>
        </a:p>
      </dgm:t>
    </dgm:pt>
    <dgm:pt modelId="{257F881B-C194-4AFF-8C83-A5584BD3EE92}" type="pres">
      <dgm:prSet presAssocID="{1605DE2B-1186-47F0-BD8C-5A1F61A5D253}" presName="rootConnector" presStyleLbl="node2" presStyleIdx="2" presStyleCnt="4"/>
      <dgm:spPr/>
      <dgm:t>
        <a:bodyPr/>
        <a:lstStyle/>
        <a:p>
          <a:endParaRPr lang="en-GB"/>
        </a:p>
      </dgm:t>
    </dgm:pt>
    <dgm:pt modelId="{EE9CA4AC-007B-4346-B30E-E8F47C78FB77}" type="pres">
      <dgm:prSet presAssocID="{1605DE2B-1186-47F0-BD8C-5A1F61A5D253}" presName="hierChild4" presStyleCnt="0"/>
      <dgm:spPr/>
    </dgm:pt>
    <dgm:pt modelId="{D2FD7553-D3D4-496B-852E-4EE0BAD51F9D}" type="pres">
      <dgm:prSet presAssocID="{1605DE2B-1186-47F0-BD8C-5A1F61A5D253}" presName="hierChild5" presStyleCnt="0"/>
      <dgm:spPr/>
    </dgm:pt>
    <dgm:pt modelId="{61E9320F-E12A-42BC-9D2B-E55E051722E7}" type="pres">
      <dgm:prSet presAssocID="{3C633766-1F2D-4C5C-A833-71980157C52B}" presName="Name37" presStyleLbl="parChTrans1D2" presStyleIdx="3" presStyleCnt="4"/>
      <dgm:spPr/>
      <dgm:t>
        <a:bodyPr/>
        <a:lstStyle/>
        <a:p>
          <a:endParaRPr lang="zh-CN" altLang="en-US"/>
        </a:p>
      </dgm:t>
    </dgm:pt>
    <dgm:pt modelId="{E981B9FB-5032-4B71-9952-D3E6A7856FCD}" type="pres">
      <dgm:prSet presAssocID="{1A7D7693-F01F-46FB-A1D0-897723821D77}" presName="hierRoot2" presStyleCnt="0">
        <dgm:presLayoutVars>
          <dgm:hierBranch val="init"/>
        </dgm:presLayoutVars>
      </dgm:prSet>
      <dgm:spPr/>
    </dgm:pt>
    <dgm:pt modelId="{25731440-FDBA-4150-9F15-1DF48B037825}" type="pres">
      <dgm:prSet presAssocID="{1A7D7693-F01F-46FB-A1D0-897723821D77}" presName="rootComposite" presStyleCnt="0"/>
      <dgm:spPr/>
    </dgm:pt>
    <dgm:pt modelId="{2FA6D241-9D60-4265-8D87-E83A1DAB339B}" type="pres">
      <dgm:prSet presAssocID="{1A7D7693-F01F-46FB-A1D0-897723821D77}" presName="rootText" presStyleLbl="node2" presStyleIdx="3" presStyleCnt="4">
        <dgm:presLayoutVars>
          <dgm:chPref val="3"/>
        </dgm:presLayoutVars>
      </dgm:prSet>
      <dgm:spPr/>
      <dgm:t>
        <a:bodyPr/>
        <a:lstStyle/>
        <a:p>
          <a:endParaRPr lang="en-GB"/>
        </a:p>
      </dgm:t>
    </dgm:pt>
    <dgm:pt modelId="{3C6DE9E8-0DBA-443B-BBAD-5DF408E990E6}" type="pres">
      <dgm:prSet presAssocID="{1A7D7693-F01F-46FB-A1D0-897723821D77}" presName="rootConnector" presStyleLbl="node2" presStyleIdx="3" presStyleCnt="4"/>
      <dgm:spPr/>
      <dgm:t>
        <a:bodyPr/>
        <a:lstStyle/>
        <a:p>
          <a:endParaRPr lang="en-GB"/>
        </a:p>
      </dgm:t>
    </dgm:pt>
    <dgm:pt modelId="{1DBE8189-E1CB-4C41-881F-FBB76AD5EC02}" type="pres">
      <dgm:prSet presAssocID="{1A7D7693-F01F-46FB-A1D0-897723821D77}" presName="hierChild4" presStyleCnt="0"/>
      <dgm:spPr/>
    </dgm:pt>
    <dgm:pt modelId="{E8752500-C224-4041-A04A-92F9E51F4C99}" type="pres">
      <dgm:prSet presAssocID="{1A7D7693-F01F-46FB-A1D0-897723821D77}" presName="hierChild5" presStyleCnt="0"/>
      <dgm:spPr/>
    </dgm:pt>
    <dgm:pt modelId="{D67263B1-4682-4485-893A-5B057F322FC7}" type="pres">
      <dgm:prSet presAssocID="{BCC2C876-B8E8-4556-A656-B5A9E6E0B820}" presName="hierChild3" presStyleCnt="0"/>
      <dgm:spPr/>
    </dgm:pt>
  </dgm:ptLst>
  <dgm:cxnLst>
    <dgm:cxn modelId="{6A7218B7-B16F-4EE2-954A-7C885B95BA40}" srcId="{BCC2C876-B8E8-4556-A656-B5A9E6E0B820}" destId="{1A607CA9-06BB-4241-9CF6-6A16A449C99B}" srcOrd="0" destOrd="0" parTransId="{99E69599-789B-4BD9-B746-606C62FFE45A}" sibTransId="{C30ED5F2-751F-439F-B173-F0D8163C88CF}"/>
    <dgm:cxn modelId="{FB7CD5BF-547B-404A-AEAC-9E3CED1C5D2F}" srcId="{BCC2C876-B8E8-4556-A656-B5A9E6E0B820}" destId="{1A7D7693-F01F-46FB-A1D0-897723821D77}" srcOrd="3" destOrd="0" parTransId="{3C633766-1F2D-4C5C-A833-71980157C52B}" sibTransId="{81F0AD9B-F78F-4192-8BD5-49B87867601B}"/>
    <dgm:cxn modelId="{9D4F1337-3E68-4E4A-B821-4596B74943F4}" type="presOf" srcId="{A06F9834-DDD6-4DD8-8FC1-3EE587325574}" destId="{839D4589-6EE5-4EC6-81D6-0885010D75C6}" srcOrd="0" destOrd="0" presId="urn:microsoft.com/office/officeart/2005/8/layout/orgChart1"/>
    <dgm:cxn modelId="{5526E6F6-0850-44B2-A81A-8BEDE19CA493}" type="presOf" srcId="{99E69599-789B-4BD9-B746-606C62FFE45A}" destId="{20F87857-D8A4-4805-A476-53AF6A45F905}" srcOrd="0" destOrd="0" presId="urn:microsoft.com/office/officeart/2005/8/layout/orgChart1"/>
    <dgm:cxn modelId="{098B0D44-F524-45EA-9310-BB59E40EC5F2}" type="presOf" srcId="{1A607CA9-06BB-4241-9CF6-6A16A449C99B}" destId="{0B0C3B0E-126A-4D20-A7CC-0D5DDC7900E2}" srcOrd="1" destOrd="0" presId="urn:microsoft.com/office/officeart/2005/8/layout/orgChart1"/>
    <dgm:cxn modelId="{1D726924-F005-4D85-903E-D9165E0D40EF}" srcId="{BCC2C876-B8E8-4556-A656-B5A9E6E0B820}" destId="{7064D4EC-F778-4350-B90B-373F0D7AD31F}" srcOrd="1" destOrd="0" parTransId="{F6E99CF6-352B-40DC-9F8E-4FB2773CAA1E}" sibTransId="{1E7E13E9-F7B4-41F3-B12B-50BC6084E7F2}"/>
    <dgm:cxn modelId="{524A18AA-55C5-4945-9AD6-44616B4C4E60}" type="presOf" srcId="{BCC2C876-B8E8-4556-A656-B5A9E6E0B820}" destId="{DDB3CA0D-3FAF-42ED-B2CE-DA2CC47E18F3}" srcOrd="0" destOrd="0" presId="urn:microsoft.com/office/officeart/2005/8/layout/orgChart1"/>
    <dgm:cxn modelId="{F766B9D4-F4C0-47BD-A9E8-402C8A6F2C9D}" type="presOf" srcId="{7064D4EC-F778-4350-B90B-373F0D7AD31F}" destId="{657EA0FF-44E1-4FA7-A5AB-24BEE739EFB4}" srcOrd="1" destOrd="0" presId="urn:microsoft.com/office/officeart/2005/8/layout/orgChart1"/>
    <dgm:cxn modelId="{7120EEA1-197E-4002-966E-767196501928}" srcId="{BCC2C876-B8E8-4556-A656-B5A9E6E0B820}" destId="{1605DE2B-1186-47F0-BD8C-5A1F61A5D253}" srcOrd="2" destOrd="0" parTransId="{A06F9834-DDD6-4DD8-8FC1-3EE587325574}" sibTransId="{D6DED0F7-75E9-48EA-BA29-1E764D813C0E}"/>
    <dgm:cxn modelId="{34712DBD-E1C6-4D9E-9B00-3443314CB7F6}" type="presOf" srcId="{1A7D7693-F01F-46FB-A1D0-897723821D77}" destId="{3C6DE9E8-0DBA-443B-BBAD-5DF408E990E6}" srcOrd="1" destOrd="0" presId="urn:microsoft.com/office/officeart/2005/8/layout/orgChart1"/>
    <dgm:cxn modelId="{27B2AB5D-9866-420C-8EA0-1FF34AB492BA}" type="presOf" srcId="{7064D4EC-F778-4350-B90B-373F0D7AD31F}" destId="{F111EDB6-E17F-4777-BF7A-312B86967A83}" srcOrd="0" destOrd="0" presId="urn:microsoft.com/office/officeart/2005/8/layout/orgChart1"/>
    <dgm:cxn modelId="{78EBD993-BB3F-427D-99BA-4C9F00036665}" type="presOf" srcId="{F6E99CF6-352B-40DC-9F8E-4FB2773CAA1E}" destId="{6B119FAA-880F-491C-BC5A-AC1702F83AA8}" srcOrd="0" destOrd="0" presId="urn:microsoft.com/office/officeart/2005/8/layout/orgChart1"/>
    <dgm:cxn modelId="{BDEDF858-6EF4-4663-9AF6-9FBC97A043D0}" type="presOf" srcId="{B86E4D0F-054F-4DE3-9367-72CC18485154}" destId="{C136ECE5-3805-4894-A00F-0F07E9E49528}" srcOrd="0" destOrd="0" presId="urn:microsoft.com/office/officeart/2005/8/layout/orgChart1"/>
    <dgm:cxn modelId="{2ECDC4F3-E4B5-4EEA-B359-4E7C14F97FAD}" type="presOf" srcId="{1A607CA9-06BB-4241-9CF6-6A16A449C99B}" destId="{3E329881-71BE-4CFC-950E-A0D74FE5A306}" srcOrd="0" destOrd="0" presId="urn:microsoft.com/office/officeart/2005/8/layout/orgChart1"/>
    <dgm:cxn modelId="{441E6352-F025-4CD4-9377-FBAB53DCB13B}" type="presOf" srcId="{1605DE2B-1186-47F0-BD8C-5A1F61A5D253}" destId="{45D764A3-0893-456A-8733-87C283120B86}" srcOrd="0" destOrd="0" presId="urn:microsoft.com/office/officeart/2005/8/layout/orgChart1"/>
    <dgm:cxn modelId="{E3856FA2-3C91-4F0C-AB5F-33290C1E55DC}" srcId="{B86E4D0F-054F-4DE3-9367-72CC18485154}" destId="{BCC2C876-B8E8-4556-A656-B5A9E6E0B820}" srcOrd="0" destOrd="0" parTransId="{A671EC64-AC49-490A-8212-77AE508BD21C}" sibTransId="{91EBEAF8-C52C-484B-8785-AB07A9B88261}"/>
    <dgm:cxn modelId="{CE968BCD-67B9-466D-A7B3-AB4AE311651A}" type="presOf" srcId="{BCC2C876-B8E8-4556-A656-B5A9E6E0B820}" destId="{9605ADD7-1964-4E88-AAA4-DBDED1A099F6}" srcOrd="1" destOrd="0" presId="urn:microsoft.com/office/officeart/2005/8/layout/orgChart1"/>
    <dgm:cxn modelId="{A3813438-4C0F-4812-A2E7-F4F4824518C9}" type="presOf" srcId="{1605DE2B-1186-47F0-BD8C-5A1F61A5D253}" destId="{257F881B-C194-4AFF-8C83-A5584BD3EE92}" srcOrd="1" destOrd="0" presId="urn:microsoft.com/office/officeart/2005/8/layout/orgChart1"/>
    <dgm:cxn modelId="{E0349112-AF1D-4EBB-8D10-1408BE42047A}" type="presOf" srcId="{1A7D7693-F01F-46FB-A1D0-897723821D77}" destId="{2FA6D241-9D60-4265-8D87-E83A1DAB339B}" srcOrd="0" destOrd="0" presId="urn:microsoft.com/office/officeart/2005/8/layout/orgChart1"/>
    <dgm:cxn modelId="{4A085D0D-DF42-43C2-A3FC-8751710198A5}" type="presOf" srcId="{3C633766-1F2D-4C5C-A833-71980157C52B}" destId="{61E9320F-E12A-42BC-9D2B-E55E051722E7}" srcOrd="0" destOrd="0" presId="urn:microsoft.com/office/officeart/2005/8/layout/orgChart1"/>
    <dgm:cxn modelId="{889B8E78-49E7-40AF-B64C-0F454E3B32FA}" type="presParOf" srcId="{C136ECE5-3805-4894-A00F-0F07E9E49528}" destId="{8F8DCC48-9E63-4AC6-94C5-198B75F2A5AA}" srcOrd="0" destOrd="0" presId="urn:microsoft.com/office/officeart/2005/8/layout/orgChart1"/>
    <dgm:cxn modelId="{85658882-EFB4-4D66-8737-0BBFFA71BA66}" type="presParOf" srcId="{8F8DCC48-9E63-4AC6-94C5-198B75F2A5AA}" destId="{DCA0DDEA-4C0C-4393-9B01-03EFDE627DE7}" srcOrd="0" destOrd="0" presId="urn:microsoft.com/office/officeart/2005/8/layout/orgChart1"/>
    <dgm:cxn modelId="{CC43CAF2-0478-4C5C-8763-4D8E000CA161}" type="presParOf" srcId="{DCA0DDEA-4C0C-4393-9B01-03EFDE627DE7}" destId="{DDB3CA0D-3FAF-42ED-B2CE-DA2CC47E18F3}" srcOrd="0" destOrd="0" presId="urn:microsoft.com/office/officeart/2005/8/layout/orgChart1"/>
    <dgm:cxn modelId="{A88BE07E-3FA6-4FAC-9DC0-97CA7165BCFA}" type="presParOf" srcId="{DCA0DDEA-4C0C-4393-9B01-03EFDE627DE7}" destId="{9605ADD7-1964-4E88-AAA4-DBDED1A099F6}" srcOrd="1" destOrd="0" presId="urn:microsoft.com/office/officeart/2005/8/layout/orgChart1"/>
    <dgm:cxn modelId="{9F070858-4F96-4D97-BA24-859A2EBA066C}" type="presParOf" srcId="{8F8DCC48-9E63-4AC6-94C5-198B75F2A5AA}" destId="{70ECAFDF-1C97-4E05-B9F1-049A67BD8D5C}" srcOrd="1" destOrd="0" presId="urn:microsoft.com/office/officeart/2005/8/layout/orgChart1"/>
    <dgm:cxn modelId="{FA9C50FC-42A1-4315-BF0C-92217EA0BD61}" type="presParOf" srcId="{70ECAFDF-1C97-4E05-B9F1-049A67BD8D5C}" destId="{20F87857-D8A4-4805-A476-53AF6A45F905}" srcOrd="0" destOrd="0" presId="urn:microsoft.com/office/officeart/2005/8/layout/orgChart1"/>
    <dgm:cxn modelId="{F288D07D-7213-42AB-9C5E-45EB220B15E9}" type="presParOf" srcId="{70ECAFDF-1C97-4E05-B9F1-049A67BD8D5C}" destId="{5CB3BA26-B280-4D58-A93C-FDB76C6C74CE}" srcOrd="1" destOrd="0" presId="urn:microsoft.com/office/officeart/2005/8/layout/orgChart1"/>
    <dgm:cxn modelId="{53F7A23D-22A8-4134-88EC-431673747965}" type="presParOf" srcId="{5CB3BA26-B280-4D58-A93C-FDB76C6C74CE}" destId="{69605E67-9778-4A4E-A48E-F4F9B0300E08}" srcOrd="0" destOrd="0" presId="urn:microsoft.com/office/officeart/2005/8/layout/orgChart1"/>
    <dgm:cxn modelId="{1E01B91D-C295-4371-9715-E8F87AA80786}" type="presParOf" srcId="{69605E67-9778-4A4E-A48E-F4F9B0300E08}" destId="{3E329881-71BE-4CFC-950E-A0D74FE5A306}" srcOrd="0" destOrd="0" presId="urn:microsoft.com/office/officeart/2005/8/layout/orgChart1"/>
    <dgm:cxn modelId="{7FE98C2E-19FD-4AA2-869E-328C24B9F7DC}" type="presParOf" srcId="{69605E67-9778-4A4E-A48E-F4F9B0300E08}" destId="{0B0C3B0E-126A-4D20-A7CC-0D5DDC7900E2}" srcOrd="1" destOrd="0" presId="urn:microsoft.com/office/officeart/2005/8/layout/orgChart1"/>
    <dgm:cxn modelId="{70382EA4-AA20-4090-90D1-53E87257826B}" type="presParOf" srcId="{5CB3BA26-B280-4D58-A93C-FDB76C6C74CE}" destId="{0753FC8E-6160-4219-B3C4-AA5AA7029C3D}" srcOrd="1" destOrd="0" presId="urn:microsoft.com/office/officeart/2005/8/layout/orgChart1"/>
    <dgm:cxn modelId="{D97AAF95-3D0B-45FC-9A12-7F2751BC4D30}" type="presParOf" srcId="{5CB3BA26-B280-4D58-A93C-FDB76C6C74CE}" destId="{AE867CA4-65EA-4DF5-8BFE-9DFA9A61A499}" srcOrd="2" destOrd="0" presId="urn:microsoft.com/office/officeart/2005/8/layout/orgChart1"/>
    <dgm:cxn modelId="{FB0C4EEE-2147-4FA3-A089-9F5C47D92AE8}" type="presParOf" srcId="{70ECAFDF-1C97-4E05-B9F1-049A67BD8D5C}" destId="{6B119FAA-880F-491C-BC5A-AC1702F83AA8}" srcOrd="2" destOrd="0" presId="urn:microsoft.com/office/officeart/2005/8/layout/orgChart1"/>
    <dgm:cxn modelId="{9758A9AC-5E94-437D-BEBE-54874B3C86F2}" type="presParOf" srcId="{70ECAFDF-1C97-4E05-B9F1-049A67BD8D5C}" destId="{8E66D9FD-DA15-4323-AF5E-323E7B36E576}" srcOrd="3" destOrd="0" presId="urn:microsoft.com/office/officeart/2005/8/layout/orgChart1"/>
    <dgm:cxn modelId="{A125FD32-7F49-435E-99C5-FAA3D4D3C7E8}" type="presParOf" srcId="{8E66D9FD-DA15-4323-AF5E-323E7B36E576}" destId="{3B1CA45A-125C-4561-9AB6-13B446866BC5}" srcOrd="0" destOrd="0" presId="urn:microsoft.com/office/officeart/2005/8/layout/orgChart1"/>
    <dgm:cxn modelId="{3F89BDE9-0F9A-4C15-BC54-3FAB9BEB031F}" type="presParOf" srcId="{3B1CA45A-125C-4561-9AB6-13B446866BC5}" destId="{F111EDB6-E17F-4777-BF7A-312B86967A83}" srcOrd="0" destOrd="0" presId="urn:microsoft.com/office/officeart/2005/8/layout/orgChart1"/>
    <dgm:cxn modelId="{886ED0A4-DB23-4BAE-9E2A-AED00E483CBB}" type="presParOf" srcId="{3B1CA45A-125C-4561-9AB6-13B446866BC5}" destId="{657EA0FF-44E1-4FA7-A5AB-24BEE739EFB4}" srcOrd="1" destOrd="0" presId="urn:microsoft.com/office/officeart/2005/8/layout/orgChart1"/>
    <dgm:cxn modelId="{4DADDC3B-D782-4475-9F1E-AF4F4142361E}" type="presParOf" srcId="{8E66D9FD-DA15-4323-AF5E-323E7B36E576}" destId="{74BEA317-DFA7-4F95-97D3-586D26CF4695}" srcOrd="1" destOrd="0" presId="urn:microsoft.com/office/officeart/2005/8/layout/orgChart1"/>
    <dgm:cxn modelId="{A933EF13-1AA0-4945-AE24-F58D856CA85C}" type="presParOf" srcId="{8E66D9FD-DA15-4323-AF5E-323E7B36E576}" destId="{06CD9884-041A-49BB-A568-ED929410FF0A}" srcOrd="2" destOrd="0" presId="urn:microsoft.com/office/officeart/2005/8/layout/orgChart1"/>
    <dgm:cxn modelId="{7C05D425-A770-4E17-813A-B6EADB8C5C51}" type="presParOf" srcId="{70ECAFDF-1C97-4E05-B9F1-049A67BD8D5C}" destId="{839D4589-6EE5-4EC6-81D6-0885010D75C6}" srcOrd="4" destOrd="0" presId="urn:microsoft.com/office/officeart/2005/8/layout/orgChart1"/>
    <dgm:cxn modelId="{30BE15D3-1CB3-4C6A-9F39-6BEDF2A682FB}" type="presParOf" srcId="{70ECAFDF-1C97-4E05-B9F1-049A67BD8D5C}" destId="{4472A9A5-4D4F-4E71-B10D-510324E4B694}" srcOrd="5" destOrd="0" presId="urn:microsoft.com/office/officeart/2005/8/layout/orgChart1"/>
    <dgm:cxn modelId="{45D73BF4-5C3D-49EC-B939-887D6BCBD2B6}" type="presParOf" srcId="{4472A9A5-4D4F-4E71-B10D-510324E4B694}" destId="{EDE6B0BF-7BC0-4EB4-982A-A24518389DBB}" srcOrd="0" destOrd="0" presId="urn:microsoft.com/office/officeart/2005/8/layout/orgChart1"/>
    <dgm:cxn modelId="{702A0ACE-3BCF-4A68-9F35-5B019DAA669F}" type="presParOf" srcId="{EDE6B0BF-7BC0-4EB4-982A-A24518389DBB}" destId="{45D764A3-0893-456A-8733-87C283120B86}" srcOrd="0" destOrd="0" presId="urn:microsoft.com/office/officeart/2005/8/layout/orgChart1"/>
    <dgm:cxn modelId="{0BAA8E8D-8D50-4F09-9C17-89688114482C}" type="presParOf" srcId="{EDE6B0BF-7BC0-4EB4-982A-A24518389DBB}" destId="{257F881B-C194-4AFF-8C83-A5584BD3EE92}" srcOrd="1" destOrd="0" presId="urn:microsoft.com/office/officeart/2005/8/layout/orgChart1"/>
    <dgm:cxn modelId="{154F31B0-BED4-46A5-B83F-93367E53C2C3}" type="presParOf" srcId="{4472A9A5-4D4F-4E71-B10D-510324E4B694}" destId="{EE9CA4AC-007B-4346-B30E-E8F47C78FB77}" srcOrd="1" destOrd="0" presId="urn:microsoft.com/office/officeart/2005/8/layout/orgChart1"/>
    <dgm:cxn modelId="{A259B191-9C4F-43BF-AC61-24C91E7BE00E}" type="presParOf" srcId="{4472A9A5-4D4F-4E71-B10D-510324E4B694}" destId="{D2FD7553-D3D4-496B-852E-4EE0BAD51F9D}" srcOrd="2" destOrd="0" presId="urn:microsoft.com/office/officeart/2005/8/layout/orgChart1"/>
    <dgm:cxn modelId="{485868E5-B018-4C21-8D22-53278717A264}" type="presParOf" srcId="{70ECAFDF-1C97-4E05-B9F1-049A67BD8D5C}" destId="{61E9320F-E12A-42BC-9D2B-E55E051722E7}" srcOrd="6" destOrd="0" presId="urn:microsoft.com/office/officeart/2005/8/layout/orgChart1"/>
    <dgm:cxn modelId="{9F51DB34-D292-4EF5-992F-99D5EC5AB26C}" type="presParOf" srcId="{70ECAFDF-1C97-4E05-B9F1-049A67BD8D5C}" destId="{E981B9FB-5032-4B71-9952-D3E6A7856FCD}" srcOrd="7" destOrd="0" presId="urn:microsoft.com/office/officeart/2005/8/layout/orgChart1"/>
    <dgm:cxn modelId="{E6AE01E9-FAC9-4E9C-92CF-7C2DEC2DBDC9}" type="presParOf" srcId="{E981B9FB-5032-4B71-9952-D3E6A7856FCD}" destId="{25731440-FDBA-4150-9F15-1DF48B037825}" srcOrd="0" destOrd="0" presId="urn:microsoft.com/office/officeart/2005/8/layout/orgChart1"/>
    <dgm:cxn modelId="{C2260C15-8A3F-4400-880C-F48BF033E4F2}" type="presParOf" srcId="{25731440-FDBA-4150-9F15-1DF48B037825}" destId="{2FA6D241-9D60-4265-8D87-E83A1DAB339B}" srcOrd="0" destOrd="0" presId="urn:microsoft.com/office/officeart/2005/8/layout/orgChart1"/>
    <dgm:cxn modelId="{55648BFE-3370-4F46-9B74-414F10B20802}" type="presParOf" srcId="{25731440-FDBA-4150-9F15-1DF48B037825}" destId="{3C6DE9E8-0DBA-443B-BBAD-5DF408E990E6}" srcOrd="1" destOrd="0" presId="urn:microsoft.com/office/officeart/2005/8/layout/orgChart1"/>
    <dgm:cxn modelId="{E0836DB5-CF4F-46EF-9E11-F4C444946A7B}" type="presParOf" srcId="{E981B9FB-5032-4B71-9952-D3E6A7856FCD}" destId="{1DBE8189-E1CB-4C41-881F-FBB76AD5EC02}" srcOrd="1" destOrd="0" presId="urn:microsoft.com/office/officeart/2005/8/layout/orgChart1"/>
    <dgm:cxn modelId="{DF0B28C7-2DC1-40A6-9F38-102C25EE08AB}" type="presParOf" srcId="{E981B9FB-5032-4B71-9952-D3E6A7856FCD}" destId="{E8752500-C224-4041-A04A-92F9E51F4C99}" srcOrd="2" destOrd="0" presId="urn:microsoft.com/office/officeart/2005/8/layout/orgChart1"/>
    <dgm:cxn modelId="{6F9B1E07-CE19-48E3-9377-033B5FD11382}" type="presParOf" srcId="{8F8DCC48-9E63-4AC6-94C5-198B75F2A5AA}" destId="{D67263B1-4682-4485-893A-5B057F322FC7}"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E9320F-E12A-42BC-9D2B-E55E051722E7}">
      <dsp:nvSpPr>
        <dsp:cNvPr id="0" name=""/>
        <dsp:cNvSpPr/>
      </dsp:nvSpPr>
      <dsp:spPr>
        <a:xfrm>
          <a:off x="2894432" y="806072"/>
          <a:ext cx="2266937" cy="262290"/>
        </a:xfrm>
        <a:custGeom>
          <a:avLst/>
          <a:gdLst/>
          <a:ahLst/>
          <a:cxnLst/>
          <a:rect l="0" t="0" r="0" b="0"/>
          <a:pathLst>
            <a:path>
              <a:moveTo>
                <a:pt x="0" y="0"/>
              </a:moveTo>
              <a:lnTo>
                <a:pt x="0" y="131145"/>
              </a:lnTo>
              <a:lnTo>
                <a:pt x="2266937" y="131145"/>
              </a:lnTo>
              <a:lnTo>
                <a:pt x="2266937" y="26229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839D4589-6EE5-4EC6-81D6-0885010D75C6}">
      <dsp:nvSpPr>
        <dsp:cNvPr id="0" name=""/>
        <dsp:cNvSpPr/>
      </dsp:nvSpPr>
      <dsp:spPr>
        <a:xfrm>
          <a:off x="2894432" y="806072"/>
          <a:ext cx="755645" cy="262290"/>
        </a:xfrm>
        <a:custGeom>
          <a:avLst/>
          <a:gdLst/>
          <a:ahLst/>
          <a:cxnLst/>
          <a:rect l="0" t="0" r="0" b="0"/>
          <a:pathLst>
            <a:path>
              <a:moveTo>
                <a:pt x="0" y="0"/>
              </a:moveTo>
              <a:lnTo>
                <a:pt x="0" y="131145"/>
              </a:lnTo>
              <a:lnTo>
                <a:pt x="755645" y="131145"/>
              </a:lnTo>
              <a:lnTo>
                <a:pt x="755645" y="26229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6B119FAA-880F-491C-BC5A-AC1702F83AA8}">
      <dsp:nvSpPr>
        <dsp:cNvPr id="0" name=""/>
        <dsp:cNvSpPr/>
      </dsp:nvSpPr>
      <dsp:spPr>
        <a:xfrm>
          <a:off x="2138786" y="806072"/>
          <a:ext cx="755645" cy="262290"/>
        </a:xfrm>
        <a:custGeom>
          <a:avLst/>
          <a:gdLst/>
          <a:ahLst/>
          <a:cxnLst/>
          <a:rect l="0" t="0" r="0" b="0"/>
          <a:pathLst>
            <a:path>
              <a:moveTo>
                <a:pt x="755645" y="0"/>
              </a:moveTo>
              <a:lnTo>
                <a:pt x="755645" y="131145"/>
              </a:lnTo>
              <a:lnTo>
                <a:pt x="0" y="131145"/>
              </a:lnTo>
              <a:lnTo>
                <a:pt x="0" y="26229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0F87857-D8A4-4805-A476-53AF6A45F905}">
      <dsp:nvSpPr>
        <dsp:cNvPr id="0" name=""/>
        <dsp:cNvSpPr/>
      </dsp:nvSpPr>
      <dsp:spPr>
        <a:xfrm>
          <a:off x="627494" y="806072"/>
          <a:ext cx="2266937" cy="262290"/>
        </a:xfrm>
        <a:custGeom>
          <a:avLst/>
          <a:gdLst/>
          <a:ahLst/>
          <a:cxnLst/>
          <a:rect l="0" t="0" r="0" b="0"/>
          <a:pathLst>
            <a:path>
              <a:moveTo>
                <a:pt x="2266937" y="0"/>
              </a:moveTo>
              <a:lnTo>
                <a:pt x="2266937" y="131145"/>
              </a:lnTo>
              <a:lnTo>
                <a:pt x="0" y="131145"/>
              </a:lnTo>
              <a:lnTo>
                <a:pt x="0" y="26229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DB3CA0D-3FAF-42ED-B2CE-DA2CC47E18F3}">
      <dsp:nvSpPr>
        <dsp:cNvPr id="0" name=""/>
        <dsp:cNvSpPr/>
      </dsp:nvSpPr>
      <dsp:spPr>
        <a:xfrm>
          <a:off x="2269931" y="181571"/>
          <a:ext cx="1249001" cy="624500"/>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GB" sz="1500" kern="1200" baseline="0" dirty="0" smtClean="0"/>
            <a:t>Part 1: </a:t>
          </a:r>
          <a:br>
            <a:rPr lang="en-GB" sz="1500" kern="1200" baseline="0" dirty="0" smtClean="0"/>
          </a:br>
          <a:r>
            <a:rPr lang="en-GB" sz="1500" kern="1200" baseline="0" dirty="0" smtClean="0"/>
            <a:t>Overview &amp; use cases </a:t>
          </a:r>
          <a:endParaRPr lang="en-GB" sz="1500" kern="1200" dirty="0"/>
        </a:p>
      </dsp:txBody>
      <dsp:txXfrm>
        <a:off x="2269931" y="181571"/>
        <a:ext cx="1249001" cy="624500"/>
      </dsp:txXfrm>
    </dsp:sp>
    <dsp:sp modelId="{3E329881-71BE-4CFC-950E-A0D74FE5A306}">
      <dsp:nvSpPr>
        <dsp:cNvPr id="0" name=""/>
        <dsp:cNvSpPr/>
      </dsp:nvSpPr>
      <dsp:spPr>
        <a:xfrm>
          <a:off x="2994" y="1068362"/>
          <a:ext cx="1249001" cy="624500"/>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GB" sz="1500" kern="1200" dirty="0" smtClean="0"/>
            <a:t>Part 2: </a:t>
          </a:r>
          <a:br>
            <a:rPr lang="en-GB" sz="1500" kern="1200" dirty="0" smtClean="0"/>
          </a:br>
          <a:r>
            <a:rPr lang="en-GB" sz="1500" kern="1200" dirty="0" smtClean="0"/>
            <a:t>VNF Interfaces</a:t>
          </a:r>
          <a:endParaRPr lang="en-GB" sz="1500" kern="1200" dirty="0"/>
        </a:p>
      </dsp:txBody>
      <dsp:txXfrm>
        <a:off x="2994" y="1068362"/>
        <a:ext cx="1249001" cy="624500"/>
      </dsp:txXfrm>
    </dsp:sp>
    <dsp:sp modelId="{F111EDB6-E17F-4777-BF7A-312B86967A83}">
      <dsp:nvSpPr>
        <dsp:cNvPr id="0" name=""/>
        <dsp:cNvSpPr/>
      </dsp:nvSpPr>
      <dsp:spPr>
        <a:xfrm>
          <a:off x="1514285" y="1068362"/>
          <a:ext cx="1249001" cy="624500"/>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GB" sz="1500" kern="1200" dirty="0" smtClean="0"/>
            <a:t>Part 3: </a:t>
          </a:r>
          <a:br>
            <a:rPr lang="en-GB" sz="1500" kern="1200" dirty="0" smtClean="0"/>
          </a:br>
          <a:r>
            <a:rPr lang="en-GB" sz="1500" kern="1200" dirty="0" smtClean="0"/>
            <a:t>Switching aspects </a:t>
          </a:r>
          <a:endParaRPr lang="en-GB" sz="1500" kern="1200" dirty="0"/>
        </a:p>
      </dsp:txBody>
      <dsp:txXfrm>
        <a:off x="1514285" y="1068362"/>
        <a:ext cx="1249001" cy="624500"/>
      </dsp:txXfrm>
    </dsp:sp>
    <dsp:sp modelId="{45D764A3-0893-456A-8733-87C283120B86}">
      <dsp:nvSpPr>
        <dsp:cNvPr id="0" name=""/>
        <dsp:cNvSpPr/>
      </dsp:nvSpPr>
      <dsp:spPr>
        <a:xfrm>
          <a:off x="3025577" y="1068362"/>
          <a:ext cx="1249001" cy="624500"/>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GB" sz="1500" kern="1200" dirty="0" smtClean="0">
              <a:solidFill>
                <a:srgbClr val="0070C0"/>
              </a:solidFill>
            </a:rPr>
            <a:t>Part 4: </a:t>
          </a:r>
          <a:br>
            <a:rPr lang="en-GB" sz="1500" kern="1200" dirty="0" smtClean="0">
              <a:solidFill>
                <a:srgbClr val="0070C0"/>
              </a:solidFill>
            </a:rPr>
          </a:br>
          <a:r>
            <a:rPr lang="en-GB" sz="1500" kern="1200" dirty="0" smtClean="0">
              <a:solidFill>
                <a:srgbClr val="0070C0"/>
              </a:solidFill>
            </a:rPr>
            <a:t>Management aspects </a:t>
          </a:r>
          <a:endParaRPr lang="en-GB" sz="1500" kern="1200" dirty="0">
            <a:solidFill>
              <a:srgbClr val="0070C0"/>
            </a:solidFill>
          </a:endParaRPr>
        </a:p>
      </dsp:txBody>
      <dsp:txXfrm>
        <a:off x="3025577" y="1068362"/>
        <a:ext cx="1249001" cy="624500"/>
      </dsp:txXfrm>
    </dsp:sp>
    <dsp:sp modelId="{2FA6D241-9D60-4265-8D87-E83A1DAB339B}">
      <dsp:nvSpPr>
        <dsp:cNvPr id="0" name=""/>
        <dsp:cNvSpPr/>
      </dsp:nvSpPr>
      <dsp:spPr>
        <a:xfrm>
          <a:off x="4536868" y="1068362"/>
          <a:ext cx="1249001" cy="624500"/>
        </a:xfrm>
        <a:prstGeom prst="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GB" sz="1500" kern="1200" dirty="0" smtClean="0"/>
            <a:t>Future work</a:t>
          </a:r>
          <a:endParaRPr lang="en-GB" sz="1500" kern="1200" dirty="0"/>
        </a:p>
      </dsp:txBody>
      <dsp:txXfrm>
        <a:off x="4536868" y="1068362"/>
        <a:ext cx="1249001" cy="6245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6677B9-988F-4A9B-A532-7DB67EF2EFED}" type="datetimeFigureOut">
              <a:rPr lang="zh-CN" altLang="en-US" smtClean="0"/>
              <a:pPr/>
              <a:t>2015/11/11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2C8F2F-4E9E-46B3-A76B-A5BED6E09EB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a:xfrm>
            <a:off x="377825" y="684213"/>
            <a:ext cx="6102350" cy="3432175"/>
          </a:xfrm>
          <a:ln/>
        </p:spPr>
      </p:sp>
      <p:sp>
        <p:nvSpPr>
          <p:cNvPr id="39939" name="备注占位符 2"/>
          <p:cNvSpPr>
            <a:spLocks noGrp="1"/>
          </p:cNvSpPr>
          <p:nvPr>
            <p:ph type="body" idx="1"/>
          </p:nvPr>
        </p:nvSpPr>
        <p:spPr>
          <a:noFill/>
          <a:ln/>
        </p:spPr>
        <p:txBody>
          <a:bodyPr/>
          <a:lstStyle/>
          <a:p>
            <a:endParaRPr lang="en-US" altLang="zh-CN" dirty="0" smtClean="0">
              <a:solidFill>
                <a:srgbClr val="000000"/>
              </a:solidFill>
              <a:sym typeface="Arial" pitchFamily="34" charset="0"/>
            </a:endParaRPr>
          </a:p>
        </p:txBody>
      </p:sp>
      <p:sp>
        <p:nvSpPr>
          <p:cNvPr id="39940" name="灯片编号占位符 3"/>
          <p:cNvSpPr>
            <a:spLocks noGrp="1"/>
          </p:cNvSpPr>
          <p:nvPr>
            <p:ph type="sldNum" sz="quarter" idx="5"/>
          </p:nvPr>
        </p:nvSpPr>
        <p:spPr>
          <a:noFill/>
        </p:spPr>
        <p:txBody>
          <a:bodyPr/>
          <a:lstStyle/>
          <a:p>
            <a:pPr eaLnBrk="0" hangingPunct="0">
              <a:buSzPct val="100000"/>
            </a:pPr>
            <a:fld id="{4925829B-8265-4F43-8AF4-B96EB5F07689}" type="slidenum">
              <a:rPr lang="zh-CN" altLang="en-US" smtClean="0">
                <a:solidFill>
                  <a:srgbClr val="000000"/>
                </a:solidFill>
                <a:sym typeface="Arial" pitchFamily="34" charset="0"/>
              </a:rPr>
              <a:pPr eaLnBrk="0" hangingPunct="0">
                <a:buSzPct val="100000"/>
              </a:pPr>
              <a:t>7</a:t>
            </a:fld>
            <a:endParaRPr lang="en-US" altLang="zh-CN" dirty="0" smtClean="0">
              <a:solidFill>
                <a:srgbClr val="000000"/>
              </a:solidFill>
              <a:sym typeface="Arial" pitchFamily="34" charset="0"/>
            </a:endParaRPr>
          </a:p>
        </p:txBody>
      </p:sp>
    </p:spTree>
    <p:extLst>
      <p:ext uri="{BB962C8B-B14F-4D97-AF65-F5344CB8AC3E}">
        <p14:creationId xmlns="" xmlns:p14="http://schemas.microsoft.com/office/powerpoint/2010/main" val="2114248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a:xfrm>
            <a:off x="377825" y="684213"/>
            <a:ext cx="6102350" cy="3432175"/>
          </a:xfrm>
          <a:ln/>
        </p:spPr>
      </p:sp>
      <p:sp>
        <p:nvSpPr>
          <p:cNvPr id="39939" name="备注占位符 2"/>
          <p:cNvSpPr>
            <a:spLocks noGrp="1"/>
          </p:cNvSpPr>
          <p:nvPr>
            <p:ph type="body" idx="1"/>
          </p:nvPr>
        </p:nvSpPr>
        <p:spPr>
          <a:noFill/>
          <a:ln/>
        </p:spPr>
        <p:txBody>
          <a:bodyPr/>
          <a:lstStyle/>
          <a:p>
            <a:endParaRPr lang="en-US" altLang="zh-CN" dirty="0" smtClean="0">
              <a:solidFill>
                <a:srgbClr val="000000"/>
              </a:solidFill>
              <a:sym typeface="Arial" pitchFamily="34" charset="0"/>
            </a:endParaRPr>
          </a:p>
        </p:txBody>
      </p:sp>
      <p:sp>
        <p:nvSpPr>
          <p:cNvPr id="39940" name="灯片编号占位符 3"/>
          <p:cNvSpPr>
            <a:spLocks noGrp="1"/>
          </p:cNvSpPr>
          <p:nvPr>
            <p:ph type="sldNum" sz="quarter" idx="5"/>
          </p:nvPr>
        </p:nvSpPr>
        <p:spPr>
          <a:noFill/>
        </p:spPr>
        <p:txBody>
          <a:bodyPr/>
          <a:lstStyle/>
          <a:p>
            <a:pPr eaLnBrk="0" hangingPunct="0">
              <a:buSzPct val="100000"/>
            </a:pPr>
            <a:fld id="{4925829B-8265-4F43-8AF4-B96EB5F07689}" type="slidenum">
              <a:rPr lang="zh-CN" altLang="en-US" smtClean="0">
                <a:solidFill>
                  <a:srgbClr val="000000"/>
                </a:solidFill>
                <a:sym typeface="Arial" pitchFamily="34" charset="0"/>
              </a:rPr>
              <a:pPr eaLnBrk="0" hangingPunct="0">
                <a:buSzPct val="100000"/>
              </a:pPr>
              <a:t>8</a:t>
            </a:fld>
            <a:endParaRPr lang="en-US" altLang="zh-CN" dirty="0" smtClean="0">
              <a:solidFill>
                <a:srgbClr val="000000"/>
              </a:solidFill>
              <a:sym typeface="Arial" pitchFamily="34" charset="0"/>
            </a:endParaRPr>
          </a:p>
        </p:txBody>
      </p:sp>
    </p:spTree>
    <p:extLst>
      <p:ext uri="{BB962C8B-B14F-4D97-AF65-F5344CB8AC3E}">
        <p14:creationId xmlns="" xmlns:p14="http://schemas.microsoft.com/office/powerpoint/2010/main" val="2114248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98AD995-1354-4DD5-A349-D14E25224D67}" type="slidenum">
              <a:rPr lang="zh-CN" altLang="en-US" smtClean="0"/>
              <a:pPr/>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273051" y="1231734"/>
            <a:ext cx="7272808" cy="2520000"/>
          </a:xfrm>
        </p:spPr>
        <p:txBody>
          <a:bodyPr>
            <a:noAutofit/>
          </a:bodyPr>
          <a:lstStyle>
            <a:lvl1pPr algn="l">
              <a:defRPr sz="4800" b="1" baseline="0">
                <a:solidFill>
                  <a:schemeClr val="tx1">
                    <a:lumMod val="95000"/>
                    <a:lumOff val="5000"/>
                  </a:schemeClr>
                </a:solidFill>
                <a:latin typeface="+mn-lt"/>
                <a:ea typeface="黑体" pitchFamily="49" charset="-122"/>
                <a:cs typeface="Arial" pitchFamily="34" charset="0"/>
              </a:defRPr>
            </a:lvl1pPr>
          </a:lstStyle>
          <a:p>
            <a:r>
              <a:rPr lang="en-US" altLang="zh-CN" dirty="0" smtClean="0"/>
              <a:t>Headline in Arial bold 48 point</a:t>
            </a:r>
          </a:p>
        </p:txBody>
      </p:sp>
      <p:sp>
        <p:nvSpPr>
          <p:cNvPr id="3" name="副标题 2"/>
          <p:cNvSpPr>
            <a:spLocks noGrp="1"/>
          </p:cNvSpPr>
          <p:nvPr>
            <p:ph type="subTitle" idx="1" hasCustomPrompt="1"/>
          </p:nvPr>
        </p:nvSpPr>
        <p:spPr>
          <a:xfrm>
            <a:off x="1273051" y="3761052"/>
            <a:ext cx="4320000" cy="1080000"/>
          </a:xfrm>
        </p:spPr>
        <p:txBody>
          <a:bodyPr>
            <a:noAutofit/>
          </a:bodyPr>
          <a:lstStyle>
            <a:lvl1pPr marL="0" indent="0" algn="l">
              <a:buNone/>
              <a:defRPr sz="2400">
                <a:solidFill>
                  <a:schemeClr val="tx1"/>
                </a:solidFill>
                <a:latin typeface="+mn-lt"/>
                <a:ea typeface="黑体" pitchFamily="49" charset="-122"/>
                <a:cs typeface="Arial" pitchFamily="34" charset="0"/>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smtClean="0"/>
              <a:t>Department name</a:t>
            </a:r>
            <a:endParaRPr lang="zh-CN" altLang="en-US" dirty="0"/>
          </a:p>
        </p:txBody>
      </p:sp>
    </p:spTree>
    <p:extLst>
      <p:ext uri="{BB962C8B-B14F-4D97-AF65-F5344CB8AC3E}">
        <p14:creationId xmlns:p14="http://schemas.microsoft.com/office/powerpoint/2010/main" xmlns="" val="3482126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392359" y="644840"/>
            <a:ext cx="9993315" cy="1200278"/>
          </a:xfrm>
        </p:spPr>
        <p:txBody>
          <a:bodyPr>
            <a:normAutofit/>
          </a:bodyPr>
          <a:lstStyle>
            <a:lvl1pPr marL="0" marR="0" indent="0" algn="l" defTabSz="1219444" rtl="0" eaLnBrk="1" fontAlgn="auto" latinLnBrk="0" hangingPunct="1">
              <a:lnSpc>
                <a:spcPct val="100000"/>
              </a:lnSpc>
              <a:spcBef>
                <a:spcPct val="0"/>
              </a:spcBef>
              <a:spcAft>
                <a:spcPts val="0"/>
              </a:spcAft>
              <a:buClrTx/>
              <a:buSzTx/>
              <a:buFontTx/>
              <a:buNone/>
              <a:tabLst/>
              <a:defRPr sz="4300" b="1">
                <a:solidFill>
                  <a:schemeClr val="tx1"/>
                </a:solidFill>
                <a:latin typeface="+mj-lt"/>
              </a:defRPr>
            </a:lvl1pPr>
          </a:lstStyle>
          <a:p>
            <a:r>
              <a:rPr lang="en-US" altLang="zh-CN" dirty="0" smtClean="0"/>
              <a:t>Contents :</a:t>
            </a:r>
          </a:p>
        </p:txBody>
      </p:sp>
      <p:sp>
        <p:nvSpPr>
          <p:cNvPr id="3" name="副标题 2"/>
          <p:cNvSpPr>
            <a:spLocks noGrp="1"/>
          </p:cNvSpPr>
          <p:nvPr>
            <p:ph type="subTitle" idx="1" hasCustomPrompt="1"/>
          </p:nvPr>
        </p:nvSpPr>
        <p:spPr>
          <a:xfrm>
            <a:off x="441140" y="2117157"/>
            <a:ext cx="9993315" cy="4097591"/>
          </a:xfrm>
        </p:spPr>
        <p:txBody>
          <a:bodyPr>
            <a:norm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4000" baseline="0">
                <a:solidFill>
                  <a:schemeClr val="tx1"/>
                </a:solidFill>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smtClean="0"/>
              <a:t>Headline in Arial 36-40 point</a:t>
            </a:r>
            <a:endParaRPr lang="zh-CN" altLang="en-US" dirty="0"/>
          </a:p>
        </p:txBody>
      </p:sp>
    </p:spTree>
    <p:extLst>
      <p:ext uri="{BB962C8B-B14F-4D97-AF65-F5344CB8AC3E}">
        <p14:creationId xmlns:p14="http://schemas.microsoft.com/office/powerpoint/2010/main" xmlns="" val="34863033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p:txBody>
          <a:bodyPr/>
          <a:lstStyle>
            <a:lvl1pPr>
              <a:defRPr/>
            </a:lvl1pPr>
          </a:lstStyle>
          <a:p>
            <a:pPr>
              <a:defRPr/>
            </a:pPr>
            <a:endParaRPr lang="de-DE"/>
          </a:p>
          <a:p>
            <a:pPr>
              <a:defRPr/>
            </a:pPr>
            <a:r>
              <a:rPr lang="de-DE"/>
              <a:t>Page </a:t>
            </a:r>
            <a:fld id="{190F5435-97D7-4F6A-B6B2-5066B5C6FEA5}" type="slidenum">
              <a:rPr lang="de-DE"/>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007796" y="325516"/>
            <a:ext cx="10179584" cy="871739"/>
          </a:xfrm>
          <a:prstGeom prst="rect">
            <a:avLst/>
          </a:prstGeom>
        </p:spPr>
        <p:txBody>
          <a:bodyPr/>
          <a:lstStyle>
            <a:lvl1pPr>
              <a:defRPr lang="zh-CN" altLang="en-US" sz="3700" b="0" dirty="0">
                <a:solidFill>
                  <a:srgbClr val="990000"/>
                </a:solidFill>
                <a:latin typeface="微软雅黑" pitchFamily="34" charset="-122"/>
                <a:ea typeface="微软雅黑" pitchFamily="34" charset="-122"/>
                <a:cs typeface="+mj-cs"/>
              </a:defRPr>
            </a:lvl1pPr>
          </a:lstStyle>
          <a:p>
            <a:pPr lvl="0" algn="l" rtl="0" eaLnBrk="0" fontAlgn="base" hangingPunct="0">
              <a:spcBef>
                <a:spcPct val="0"/>
              </a:spcBef>
              <a:spcAft>
                <a:spcPct val="0"/>
              </a:spcAft>
            </a:pPr>
            <a:r>
              <a:rPr lang="zh-CN" altLang="en-US" dirty="0" smtClean="0"/>
              <a:t>单击此处编辑母版标题样式</a:t>
            </a:r>
            <a:endParaRPr lang="zh-CN" altLang="en-US" dirty="0"/>
          </a:p>
        </p:txBody>
      </p:sp>
      <p:sp>
        <p:nvSpPr>
          <p:cNvPr id="3" name="内容占位符 2"/>
          <p:cNvSpPr>
            <a:spLocks noGrp="1"/>
          </p:cNvSpPr>
          <p:nvPr>
            <p:ph idx="1"/>
          </p:nvPr>
        </p:nvSpPr>
        <p:spPr>
          <a:xfrm>
            <a:off x="1007796" y="1629155"/>
            <a:ext cx="10179584" cy="4195146"/>
          </a:xfrm>
          <a:prstGeom prst="rect">
            <a:avLst/>
          </a:prstGeom>
        </p:spPr>
        <p:txBody>
          <a:bodyPr/>
          <a:lstStyle>
            <a:lvl1pPr>
              <a:defRPr lang="zh-CN" altLang="en-US" sz="2900" dirty="0" smtClean="0">
                <a:solidFill>
                  <a:schemeClr val="tx1"/>
                </a:solidFill>
                <a:latin typeface="+mn-ea"/>
                <a:ea typeface="+mn-ea"/>
                <a:cs typeface="+mn-cs"/>
              </a:defRPr>
            </a:lvl1pPr>
            <a:lvl2pPr>
              <a:defRPr>
                <a:latin typeface="+mn-ea"/>
                <a:ea typeface="+mn-ea"/>
              </a:defRPr>
            </a:lvl2pPr>
            <a:lvl3pPr>
              <a:defRPr>
                <a:latin typeface="+mn-ea"/>
                <a:ea typeface="+mn-ea"/>
              </a:defRPr>
            </a:lvl3pPr>
            <a:lvl4pPr>
              <a:defRPr>
                <a:latin typeface="+mn-ea"/>
                <a:ea typeface="+mn-ea"/>
              </a:defRPr>
            </a:lvl4pPr>
            <a:lvl5pPr>
              <a:defRPr>
                <a:latin typeface="+mn-ea"/>
                <a:ea typeface="+mn-ea"/>
              </a:defRPr>
            </a:lvl5pPr>
          </a:lstStyle>
          <a:p>
            <a:pPr marL="474096" lvl="0" indent="-474096" algn="l" rtl="0" eaLnBrk="0" fontAlgn="base" hangingPunct="0">
              <a:lnSpc>
                <a:spcPct val="140000"/>
              </a:lnSpc>
              <a:spcBef>
                <a:spcPct val="0"/>
              </a:spcBef>
              <a:spcAft>
                <a:spcPct val="0"/>
              </a:spcAft>
              <a:buClr>
                <a:srgbClr val="777777"/>
              </a:buClr>
              <a:buSzPct val="60000"/>
              <a:buFont typeface="Wingdings" pitchFamily="2" charset="2"/>
              <a:buChar char="l"/>
            </a:pPr>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430896" y="165138"/>
            <a:ext cx="11333383" cy="1056245"/>
          </a:xfrm>
        </p:spPr>
        <p:txBody>
          <a:bodyPr>
            <a:noAutofit/>
          </a:bodyPr>
          <a:lstStyle>
            <a:lvl1pPr marL="0" marR="0" indent="0" algn="l" defTabSz="1219444" rtl="0" eaLnBrk="1" fontAlgn="auto" latinLnBrk="0" hangingPunct="1">
              <a:lnSpc>
                <a:spcPct val="100000"/>
              </a:lnSpc>
              <a:spcBef>
                <a:spcPct val="0"/>
              </a:spcBef>
              <a:spcAft>
                <a:spcPts val="0"/>
              </a:spcAft>
              <a:buClrTx/>
              <a:buSzTx/>
              <a:buFontTx/>
              <a:buNone/>
              <a:tabLst/>
              <a:defRPr sz="4000" b="1">
                <a:solidFill>
                  <a:schemeClr val="tx1"/>
                </a:solidFill>
              </a:defRPr>
            </a:lvl1pPr>
          </a:lstStyle>
          <a:p>
            <a:r>
              <a:rPr lang="en-US" altLang="zh-CN" dirty="0" smtClean="0"/>
              <a:t>Headline in Arial bold 40 point</a:t>
            </a:r>
          </a:p>
        </p:txBody>
      </p:sp>
      <p:sp>
        <p:nvSpPr>
          <p:cNvPr id="3" name="副标题 2"/>
          <p:cNvSpPr>
            <a:spLocks noGrp="1"/>
          </p:cNvSpPr>
          <p:nvPr>
            <p:ph type="subTitle" idx="1" hasCustomPrompt="1"/>
          </p:nvPr>
        </p:nvSpPr>
        <p:spPr>
          <a:xfrm>
            <a:off x="430896" y="1501201"/>
            <a:ext cx="11345554" cy="4801111"/>
          </a:xfrm>
        </p:spPr>
        <p:txBody>
          <a:bodyPr>
            <a:norm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2400" baseline="0">
                <a:solidFill>
                  <a:schemeClr val="tx1"/>
                </a:solidFill>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smtClean="0"/>
              <a:t>Copy text in Arial bold 18-32 point </a:t>
            </a:r>
          </a:p>
        </p:txBody>
      </p:sp>
    </p:spTree>
    <p:extLst>
      <p:ext uri="{BB962C8B-B14F-4D97-AF65-F5344CB8AC3E}">
        <p14:creationId xmlns:p14="http://schemas.microsoft.com/office/powerpoint/2010/main" xmlns="" val="1529129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869183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C:\Users\C80048122\Desktop\Template designing\OPNFV ppt 1page.png"/>
          <p:cNvPicPr>
            <a:picLocks noChangeAspect="1" noChangeArrowheads="1"/>
          </p:cNvPicPr>
          <p:nvPr userDrawn="1"/>
        </p:nvPicPr>
        <p:blipFill>
          <a:blip r:embed="rId3" cstate="print"/>
          <a:srcRect/>
          <a:stretch>
            <a:fillRect/>
          </a:stretch>
        </p:blipFill>
        <p:spPr bwMode="auto">
          <a:xfrm>
            <a:off x="0" y="1"/>
            <a:ext cx="12195175" cy="6859786"/>
          </a:xfrm>
          <a:prstGeom prst="rect">
            <a:avLst/>
          </a:prstGeom>
          <a:noFill/>
        </p:spPr>
      </p:pic>
      <p:sp>
        <p:nvSpPr>
          <p:cNvPr id="2" name="标题占位符 1"/>
          <p:cNvSpPr>
            <a:spLocks noGrp="1"/>
          </p:cNvSpPr>
          <p:nvPr>
            <p:ph type="title"/>
          </p:nvPr>
        </p:nvSpPr>
        <p:spPr>
          <a:xfrm>
            <a:off x="609759" y="275230"/>
            <a:ext cx="10975658" cy="1143265"/>
          </a:xfrm>
          <a:prstGeom prst="rect">
            <a:avLst/>
          </a:prstGeom>
        </p:spPr>
        <p:txBody>
          <a:bodyPr vert="horz" lIns="121944" tIns="60972" rIns="121944" bIns="60972" rtlCol="0" anchor="ctr">
            <a:normAutofit/>
          </a:bodyPr>
          <a:lstStyle/>
          <a:p>
            <a:endParaRPr lang="en-US" altLang="zh-CN" dirty="0" smtClean="0"/>
          </a:p>
        </p:txBody>
      </p:sp>
      <p:sp>
        <p:nvSpPr>
          <p:cNvPr id="3" name="文本占位符 2"/>
          <p:cNvSpPr>
            <a:spLocks noGrp="1"/>
          </p:cNvSpPr>
          <p:nvPr>
            <p:ph type="body" idx="1"/>
          </p:nvPr>
        </p:nvSpPr>
        <p:spPr>
          <a:xfrm>
            <a:off x="609759" y="1600571"/>
            <a:ext cx="10975658"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59" y="6357823"/>
            <a:ext cx="2845541" cy="366267"/>
          </a:xfrm>
          <a:prstGeom prst="rect">
            <a:avLst/>
          </a:prstGeom>
        </p:spPr>
        <p:txBody>
          <a:bodyPr vert="horz" lIns="121944" tIns="60972" rIns="121944" bIns="60972" rtlCol="0" anchor="ctr"/>
          <a:lstStyle>
            <a:lvl1pPr algn="l">
              <a:defRPr sz="1600">
                <a:solidFill>
                  <a:schemeClr val="tx1">
                    <a:tint val="75000"/>
                  </a:schemeClr>
                </a:solidFill>
              </a:defRPr>
            </a:lvl1pPr>
          </a:lstStyle>
          <a:p>
            <a:fld id="{724D11B5-F4EC-4A10-9CB4-D208720918BE}" type="datetimeFigureOut">
              <a:rPr lang="zh-CN" altLang="en-US" smtClean="0"/>
              <a:pPr/>
              <a:t>2015/11/11</a:t>
            </a:fld>
            <a:endParaRPr lang="zh-CN" altLang="en-US"/>
          </a:p>
        </p:txBody>
      </p:sp>
      <p:sp>
        <p:nvSpPr>
          <p:cNvPr id="5" name="页脚占位符 4"/>
          <p:cNvSpPr>
            <a:spLocks noGrp="1"/>
          </p:cNvSpPr>
          <p:nvPr>
            <p:ph type="ftr" sz="quarter" idx="3"/>
          </p:nvPr>
        </p:nvSpPr>
        <p:spPr>
          <a:xfrm>
            <a:off x="4166685" y="6357823"/>
            <a:ext cx="3861805" cy="366267"/>
          </a:xfrm>
          <a:prstGeom prst="rect">
            <a:avLst/>
          </a:prstGeom>
        </p:spPr>
        <p:txBody>
          <a:bodyPr vert="horz" lIns="121944" tIns="60972" rIns="121944" bIns="60972"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7823"/>
            <a:ext cx="2845541" cy="366267"/>
          </a:xfrm>
          <a:prstGeom prst="rect">
            <a:avLst/>
          </a:prstGeom>
        </p:spPr>
        <p:txBody>
          <a:bodyPr vert="horz" lIns="121944" tIns="60972" rIns="121944" bIns="60972" rtlCol="0" anchor="ctr"/>
          <a:lstStyle>
            <a:lvl1pPr algn="r">
              <a:defRPr sz="1600">
                <a:solidFill>
                  <a:schemeClr val="tx1">
                    <a:tint val="75000"/>
                  </a:schemeClr>
                </a:solidFill>
              </a:defRPr>
            </a:lvl1pPr>
          </a:lstStyle>
          <a:p>
            <a:fld id="{3CF2F073-B7F6-4C9C-B66E-467879956FCE}" type="slidenum">
              <a:rPr lang="zh-CN" altLang="en-US" smtClean="0"/>
              <a:pPr/>
              <a:t>‹#›</a:t>
            </a:fld>
            <a:endParaRPr lang="zh-CN" altLang="en-US"/>
          </a:p>
        </p:txBody>
      </p:sp>
    </p:spTree>
    <p:extLst>
      <p:ext uri="{BB962C8B-B14F-4D97-AF65-F5344CB8AC3E}">
        <p14:creationId xmlns:p14="http://schemas.microsoft.com/office/powerpoint/2010/main" xmlns="" val="3912550071"/>
      </p:ext>
    </p:extLst>
  </p:cSld>
  <p:clrMap bg1="lt1" tx1="dk1" bg2="lt2" tx2="dk2" accent1="accent1" accent2="accent2" accent3="accent3" accent4="accent4" accent5="accent5" accent6="accent6" hlink="hlink" folHlink="folHlink"/>
  <p:sldLayoutIdLst>
    <p:sldLayoutId id="2147483653"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F:\OPNFV Summit\PPT p2.png"/>
          <p:cNvPicPr>
            <a:picLocks noChangeAspect="1" noChangeArrowheads="1"/>
          </p:cNvPicPr>
          <p:nvPr userDrawn="1"/>
        </p:nvPicPr>
        <p:blipFill>
          <a:blip r:embed="rId5" cstate="print"/>
          <a:srcRect/>
          <a:stretch>
            <a:fillRect/>
          </a:stretch>
        </p:blipFill>
        <p:spPr bwMode="auto">
          <a:xfrm>
            <a:off x="-1" y="0"/>
            <a:ext cx="12195175" cy="6859786"/>
          </a:xfrm>
          <a:prstGeom prst="rect">
            <a:avLst/>
          </a:prstGeom>
          <a:noFill/>
        </p:spPr>
      </p:pic>
      <p:sp>
        <p:nvSpPr>
          <p:cNvPr id="2" name="标题占位符 1"/>
          <p:cNvSpPr>
            <a:spLocks noGrp="1"/>
          </p:cNvSpPr>
          <p:nvPr>
            <p:ph type="title"/>
          </p:nvPr>
        </p:nvSpPr>
        <p:spPr>
          <a:xfrm>
            <a:off x="609759" y="275230"/>
            <a:ext cx="10975658" cy="1143265"/>
          </a:xfrm>
          <a:prstGeom prst="rect">
            <a:avLst/>
          </a:prstGeom>
        </p:spPr>
        <p:txBody>
          <a:bodyPr vert="horz" lIns="121944" tIns="60972" rIns="121944" bIns="60972"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09759" y="1600571"/>
            <a:ext cx="10975658"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59" y="6357823"/>
            <a:ext cx="2845541" cy="366267"/>
          </a:xfrm>
          <a:prstGeom prst="rect">
            <a:avLst/>
          </a:prstGeom>
        </p:spPr>
        <p:txBody>
          <a:bodyPr vert="horz" lIns="121944" tIns="60972" rIns="121944" bIns="60972" rtlCol="0" anchor="ctr"/>
          <a:lstStyle>
            <a:lvl1pPr algn="l">
              <a:defRPr sz="1600">
                <a:solidFill>
                  <a:schemeClr val="tx1"/>
                </a:solidFill>
              </a:defRPr>
            </a:lvl1pPr>
          </a:lstStyle>
          <a:p>
            <a:fld id="{1A5B2B23-E5F0-44D7-A9FF-4B8E82156B39}" type="datetimeFigureOut">
              <a:rPr lang="zh-CN" altLang="en-US" smtClean="0"/>
              <a:pPr/>
              <a:t>2015/11/11</a:t>
            </a:fld>
            <a:endParaRPr lang="zh-CN" altLang="en-US"/>
          </a:p>
        </p:txBody>
      </p:sp>
      <p:sp>
        <p:nvSpPr>
          <p:cNvPr id="5" name="页脚占位符 4"/>
          <p:cNvSpPr>
            <a:spLocks noGrp="1"/>
          </p:cNvSpPr>
          <p:nvPr>
            <p:ph type="ftr" sz="quarter" idx="3"/>
          </p:nvPr>
        </p:nvSpPr>
        <p:spPr>
          <a:xfrm>
            <a:off x="4166685" y="6357823"/>
            <a:ext cx="3861805" cy="366267"/>
          </a:xfrm>
          <a:prstGeom prst="rect">
            <a:avLst/>
          </a:prstGeom>
        </p:spPr>
        <p:txBody>
          <a:bodyPr vert="horz" lIns="121944" tIns="60972" rIns="121944" bIns="60972" rtlCol="0" anchor="ctr"/>
          <a:lstStyle>
            <a:lvl1pPr algn="ctr">
              <a:defRPr sz="1600">
                <a:solidFill>
                  <a:schemeClr val="tx1"/>
                </a:solidFill>
              </a:defRPr>
            </a:lvl1pPr>
          </a:lstStyle>
          <a:p>
            <a:endParaRPr lang="zh-CN" altLang="en-US"/>
          </a:p>
        </p:txBody>
      </p:sp>
      <p:sp>
        <p:nvSpPr>
          <p:cNvPr id="6" name="灯片编号占位符 5"/>
          <p:cNvSpPr>
            <a:spLocks noGrp="1"/>
          </p:cNvSpPr>
          <p:nvPr>
            <p:ph type="sldNum" sz="quarter" idx="4"/>
          </p:nvPr>
        </p:nvSpPr>
        <p:spPr>
          <a:xfrm>
            <a:off x="8739875" y="6357823"/>
            <a:ext cx="2845541" cy="366267"/>
          </a:xfrm>
          <a:prstGeom prst="rect">
            <a:avLst/>
          </a:prstGeom>
        </p:spPr>
        <p:txBody>
          <a:bodyPr vert="horz" lIns="121944" tIns="60972" rIns="121944" bIns="60972" rtlCol="0" anchor="ctr"/>
          <a:lstStyle>
            <a:lvl1pPr algn="r">
              <a:defRPr sz="1600">
                <a:solidFill>
                  <a:schemeClr val="tx1"/>
                </a:solidFill>
              </a:defRPr>
            </a:lvl1pPr>
          </a:lstStyle>
          <a:p>
            <a:fld id="{B2563A90-55EF-4D2C-B954-EDF55F24A661}" type="slidenum">
              <a:rPr lang="zh-CN" altLang="en-US" smtClean="0"/>
              <a:pPr/>
              <a:t>‹#›</a:t>
            </a:fld>
            <a:endParaRPr lang="zh-CN" altLang="en-US"/>
          </a:p>
        </p:txBody>
      </p:sp>
      <p:sp>
        <p:nvSpPr>
          <p:cNvPr id="9" name="Rectangle 86"/>
          <p:cNvSpPr>
            <a:spLocks noChangeArrowheads="1"/>
          </p:cNvSpPr>
          <p:nvPr userDrawn="1"/>
        </p:nvSpPr>
        <p:spPr bwMode="auto">
          <a:xfrm>
            <a:off x="264939" y="6433425"/>
            <a:ext cx="1021980" cy="426163"/>
          </a:xfrm>
          <a:prstGeom prst="rect">
            <a:avLst/>
          </a:prstGeom>
          <a:noFill/>
          <a:ln w="9525">
            <a:noFill/>
            <a:miter lim="800000"/>
            <a:headEnd/>
            <a:tailEnd/>
          </a:ln>
          <a:effectLst/>
        </p:spPr>
        <p:txBody>
          <a:bodyPr lIns="0" tIns="0" rIns="0" bIns="0"/>
          <a:lstStyle/>
          <a:p>
            <a:pPr defTabSz="988112" eaLnBrk="0" hangingPunct="0">
              <a:lnSpc>
                <a:spcPct val="85000"/>
              </a:lnSpc>
              <a:buClrTx/>
              <a:buFontTx/>
              <a:buNone/>
            </a:pPr>
            <a:endParaRPr lang="de-DE" sz="1300" b="0" dirty="0">
              <a:solidFill>
                <a:schemeClr val="tx1"/>
              </a:solidFill>
              <a:latin typeface="FrutigerNext LT Light" pitchFamily="34" charset="0"/>
              <a:ea typeface="MS PGothic" pitchFamily="34" charset="-128"/>
            </a:endParaRPr>
          </a:p>
          <a:p>
            <a:pPr defTabSz="988112" eaLnBrk="0" hangingPunct="0">
              <a:lnSpc>
                <a:spcPct val="85000"/>
              </a:lnSpc>
              <a:buClrTx/>
              <a:buFontTx/>
              <a:buNone/>
            </a:pPr>
            <a:fld id="{E68EC476-442B-4BB7-9603-F1440C241F3D}" type="slidenum">
              <a:rPr lang="de-DE" sz="1300" b="0" smtClean="0">
                <a:solidFill>
                  <a:schemeClr val="tx1"/>
                </a:solidFill>
                <a:latin typeface="FrutigerNext LT Light" pitchFamily="34" charset="0"/>
                <a:ea typeface="MS PGothic" pitchFamily="34" charset="-128"/>
              </a:rPr>
              <a:pPr defTabSz="988112" eaLnBrk="0" hangingPunct="0">
                <a:lnSpc>
                  <a:spcPct val="85000"/>
                </a:lnSpc>
                <a:buClrTx/>
                <a:buFontTx/>
                <a:buNone/>
              </a:pPr>
              <a:t>‹#›</a:t>
            </a:fld>
            <a:endParaRPr lang="en-GB" sz="1300" b="0" dirty="0">
              <a:solidFill>
                <a:schemeClr val="tx1"/>
              </a:solidFill>
              <a:latin typeface="FrutigerNext LT Light" pitchFamily="34" charset="0"/>
              <a:ea typeface="MS PGothic" pitchFamily="34" charset="-128"/>
            </a:endParaRPr>
          </a:p>
        </p:txBody>
      </p:sp>
    </p:spTree>
    <p:extLst>
      <p:ext uri="{BB962C8B-B14F-4D97-AF65-F5344CB8AC3E}">
        <p14:creationId xmlns:p14="http://schemas.microsoft.com/office/powerpoint/2010/main" xmlns="" val="3534861669"/>
      </p:ext>
    </p:extLst>
  </p:cSld>
  <p:clrMap bg1="lt1" tx1="dk1" bg2="lt2" tx2="dk2" accent1="accent1" accent2="accent2" accent3="accent3" accent4="accent4" accent5="accent5" accent6="accent6" hlink="hlink" folHlink="folHlink"/>
  <p:sldLayoutIdLst>
    <p:sldLayoutId id="2147483663" r:id="rId1"/>
    <p:sldLayoutId id="2147483670" r:id="rId2"/>
    <p:sldLayoutId id="2147483671" r:id="rId3"/>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F:\OPNFV Summit\PPT p3.png"/>
          <p:cNvPicPr>
            <a:picLocks noChangeAspect="1" noChangeArrowheads="1"/>
          </p:cNvPicPr>
          <p:nvPr userDrawn="1"/>
        </p:nvPicPr>
        <p:blipFill>
          <a:blip r:embed="rId3" cstate="print"/>
          <a:srcRect/>
          <a:stretch>
            <a:fillRect/>
          </a:stretch>
        </p:blipFill>
        <p:spPr bwMode="auto">
          <a:xfrm>
            <a:off x="0" y="-196"/>
            <a:ext cx="12195175" cy="6859786"/>
          </a:xfrm>
          <a:prstGeom prst="rect">
            <a:avLst/>
          </a:prstGeom>
          <a:noFill/>
        </p:spPr>
      </p:pic>
      <p:sp>
        <p:nvSpPr>
          <p:cNvPr id="2" name="标题占位符 1"/>
          <p:cNvSpPr>
            <a:spLocks noGrp="1"/>
          </p:cNvSpPr>
          <p:nvPr>
            <p:ph type="title"/>
          </p:nvPr>
        </p:nvSpPr>
        <p:spPr>
          <a:xfrm>
            <a:off x="609759" y="275230"/>
            <a:ext cx="10975658" cy="1143265"/>
          </a:xfrm>
          <a:prstGeom prst="rect">
            <a:avLst/>
          </a:prstGeom>
        </p:spPr>
        <p:txBody>
          <a:bodyPr vert="horz" lIns="121944" tIns="60972" rIns="121944" bIns="60972"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571"/>
            <a:ext cx="10975658"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09759" y="6357823"/>
            <a:ext cx="2845541" cy="366267"/>
          </a:xfrm>
          <a:prstGeom prst="rect">
            <a:avLst/>
          </a:prstGeom>
        </p:spPr>
        <p:txBody>
          <a:bodyPr vert="horz" lIns="121944" tIns="60972" rIns="121944" bIns="60972" rtlCol="0" anchor="ctr"/>
          <a:lstStyle>
            <a:lvl1pPr algn="l">
              <a:defRPr sz="1600">
                <a:solidFill>
                  <a:schemeClr val="tx1"/>
                </a:solidFill>
              </a:defRPr>
            </a:lvl1pPr>
          </a:lstStyle>
          <a:p>
            <a:fld id="{1A5B2B23-E5F0-44D7-A9FF-4B8E82156B39}" type="datetimeFigureOut">
              <a:rPr lang="zh-CN" altLang="en-US" smtClean="0"/>
              <a:pPr/>
              <a:t>2015/11/11</a:t>
            </a:fld>
            <a:endParaRPr lang="zh-CN" altLang="en-US"/>
          </a:p>
        </p:txBody>
      </p:sp>
      <p:sp>
        <p:nvSpPr>
          <p:cNvPr id="5" name="页脚占位符 4"/>
          <p:cNvSpPr>
            <a:spLocks noGrp="1"/>
          </p:cNvSpPr>
          <p:nvPr>
            <p:ph type="ftr" sz="quarter" idx="3"/>
          </p:nvPr>
        </p:nvSpPr>
        <p:spPr>
          <a:xfrm>
            <a:off x="4166685" y="6357823"/>
            <a:ext cx="3861805" cy="366267"/>
          </a:xfrm>
          <a:prstGeom prst="rect">
            <a:avLst/>
          </a:prstGeom>
        </p:spPr>
        <p:txBody>
          <a:bodyPr vert="horz" lIns="121944" tIns="60972" rIns="121944" bIns="60972" rtlCol="0" anchor="ctr"/>
          <a:lstStyle>
            <a:lvl1pPr algn="ctr">
              <a:defRPr sz="1600">
                <a:solidFill>
                  <a:schemeClr val="tx1"/>
                </a:solidFill>
              </a:defRPr>
            </a:lvl1pPr>
          </a:lstStyle>
          <a:p>
            <a:endParaRPr lang="zh-CN" altLang="en-US"/>
          </a:p>
        </p:txBody>
      </p:sp>
      <p:sp>
        <p:nvSpPr>
          <p:cNvPr id="6" name="灯片编号占位符 5"/>
          <p:cNvSpPr>
            <a:spLocks noGrp="1"/>
          </p:cNvSpPr>
          <p:nvPr>
            <p:ph type="sldNum" sz="quarter" idx="4"/>
          </p:nvPr>
        </p:nvSpPr>
        <p:spPr>
          <a:xfrm>
            <a:off x="8739875" y="6357823"/>
            <a:ext cx="2845541" cy="366267"/>
          </a:xfrm>
          <a:prstGeom prst="rect">
            <a:avLst/>
          </a:prstGeom>
        </p:spPr>
        <p:txBody>
          <a:bodyPr vert="horz" lIns="121944" tIns="60972" rIns="121944" bIns="60972" rtlCol="0" anchor="ctr"/>
          <a:lstStyle>
            <a:lvl1pPr algn="r">
              <a:defRPr sz="1600">
                <a:solidFill>
                  <a:schemeClr val="tx1"/>
                </a:solidFill>
              </a:defRPr>
            </a:lvl1pPr>
          </a:lstStyle>
          <a:p>
            <a:fld id="{B2563A90-55EF-4D2C-B954-EDF55F24A661}" type="slidenum">
              <a:rPr lang="zh-CN" altLang="en-US" smtClean="0"/>
              <a:pPr/>
              <a:t>‹#›</a:t>
            </a:fld>
            <a:endParaRPr lang="zh-CN" altLang="en-US" dirty="0"/>
          </a:p>
        </p:txBody>
      </p:sp>
      <p:sp>
        <p:nvSpPr>
          <p:cNvPr id="8" name="Rectangle 86"/>
          <p:cNvSpPr>
            <a:spLocks noChangeArrowheads="1"/>
          </p:cNvSpPr>
          <p:nvPr userDrawn="1"/>
        </p:nvSpPr>
        <p:spPr bwMode="auto">
          <a:xfrm>
            <a:off x="264939" y="6433425"/>
            <a:ext cx="1021980" cy="426163"/>
          </a:xfrm>
          <a:prstGeom prst="rect">
            <a:avLst/>
          </a:prstGeom>
          <a:noFill/>
          <a:ln w="9525">
            <a:noFill/>
            <a:miter lim="800000"/>
            <a:headEnd/>
            <a:tailEnd/>
          </a:ln>
          <a:effectLst/>
        </p:spPr>
        <p:txBody>
          <a:bodyPr lIns="0" tIns="0" rIns="0" bIns="0"/>
          <a:lstStyle/>
          <a:p>
            <a:pPr defTabSz="988112" eaLnBrk="0" hangingPunct="0">
              <a:lnSpc>
                <a:spcPct val="85000"/>
              </a:lnSpc>
              <a:buClrTx/>
              <a:buFontTx/>
              <a:buNone/>
            </a:pPr>
            <a:endParaRPr lang="de-DE" sz="1300" b="0" dirty="0">
              <a:solidFill>
                <a:schemeClr val="tx1"/>
              </a:solidFill>
              <a:latin typeface="FrutigerNext LT Light" pitchFamily="34" charset="0"/>
              <a:ea typeface="MS PGothic" pitchFamily="34" charset="-128"/>
            </a:endParaRPr>
          </a:p>
          <a:p>
            <a:pPr defTabSz="988112" eaLnBrk="0" hangingPunct="0">
              <a:lnSpc>
                <a:spcPct val="85000"/>
              </a:lnSpc>
              <a:buClrTx/>
              <a:buFontTx/>
              <a:buNone/>
            </a:pPr>
            <a:fld id="{E68EC476-442B-4BB7-9603-F1440C241F3D}" type="slidenum">
              <a:rPr lang="de-DE" sz="1300" b="0" smtClean="0">
                <a:solidFill>
                  <a:schemeClr val="tx1"/>
                </a:solidFill>
                <a:latin typeface="FrutigerNext LT Light" pitchFamily="34" charset="0"/>
                <a:ea typeface="MS PGothic" pitchFamily="34" charset="-128"/>
              </a:rPr>
              <a:pPr defTabSz="988112" eaLnBrk="0" hangingPunct="0">
                <a:lnSpc>
                  <a:spcPct val="85000"/>
                </a:lnSpc>
                <a:buClrTx/>
                <a:buFontTx/>
                <a:buNone/>
              </a:pPr>
              <a:t>‹#›</a:t>
            </a:fld>
            <a:endParaRPr lang="en-GB" sz="1300" b="0" dirty="0">
              <a:solidFill>
                <a:schemeClr val="tx1"/>
              </a:solidFill>
              <a:latin typeface="FrutigerNext LT Light" pitchFamily="34" charset="0"/>
              <a:ea typeface="MS PGothic" pitchFamily="34" charset="-128"/>
            </a:endParaRPr>
          </a:p>
        </p:txBody>
      </p:sp>
    </p:spTree>
    <p:extLst>
      <p:ext uri="{BB962C8B-B14F-4D97-AF65-F5344CB8AC3E}">
        <p14:creationId xmlns:p14="http://schemas.microsoft.com/office/powerpoint/2010/main" xmlns="" val="1096081297"/>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F:\OPNFV Summit\PPT last v2.png"/>
          <p:cNvPicPr>
            <a:picLocks noChangeAspect="1" noChangeArrowheads="1"/>
          </p:cNvPicPr>
          <p:nvPr userDrawn="1"/>
        </p:nvPicPr>
        <p:blipFill>
          <a:blip r:embed="rId3" cstate="print"/>
          <a:srcRect/>
          <a:stretch>
            <a:fillRect/>
          </a:stretch>
        </p:blipFill>
        <p:spPr bwMode="auto">
          <a:xfrm>
            <a:off x="0" y="1"/>
            <a:ext cx="12195175" cy="6859786"/>
          </a:xfrm>
          <a:prstGeom prst="rect">
            <a:avLst/>
          </a:prstGeom>
          <a:noFill/>
        </p:spPr>
      </p:pic>
      <p:sp>
        <p:nvSpPr>
          <p:cNvPr id="7" name="TextBox 6"/>
          <p:cNvSpPr txBox="1"/>
          <p:nvPr userDrawn="1"/>
        </p:nvSpPr>
        <p:spPr>
          <a:xfrm>
            <a:off x="3404486" y="4749290"/>
            <a:ext cx="5489117" cy="1128776"/>
          </a:xfrm>
          <a:prstGeom prst="rect">
            <a:avLst/>
          </a:prstGeom>
          <a:noFill/>
        </p:spPr>
        <p:txBody>
          <a:bodyPr wrap="square" lIns="121944" tIns="60972" rIns="121944" bIns="60972">
            <a:spAutoFit/>
          </a:bodyPr>
          <a:lstStyle/>
          <a:p>
            <a:pPr algn="just">
              <a:defRPr/>
            </a:pPr>
            <a:r>
              <a:rPr lang="en-US" altLang="zh-CN" sz="900" b="1" dirty="0" smtClean="0">
                <a:solidFill>
                  <a:schemeClr val="tx1">
                    <a:lumMod val="65000"/>
                    <a:lumOff val="35000"/>
                  </a:schemeClr>
                </a:solidFill>
              </a:rPr>
              <a:t>Copyright©2015 </a:t>
            </a:r>
            <a:r>
              <a:rPr lang="en-US" altLang="zh-CN" sz="900" b="1" dirty="0">
                <a:solidFill>
                  <a:schemeClr val="tx1">
                    <a:lumMod val="65000"/>
                    <a:lumOff val="35000"/>
                  </a:schemeClr>
                </a:solidFill>
              </a:rPr>
              <a:t>Huawei Technologies Co., Ltd. All Rights Reserved.</a:t>
            </a:r>
            <a:endParaRPr lang="zh-CN" altLang="zh-CN" sz="900" dirty="0">
              <a:solidFill>
                <a:schemeClr val="tx1">
                  <a:lumMod val="65000"/>
                  <a:lumOff val="35000"/>
                </a:schemeClr>
              </a:solidFill>
            </a:endParaRPr>
          </a:p>
          <a:p>
            <a:pPr algn="just">
              <a:defRPr/>
            </a:pPr>
            <a:r>
              <a:rPr lang="en-US" altLang="zh-CN" sz="900" dirty="0">
                <a:solidFill>
                  <a:schemeClr val="tx1">
                    <a:lumMod val="65000"/>
                    <a:lumOff val="35000"/>
                  </a:schemeClr>
                </a:solidFill>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900" dirty="0">
              <a:solidFill>
                <a:schemeClr val="tx1">
                  <a:lumMod val="65000"/>
                  <a:lumOff val="35000"/>
                </a:schemeClr>
              </a:solidFill>
            </a:endParaRPr>
          </a:p>
        </p:txBody>
      </p:sp>
    </p:spTree>
    <p:extLst>
      <p:ext uri="{BB962C8B-B14F-4D97-AF65-F5344CB8AC3E}">
        <p14:creationId xmlns:p14="http://schemas.microsoft.com/office/powerpoint/2010/main" xmlns="" val="329144238"/>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4.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971" y="1125538"/>
            <a:ext cx="7272808" cy="2520000"/>
          </a:xfrm>
        </p:spPr>
        <p:txBody>
          <a:bodyPr/>
          <a:lstStyle/>
          <a:p>
            <a:r>
              <a:rPr lang="en-US" altLang="zh-CN" sz="4400" dirty="0" smtClean="0"/>
              <a:t>DPACC Management Aspects</a:t>
            </a:r>
            <a:endParaRPr lang="en-US" sz="4400" dirty="0"/>
          </a:p>
        </p:txBody>
      </p:sp>
      <p:sp>
        <p:nvSpPr>
          <p:cNvPr id="3" name="Subtitle 2"/>
          <p:cNvSpPr>
            <a:spLocks noGrp="1"/>
          </p:cNvSpPr>
          <p:nvPr>
            <p:ph type="subTitle" idx="1"/>
          </p:nvPr>
        </p:nvSpPr>
        <p:spPr>
          <a:xfrm>
            <a:off x="6889675" y="3789954"/>
            <a:ext cx="4320000" cy="1080000"/>
          </a:xfrm>
        </p:spPr>
        <p:txBody>
          <a:bodyPr/>
          <a:lstStyle/>
          <a:p>
            <a:r>
              <a:rPr lang="en-US" dirty="0" smtClean="0"/>
              <a:t>Howard Huang, </a:t>
            </a:r>
            <a:r>
              <a:rPr lang="en-US" dirty="0" err="1" smtClean="0"/>
              <a:t>Huawei</a:t>
            </a:r>
            <a:endParaRPr lang="en-US" dirty="0" smtClean="0"/>
          </a:p>
          <a:p>
            <a:r>
              <a:rPr lang="en-US" dirty="0" err="1" smtClean="0"/>
              <a:t>Peng</a:t>
            </a:r>
            <a:r>
              <a:rPr lang="en-US" dirty="0" smtClean="0"/>
              <a:t> Yuan, </a:t>
            </a:r>
            <a:r>
              <a:rPr lang="en-US" dirty="0" err="1" smtClean="0"/>
              <a:t>Huawei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86529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07697" y="356742"/>
            <a:ext cx="10179584" cy="871739"/>
          </a:xfrm>
        </p:spPr>
        <p:txBody>
          <a:bodyPr>
            <a:normAutofit fontScale="90000"/>
          </a:bodyPr>
          <a:lstStyle/>
          <a:p>
            <a:r>
              <a:rPr lang="en-US" altLang="zh-CN" dirty="0" smtClean="0"/>
              <a:t>Accelerator Management: Deployment View</a:t>
            </a:r>
            <a:r>
              <a:rPr lang="zh-CN" altLang="en-US" dirty="0" smtClean="0"/>
              <a:t/>
            </a:r>
            <a:br>
              <a:rPr lang="zh-CN" altLang="en-US" dirty="0" smtClean="0"/>
            </a:br>
            <a:r>
              <a:rPr lang="zh-CN" altLang="en-US" dirty="0" smtClean="0"/>
              <a:t> </a:t>
            </a:r>
            <a:r>
              <a:rPr lang="en-US" altLang="zh-CN" dirty="0" smtClean="0"/>
              <a:t>in </a:t>
            </a:r>
            <a:r>
              <a:rPr lang="en-US" altLang="zh-CN" dirty="0" err="1" smtClean="0"/>
              <a:t>Virtualizatoin</a:t>
            </a:r>
            <a:r>
              <a:rPr lang="en-US" altLang="zh-CN" dirty="0" smtClean="0"/>
              <a:t> (</a:t>
            </a:r>
            <a:r>
              <a:rPr lang="en-US" altLang="zh-CN" dirty="0" err="1" smtClean="0"/>
              <a:t>SRIOV+Virtio</a:t>
            </a:r>
            <a:r>
              <a:rPr lang="en-US" altLang="zh-CN" dirty="0" smtClean="0"/>
              <a:t>)</a:t>
            </a:r>
            <a:endParaRPr lang="zh-CN" altLang="en-US" dirty="0"/>
          </a:p>
        </p:txBody>
      </p:sp>
      <p:sp>
        <p:nvSpPr>
          <p:cNvPr id="250882" name="Rectangle 2"/>
          <p:cNvSpPr>
            <a:spLocks noChangeArrowheads="1"/>
          </p:cNvSpPr>
          <p:nvPr/>
        </p:nvSpPr>
        <p:spPr bwMode="auto">
          <a:xfrm>
            <a:off x="0" y="-246233"/>
            <a:ext cx="246334" cy="492467"/>
          </a:xfrm>
          <a:prstGeom prst="rect">
            <a:avLst/>
          </a:prstGeom>
          <a:noFill/>
          <a:ln w="9525">
            <a:noFill/>
            <a:miter lim="800000"/>
            <a:headEnd/>
            <a:tailEnd/>
          </a:ln>
          <a:effectLst/>
        </p:spPr>
        <p:txBody>
          <a:bodyPr vert="horz" wrap="none" lIns="121944" tIns="60972" rIns="121944" bIns="60972" numCol="1" anchor="ctr" anchorCtr="0" compatLnSpc="1">
            <a:prstTxWarp prst="textNoShape">
              <a:avLst/>
            </a:prstTxWarp>
            <a:spAutoFit/>
          </a:bodyPr>
          <a:lstStyle/>
          <a:p>
            <a:endParaRPr lang="zh-CN" altLang="en-US"/>
          </a:p>
        </p:txBody>
      </p:sp>
      <p:graphicFrame>
        <p:nvGraphicFramePr>
          <p:cNvPr id="250885" name="Object 5"/>
          <p:cNvGraphicFramePr>
            <a:graphicFrameLocks noChangeAspect="1"/>
          </p:cNvGraphicFramePr>
          <p:nvPr/>
        </p:nvGraphicFramePr>
        <p:xfrm>
          <a:off x="143376" y="1812259"/>
          <a:ext cx="5954212" cy="3258614"/>
        </p:xfrm>
        <a:graphic>
          <a:graphicData uri="http://schemas.openxmlformats.org/presentationml/2006/ole">
            <p:oleObj spid="_x0000_s3074" name="Visio" r:id="rId3" imgW="6730556" imgH="3675602" progId="">
              <p:embed/>
            </p:oleObj>
          </a:graphicData>
        </a:graphic>
      </p:graphicFrame>
      <p:sp>
        <p:nvSpPr>
          <p:cNvPr id="250887" name="Rectangle 7"/>
          <p:cNvSpPr>
            <a:spLocks noChangeArrowheads="1"/>
          </p:cNvSpPr>
          <p:nvPr/>
        </p:nvSpPr>
        <p:spPr bwMode="auto">
          <a:xfrm>
            <a:off x="0" y="-246233"/>
            <a:ext cx="246334" cy="492467"/>
          </a:xfrm>
          <a:prstGeom prst="rect">
            <a:avLst/>
          </a:prstGeom>
          <a:noFill/>
          <a:ln w="9525">
            <a:noFill/>
            <a:miter lim="800000"/>
            <a:headEnd/>
            <a:tailEnd/>
          </a:ln>
          <a:effectLst/>
        </p:spPr>
        <p:txBody>
          <a:bodyPr vert="horz" wrap="none" lIns="121944" tIns="60972" rIns="121944" bIns="60972" numCol="1" anchor="ctr" anchorCtr="0" compatLnSpc="1">
            <a:prstTxWarp prst="textNoShape">
              <a:avLst/>
            </a:prstTxWarp>
            <a:spAutoFit/>
          </a:bodyPr>
          <a:lstStyle/>
          <a:p>
            <a:endParaRPr lang="zh-CN" altLang="en-US"/>
          </a:p>
        </p:txBody>
      </p:sp>
      <p:graphicFrame>
        <p:nvGraphicFramePr>
          <p:cNvPr id="250886" name="Object 6"/>
          <p:cNvGraphicFramePr>
            <a:graphicFrameLocks noChangeAspect="1"/>
          </p:cNvGraphicFramePr>
          <p:nvPr/>
        </p:nvGraphicFramePr>
        <p:xfrm>
          <a:off x="6303921" y="1797235"/>
          <a:ext cx="5794469" cy="3169086"/>
        </p:xfrm>
        <a:graphic>
          <a:graphicData uri="http://schemas.openxmlformats.org/presentationml/2006/ole">
            <p:oleObj spid="_x0000_s3075" name="Visio" r:id="rId4" imgW="6730556" imgH="3675602" progId="">
              <p:embed/>
            </p:oleObj>
          </a:graphicData>
        </a:graphic>
      </p:graphicFrame>
      <p:sp>
        <p:nvSpPr>
          <p:cNvPr id="17" name="TextBox 16"/>
          <p:cNvSpPr txBox="1"/>
          <p:nvPr/>
        </p:nvSpPr>
        <p:spPr>
          <a:xfrm>
            <a:off x="2544268" y="4966321"/>
            <a:ext cx="775261" cy="323190"/>
          </a:xfrm>
          <a:prstGeom prst="rect">
            <a:avLst/>
          </a:prstGeom>
          <a:noFill/>
        </p:spPr>
        <p:txBody>
          <a:bodyPr wrap="none" lIns="121944" tIns="60972" rIns="121944" bIns="60972" rtlCol="0">
            <a:spAutoFit/>
          </a:bodyPr>
          <a:lstStyle/>
          <a:p>
            <a:r>
              <a:rPr lang="en-US" altLang="zh-CN" sz="1300" b="1" dirty="0" smtClean="0">
                <a:latin typeface="+mn-ea"/>
              </a:rPr>
              <a:t>SRIOV</a:t>
            </a:r>
            <a:endParaRPr lang="zh-CN" altLang="en-US" sz="1300" b="1" dirty="0">
              <a:latin typeface="+mn-ea"/>
            </a:endParaRPr>
          </a:p>
        </p:txBody>
      </p:sp>
      <p:sp>
        <p:nvSpPr>
          <p:cNvPr id="18" name="TextBox 17"/>
          <p:cNvSpPr txBox="1"/>
          <p:nvPr/>
        </p:nvSpPr>
        <p:spPr>
          <a:xfrm>
            <a:off x="8402443" y="4966321"/>
            <a:ext cx="717874" cy="323190"/>
          </a:xfrm>
          <a:prstGeom prst="rect">
            <a:avLst/>
          </a:prstGeom>
          <a:noFill/>
        </p:spPr>
        <p:txBody>
          <a:bodyPr wrap="none" lIns="121944" tIns="60972" rIns="121944" bIns="60972" rtlCol="0">
            <a:spAutoFit/>
          </a:bodyPr>
          <a:lstStyle/>
          <a:p>
            <a:r>
              <a:rPr lang="en-US" altLang="zh-CN" sz="1300" b="1" dirty="0" err="1" smtClean="0">
                <a:latin typeface="+mn-ea"/>
              </a:rPr>
              <a:t>Virtio</a:t>
            </a:r>
            <a:endParaRPr lang="zh-CN" altLang="en-US" sz="1300" b="1" dirty="0">
              <a:latin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Rock API</a:t>
            </a:r>
            <a:endParaRPr lang="zh-CN" altLang="en-US" dirty="0"/>
          </a:p>
        </p:txBody>
      </p:sp>
      <p:sp>
        <p:nvSpPr>
          <p:cNvPr id="3" name="内容占位符 2"/>
          <p:cNvSpPr>
            <a:spLocks noGrp="1"/>
          </p:cNvSpPr>
          <p:nvPr>
            <p:ph idx="1"/>
          </p:nvPr>
        </p:nvSpPr>
        <p:spPr>
          <a:xfrm>
            <a:off x="1007796" y="1125005"/>
            <a:ext cx="10179584" cy="4195146"/>
          </a:xfrm>
        </p:spPr>
        <p:txBody>
          <a:bodyPr/>
          <a:lstStyle/>
          <a:p>
            <a:r>
              <a:rPr lang="en-US" altLang="zh-CN" sz="1900" dirty="0">
                <a:latin typeface="Calibri" pitchFamily="34" charset="0"/>
                <a:cs typeface="Calibri" pitchFamily="34" charset="0"/>
              </a:rPr>
              <a:t>Portability between different accelerator platform.</a:t>
            </a:r>
          </a:p>
          <a:p>
            <a:pPr lvl="1"/>
            <a:r>
              <a:rPr lang="en-US" altLang="zh-CN" sz="1500" dirty="0" smtClean="0">
                <a:latin typeface="Calibri" pitchFamily="34" charset="0"/>
                <a:cs typeface="Calibri" pitchFamily="34" charset="0"/>
              </a:rPr>
              <a:t>Software-hardware decoupling</a:t>
            </a:r>
          </a:p>
          <a:p>
            <a:pPr lvl="1"/>
            <a:r>
              <a:rPr lang="en-US" altLang="zh-CN" sz="1500" dirty="0" smtClean="0">
                <a:latin typeface="Calibri" pitchFamily="34" charset="0"/>
                <a:cs typeface="Calibri" pitchFamily="34" charset="0"/>
              </a:rPr>
              <a:t>FPGA, GPU, Intel Cards…</a:t>
            </a:r>
          </a:p>
          <a:p>
            <a:r>
              <a:rPr lang="en-US" altLang="zh-CN" sz="1900" dirty="0">
                <a:latin typeface="Calibri" pitchFamily="34" charset="0"/>
                <a:cs typeface="Calibri" pitchFamily="34" charset="0"/>
              </a:rPr>
              <a:t>ESTI </a:t>
            </a:r>
            <a:r>
              <a:rPr lang="en-US" altLang="zh-CN" sz="1900" dirty="0" smtClean="0">
                <a:latin typeface="Calibri" pitchFamily="34" charset="0"/>
                <a:cs typeface="Calibri" pitchFamily="34" charset="0"/>
              </a:rPr>
              <a:t>NFV</a:t>
            </a:r>
            <a:r>
              <a:rPr lang="zh-CN" altLang="en-US" sz="1900" dirty="0" smtClean="0">
                <a:latin typeface="Calibri" pitchFamily="34" charset="0"/>
                <a:cs typeface="Calibri" pitchFamily="34" charset="0"/>
              </a:rPr>
              <a:t>：</a:t>
            </a:r>
            <a:endParaRPr lang="en-US" altLang="zh-CN" sz="1900" dirty="0">
              <a:latin typeface="Calibri" pitchFamily="34" charset="0"/>
              <a:cs typeface="Calibri" pitchFamily="34" charset="0"/>
            </a:endParaRPr>
          </a:p>
          <a:p>
            <a:pPr lvl="1"/>
            <a:r>
              <a:rPr lang="en-US" altLang="zh-CN" sz="1500" dirty="0" err="1" smtClean="0">
                <a:latin typeface="Calibri" pitchFamily="34" charset="0"/>
                <a:cs typeface="Calibri" pitchFamily="34" charset="0"/>
              </a:rPr>
              <a:t>Req</a:t>
            </a:r>
            <a:r>
              <a:rPr lang="en-US" altLang="zh-CN" sz="1500" dirty="0" smtClean="0">
                <a:latin typeface="Calibri" pitchFamily="34" charset="0"/>
                <a:cs typeface="Calibri" pitchFamily="34" charset="0"/>
              </a:rPr>
              <a:t> PER/C1: The compute domain shall support </a:t>
            </a:r>
            <a:r>
              <a:rPr lang="en-US" altLang="zh-CN" sz="1500" dirty="0" smtClean="0">
                <a:solidFill>
                  <a:schemeClr val="accent5"/>
                </a:solidFill>
                <a:latin typeface="Calibri" pitchFamily="34" charset="0"/>
                <a:cs typeface="Calibri" pitchFamily="34" charset="0"/>
              </a:rPr>
              <a:t>discovery</a:t>
            </a:r>
            <a:r>
              <a:rPr lang="en-US" altLang="zh-CN" sz="1500" dirty="0" smtClean="0">
                <a:latin typeface="Calibri" pitchFamily="34" charset="0"/>
                <a:cs typeface="Calibri" pitchFamily="34" charset="0"/>
              </a:rPr>
              <a:t> of hardware (HW) /functional accelerators.</a:t>
            </a:r>
          </a:p>
          <a:p>
            <a:pPr lvl="1"/>
            <a:r>
              <a:rPr lang="en-US" altLang="zh-CN" sz="1500" dirty="0" err="1" smtClean="0">
                <a:latin typeface="Calibri" pitchFamily="34" charset="0"/>
                <a:cs typeface="Calibri" pitchFamily="34" charset="0"/>
              </a:rPr>
              <a:t>Req</a:t>
            </a:r>
            <a:r>
              <a:rPr lang="en-US" altLang="zh-CN" sz="1500" dirty="0" smtClean="0">
                <a:latin typeface="Calibri" pitchFamily="34" charset="0"/>
                <a:cs typeface="Calibri" pitchFamily="34" charset="0"/>
              </a:rPr>
              <a:t> PER/C2: The compute domain shall support </a:t>
            </a:r>
            <a:r>
              <a:rPr lang="en-US" altLang="zh-CN" sz="1500" dirty="0" smtClean="0">
                <a:solidFill>
                  <a:schemeClr val="accent5"/>
                </a:solidFill>
                <a:latin typeface="Calibri" pitchFamily="34" charset="0"/>
                <a:cs typeface="Calibri" pitchFamily="34" charset="0"/>
              </a:rPr>
              <a:t>reservation </a:t>
            </a:r>
            <a:r>
              <a:rPr lang="en-US" altLang="zh-CN" sz="1500" dirty="0" smtClean="0">
                <a:latin typeface="Calibri" pitchFamily="34" charset="0"/>
                <a:cs typeface="Calibri" pitchFamily="34" charset="0"/>
              </a:rPr>
              <a:t>of HW/functional accelerator resources.</a:t>
            </a:r>
          </a:p>
          <a:p>
            <a:pPr lvl="1"/>
            <a:r>
              <a:rPr lang="en-US" altLang="zh-CN" sz="1500" dirty="0" err="1" smtClean="0">
                <a:latin typeface="Calibri" pitchFamily="34" charset="0"/>
                <a:cs typeface="Calibri" pitchFamily="34" charset="0"/>
              </a:rPr>
              <a:t>Req</a:t>
            </a:r>
            <a:r>
              <a:rPr lang="en-US" altLang="zh-CN" sz="1500" dirty="0" smtClean="0">
                <a:latin typeface="Calibri" pitchFamily="34" charset="0"/>
                <a:cs typeface="Calibri" pitchFamily="34" charset="0"/>
              </a:rPr>
              <a:t> PER/C3: The compute domain shall support </a:t>
            </a:r>
            <a:r>
              <a:rPr lang="en-US" altLang="zh-CN" sz="1500" dirty="0" smtClean="0">
                <a:solidFill>
                  <a:schemeClr val="accent5"/>
                </a:solidFill>
                <a:latin typeface="Calibri" pitchFamily="34" charset="0"/>
                <a:cs typeface="Calibri" pitchFamily="34" charset="0"/>
              </a:rPr>
              <a:t>binding/attaching</a:t>
            </a:r>
            <a:r>
              <a:rPr lang="en-US" altLang="zh-CN" sz="1500" dirty="0" smtClean="0">
                <a:latin typeface="Calibri" pitchFamily="34" charset="0"/>
                <a:cs typeface="Calibri" pitchFamily="34" charset="0"/>
              </a:rPr>
              <a:t> to HW/functional accelerators.</a:t>
            </a:r>
          </a:p>
          <a:p>
            <a:pPr lvl="1"/>
            <a:r>
              <a:rPr lang="en-US" altLang="zh-CN" sz="1500" dirty="0" err="1" smtClean="0">
                <a:latin typeface="Calibri" pitchFamily="34" charset="0"/>
                <a:cs typeface="Calibri" pitchFamily="34" charset="0"/>
              </a:rPr>
              <a:t>Req</a:t>
            </a:r>
            <a:r>
              <a:rPr lang="en-US" altLang="zh-CN" sz="1500" dirty="0" smtClean="0">
                <a:latin typeface="Calibri" pitchFamily="34" charset="0"/>
                <a:cs typeface="Calibri" pitchFamily="34" charset="0"/>
              </a:rPr>
              <a:t> PER/C4: The compute domain shall support </a:t>
            </a:r>
            <a:r>
              <a:rPr lang="en-US" altLang="zh-CN" sz="1500" dirty="0" smtClean="0">
                <a:solidFill>
                  <a:schemeClr val="accent5"/>
                </a:solidFill>
                <a:latin typeface="Calibri" pitchFamily="34" charset="0"/>
                <a:cs typeface="Calibri" pitchFamily="34" charset="0"/>
              </a:rPr>
              <a:t>unbinding/detaching</a:t>
            </a:r>
            <a:r>
              <a:rPr lang="en-US" altLang="zh-CN" sz="1500" dirty="0" smtClean="0">
                <a:latin typeface="Calibri" pitchFamily="34" charset="0"/>
                <a:cs typeface="Calibri" pitchFamily="34" charset="0"/>
              </a:rPr>
              <a:t> from the HW/functional accelerator.</a:t>
            </a:r>
          </a:p>
          <a:p>
            <a:pPr lvl="1"/>
            <a:r>
              <a:rPr lang="en-US" altLang="zh-CN" sz="1500" dirty="0" err="1" smtClean="0">
                <a:latin typeface="Calibri" pitchFamily="34" charset="0"/>
                <a:cs typeface="Calibri" pitchFamily="34" charset="0"/>
              </a:rPr>
              <a:t>Req</a:t>
            </a:r>
            <a:r>
              <a:rPr lang="en-US" altLang="zh-CN" sz="1500" dirty="0" smtClean="0">
                <a:latin typeface="Calibri" pitchFamily="34" charset="0"/>
                <a:cs typeface="Calibri" pitchFamily="34" charset="0"/>
              </a:rPr>
              <a:t> PER/C5: The compute domain shall support </a:t>
            </a:r>
            <a:r>
              <a:rPr lang="en-US" altLang="zh-CN" sz="1500" dirty="0" smtClean="0">
                <a:solidFill>
                  <a:schemeClr val="accent5"/>
                </a:solidFill>
                <a:latin typeface="Calibri" pitchFamily="34" charset="0"/>
                <a:cs typeface="Calibri" pitchFamily="34" charset="0"/>
              </a:rPr>
              <a:t>collection</a:t>
            </a:r>
            <a:r>
              <a:rPr lang="en-US" altLang="zh-CN" sz="1500" dirty="0" smtClean="0">
                <a:latin typeface="Calibri" pitchFamily="34" charset="0"/>
                <a:cs typeface="Calibri" pitchFamily="34" charset="0"/>
              </a:rPr>
              <a:t> of the HW functional performance metrics.</a:t>
            </a:r>
          </a:p>
          <a:p>
            <a:endParaRPr lang="en-US" altLang="zh-CN" sz="2000" dirty="0">
              <a:latin typeface="Calibri" pitchFamily="34" charset="0"/>
              <a:cs typeface="Calibri" pitchFamily="34" charset="0"/>
            </a:endParaRPr>
          </a:p>
          <a:p>
            <a:endParaRPr lang="zh-CN" altLang="en-US" dirty="0"/>
          </a:p>
        </p:txBody>
      </p:sp>
      <p:sp>
        <p:nvSpPr>
          <p:cNvPr id="4" name="矩形 3"/>
          <p:cNvSpPr/>
          <p:nvPr/>
        </p:nvSpPr>
        <p:spPr bwMode="auto">
          <a:xfrm>
            <a:off x="9362800" y="1413103"/>
            <a:ext cx="2592963" cy="288099"/>
          </a:xfrm>
          <a:prstGeom prst="rect">
            <a:avLst/>
          </a:prstGeom>
          <a:solidFill>
            <a:schemeClr val="accent6">
              <a:lumMod val="20000"/>
              <a:lumOff val="80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21944" tIns="60972" rIns="121944" bIns="60972" numCol="1" rtlCol="0" anchor="t" anchorCtr="0" compatLnSpc="1">
            <a:prstTxWarp prst="textNoShape">
              <a:avLst/>
            </a:prstTxWarp>
          </a:bodyPr>
          <a:lstStyle/>
          <a:p>
            <a:pPr algn="ctr" fontAlgn="base">
              <a:spcBef>
                <a:spcPct val="0"/>
              </a:spcBef>
              <a:spcAft>
                <a:spcPct val="0"/>
              </a:spcAft>
              <a:buClr>
                <a:srgbClr val="CC9900"/>
              </a:buClr>
            </a:pPr>
            <a:r>
              <a:rPr lang="en-US" altLang="zh-CN" sz="1600" dirty="0" smtClean="0">
                <a:cs typeface="Calibri" pitchFamily="34" charset="0"/>
              </a:rPr>
              <a:t>Rock</a:t>
            </a:r>
            <a:endParaRPr lang="zh-CN" altLang="en-US" sz="1600" dirty="0" smtClean="0">
              <a:cs typeface="Calibri" pitchFamily="34" charset="0"/>
            </a:endParaRPr>
          </a:p>
        </p:txBody>
      </p:sp>
      <p:sp>
        <p:nvSpPr>
          <p:cNvPr id="5" name="矩形 4"/>
          <p:cNvSpPr/>
          <p:nvPr/>
        </p:nvSpPr>
        <p:spPr bwMode="auto">
          <a:xfrm>
            <a:off x="9362800" y="2277399"/>
            <a:ext cx="2592963" cy="384132"/>
          </a:xfrm>
          <a:prstGeom prst="rect">
            <a:avLst/>
          </a:prstGeom>
          <a:solidFill>
            <a:schemeClr val="accent6">
              <a:lumMod val="20000"/>
              <a:lumOff val="80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21944" tIns="60972" rIns="121944" bIns="60972" numCol="1" rtlCol="0" anchor="t" anchorCtr="0" compatLnSpc="1">
            <a:prstTxWarp prst="textNoShape">
              <a:avLst/>
            </a:prstTxWarp>
          </a:bodyPr>
          <a:lstStyle/>
          <a:p>
            <a:pPr algn="ctr" fontAlgn="base">
              <a:spcBef>
                <a:spcPct val="0"/>
              </a:spcBef>
              <a:spcAft>
                <a:spcPct val="0"/>
              </a:spcAft>
              <a:buClr>
                <a:srgbClr val="CC9900"/>
              </a:buClr>
            </a:pPr>
            <a:r>
              <a:rPr lang="en-US" altLang="zh-CN" sz="1600" dirty="0" smtClean="0">
                <a:cs typeface="Calibri" pitchFamily="34" charset="0"/>
              </a:rPr>
              <a:t>Accelerator Drivers</a:t>
            </a:r>
            <a:endParaRPr lang="zh-CN" altLang="en-US" sz="1600" dirty="0" smtClean="0">
              <a:cs typeface="Calibri" pitchFamily="34" charset="0"/>
            </a:endParaRPr>
          </a:p>
        </p:txBody>
      </p:sp>
      <p:sp>
        <p:nvSpPr>
          <p:cNvPr id="6" name="矩形 5"/>
          <p:cNvSpPr/>
          <p:nvPr/>
        </p:nvSpPr>
        <p:spPr bwMode="auto">
          <a:xfrm>
            <a:off x="9362800" y="260708"/>
            <a:ext cx="2592963" cy="672230"/>
          </a:xfrm>
          <a:prstGeom prst="rect">
            <a:avLst/>
          </a:prstGeom>
          <a:solidFill>
            <a:schemeClr val="accent6">
              <a:lumMod val="20000"/>
              <a:lumOff val="80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21944" tIns="60972" rIns="121944" bIns="60972" numCol="1" rtlCol="0" anchor="t" anchorCtr="0" compatLnSpc="1">
            <a:prstTxWarp prst="textNoShape">
              <a:avLst/>
            </a:prstTxWarp>
          </a:bodyPr>
          <a:lstStyle/>
          <a:p>
            <a:pPr>
              <a:buClr>
                <a:srgbClr val="CC9900"/>
              </a:buClr>
            </a:pPr>
            <a:r>
              <a:rPr lang="en-US" altLang="zh-CN" sz="1600" dirty="0" smtClean="0">
                <a:cs typeface="Calibri" pitchFamily="34" charset="0"/>
              </a:rPr>
              <a:t>Orchestrator (MANO, Task Scheduling)</a:t>
            </a:r>
            <a:endParaRPr lang="zh-CN" altLang="en-US" sz="1600" dirty="0" smtClean="0">
              <a:cs typeface="Calibri" pitchFamily="34" charset="0"/>
            </a:endParaRPr>
          </a:p>
        </p:txBody>
      </p:sp>
      <p:cxnSp>
        <p:nvCxnSpPr>
          <p:cNvPr id="7" name="直接箭头连接符 6"/>
          <p:cNvCxnSpPr>
            <a:stCxn id="6" idx="2"/>
            <a:endCxn id="4" idx="0"/>
          </p:cNvCxnSpPr>
          <p:nvPr/>
        </p:nvCxnSpPr>
        <p:spPr bwMode="auto">
          <a:xfrm>
            <a:off x="10659282" y="932939"/>
            <a:ext cx="0" cy="480164"/>
          </a:xfrm>
          <a:prstGeom prst="straightConnector1">
            <a:avLst/>
          </a:prstGeom>
          <a:noFill/>
          <a:ln>
            <a:solidFill>
              <a:schemeClr val="accent5"/>
            </a:solidFill>
            <a:tailEnd type="arrow"/>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 name="直接箭头连接符 7"/>
          <p:cNvCxnSpPr>
            <a:endCxn id="5" idx="0"/>
          </p:cNvCxnSpPr>
          <p:nvPr/>
        </p:nvCxnSpPr>
        <p:spPr bwMode="auto">
          <a:xfrm>
            <a:off x="10611264" y="1701202"/>
            <a:ext cx="48018" cy="576197"/>
          </a:xfrm>
          <a:prstGeom prst="straightConnector1">
            <a:avLst/>
          </a:prstGeom>
          <a:noFill/>
          <a:ln>
            <a:solidFill>
              <a:schemeClr val="accent5"/>
            </a:solidFill>
            <a:headEnd type="arrow"/>
            <a:tailEnd type="arrow"/>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graphicFrame>
        <p:nvGraphicFramePr>
          <p:cNvPr id="9" name="Diagramme 4"/>
          <p:cNvGraphicFramePr/>
          <p:nvPr/>
        </p:nvGraphicFramePr>
        <p:xfrm>
          <a:off x="815626" y="4390124"/>
          <a:ext cx="5788864" cy="1874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5447" y="68643"/>
            <a:ext cx="10851932" cy="415357"/>
          </a:xfrm>
        </p:spPr>
        <p:txBody>
          <a:bodyPr>
            <a:normAutofit fontScale="90000"/>
          </a:bodyPr>
          <a:lstStyle/>
          <a:p>
            <a:r>
              <a:rPr lang="en-US" altLang="zh-CN" sz="2700" dirty="0" smtClean="0"/>
              <a:t>Management</a:t>
            </a:r>
            <a:r>
              <a:rPr lang="en-US" altLang="zh-CN" sz="3200" dirty="0" smtClean="0"/>
              <a:t>: Southbound API  for Accelerator Drivers</a:t>
            </a:r>
            <a:endParaRPr lang="zh-CN" altLang="en-US" sz="3200" dirty="0"/>
          </a:p>
        </p:txBody>
      </p:sp>
      <p:graphicFrame>
        <p:nvGraphicFramePr>
          <p:cNvPr id="6" name="表格 5"/>
          <p:cNvGraphicFramePr>
            <a:graphicFrameLocks noGrp="1"/>
          </p:cNvGraphicFramePr>
          <p:nvPr/>
        </p:nvGraphicFramePr>
        <p:xfrm>
          <a:off x="143376" y="548807"/>
          <a:ext cx="11908423" cy="4064938"/>
        </p:xfrm>
        <a:graphic>
          <a:graphicData uri="http://schemas.openxmlformats.org/drawingml/2006/table">
            <a:tbl>
              <a:tblPr firstRow="1" bandRow="1">
                <a:tableStyleId>{7DF18680-E054-41AD-8BC1-D1AEF772440D}</a:tableStyleId>
              </a:tblPr>
              <a:tblGrid>
                <a:gridCol w="5185926"/>
                <a:gridCol w="6722497"/>
              </a:tblGrid>
              <a:tr h="528442">
                <a:tc>
                  <a:txBody>
                    <a:bodyPr/>
                    <a:lstStyle/>
                    <a:p>
                      <a:pPr marL="0" marR="0" indent="0" algn="l" defTabSz="948003" rtl="0" eaLnBrk="1" fontAlgn="auto" latinLnBrk="0" hangingPunct="1">
                        <a:lnSpc>
                          <a:spcPct val="100000"/>
                        </a:lnSpc>
                        <a:spcBef>
                          <a:spcPts val="0"/>
                        </a:spcBef>
                        <a:spcAft>
                          <a:spcPts val="0"/>
                        </a:spcAft>
                        <a:buClrTx/>
                        <a:buSzTx/>
                        <a:buFontTx/>
                        <a:buNone/>
                        <a:tabLst/>
                        <a:defRPr/>
                      </a:pPr>
                      <a:r>
                        <a:rPr lang="en-US" altLang="zh-CN" sz="1300" kern="1200" dirty="0" smtClean="0">
                          <a:solidFill>
                            <a:schemeClr val="dk1"/>
                          </a:solidFill>
                          <a:latin typeface="Courier New" pitchFamily="49" charset="0"/>
                          <a:ea typeface="+mn-ea"/>
                          <a:cs typeface="Courier New" pitchFamily="49" charset="0"/>
                        </a:rPr>
                        <a:t>acc* </a:t>
                      </a:r>
                      <a:r>
                        <a:rPr lang="en-US" altLang="zh-CN" sz="1300" kern="1200" dirty="0" err="1" smtClean="0">
                          <a:solidFill>
                            <a:schemeClr val="dk1"/>
                          </a:solidFill>
                          <a:latin typeface="Courier New" pitchFamily="49" charset="0"/>
                          <a:ea typeface="+mn-ea"/>
                          <a:cs typeface="Courier New" pitchFamily="49" charset="0"/>
                        </a:rPr>
                        <a:t>acc_discovery</a:t>
                      </a:r>
                      <a:r>
                        <a:rPr lang="en-US" altLang="zh-CN" sz="1300" kern="1200" dirty="0" smtClean="0">
                          <a:solidFill>
                            <a:schemeClr val="dk1"/>
                          </a:solidFill>
                          <a:latin typeface="Courier New" pitchFamily="49" charset="0"/>
                          <a:ea typeface="+mn-ea"/>
                          <a:cs typeface="Courier New" pitchFamily="49" charset="0"/>
                        </a:rPr>
                        <a:t>();</a:t>
                      </a:r>
                      <a:endParaRPr lang="zh-CN" altLang="en-US" sz="1300" kern="1200" dirty="0" smtClean="0">
                        <a:solidFill>
                          <a:schemeClr val="dk1"/>
                        </a:solidFill>
                        <a:latin typeface="Courier New" pitchFamily="49" charset="0"/>
                        <a:ea typeface="+mn-ea"/>
                        <a:cs typeface="Courier New" pitchFamily="49" charset="0"/>
                      </a:endParaRPr>
                    </a:p>
                  </a:txBody>
                  <a:tcPr marL="121952" marR="121952" marT="60974" marB="60974">
                    <a:solidFill>
                      <a:schemeClr val="bg1">
                        <a:lumMod val="95000"/>
                      </a:schemeClr>
                    </a:solidFill>
                  </a:tcPr>
                </a:tc>
                <a:tc>
                  <a:txBody>
                    <a:bodyPr/>
                    <a:lstStyle/>
                    <a:p>
                      <a:pPr marL="0" algn="l" defTabSz="948003" rtl="0" eaLnBrk="1" latinLnBrk="0" hangingPunct="1"/>
                      <a:r>
                        <a:rPr lang="en-US" altLang="zh-CN" sz="1300" kern="1200" dirty="0" smtClean="0">
                          <a:solidFill>
                            <a:schemeClr val="dk1"/>
                          </a:solidFill>
                          <a:latin typeface="Courier New" pitchFamily="49" charset="0"/>
                          <a:ea typeface="+mn-ea"/>
                          <a:cs typeface="Courier New" pitchFamily="49" charset="0"/>
                        </a:rPr>
                        <a:t>Find the accelerators in the host according to the </a:t>
                      </a:r>
                      <a:r>
                        <a:rPr lang="en-US" altLang="zh-CN" sz="1300" kern="1200" dirty="0" err="1" smtClean="0">
                          <a:solidFill>
                            <a:schemeClr val="dk1"/>
                          </a:solidFill>
                          <a:latin typeface="Courier New" pitchFamily="49" charset="0"/>
                          <a:ea typeface="+mn-ea"/>
                          <a:cs typeface="Courier New" pitchFamily="49" charset="0"/>
                        </a:rPr>
                        <a:t>dirvers</a:t>
                      </a:r>
                      <a:r>
                        <a:rPr lang="en-US" altLang="zh-CN" sz="1300" kern="1200" dirty="0" smtClean="0">
                          <a:solidFill>
                            <a:schemeClr val="dk1"/>
                          </a:solidFill>
                          <a:latin typeface="Courier New" pitchFamily="49" charset="0"/>
                          <a:ea typeface="+mn-ea"/>
                          <a:cs typeface="Courier New" pitchFamily="49" charset="0"/>
                        </a:rPr>
                        <a:t>.</a:t>
                      </a:r>
                    </a:p>
                    <a:p>
                      <a:pPr marL="0" algn="l" defTabSz="948003" rtl="0" eaLnBrk="1" latinLnBrk="0" hangingPunct="1"/>
                      <a:r>
                        <a:rPr lang="en-US" altLang="zh-CN" sz="1300" kern="1200" dirty="0" smtClean="0">
                          <a:solidFill>
                            <a:schemeClr val="dk1"/>
                          </a:solidFill>
                          <a:latin typeface="Courier New" pitchFamily="49" charset="0"/>
                          <a:ea typeface="+mn-ea"/>
                          <a:cs typeface="Courier New" pitchFamily="49" charset="0"/>
                        </a:rPr>
                        <a:t>FPGA/GPU/Hardware Engine</a:t>
                      </a:r>
                      <a:endParaRPr lang="zh-CN" altLang="en-US" sz="1300" kern="1200" dirty="0" smtClean="0">
                        <a:solidFill>
                          <a:schemeClr val="dk1"/>
                        </a:solidFill>
                        <a:latin typeface="Courier New" pitchFamily="49" charset="0"/>
                        <a:ea typeface="+mn-ea"/>
                        <a:cs typeface="Courier New" pitchFamily="49" charset="0"/>
                      </a:endParaRPr>
                    </a:p>
                  </a:txBody>
                  <a:tcPr marL="121952" marR="121952" marT="60974" marB="60974">
                    <a:solidFill>
                      <a:schemeClr val="bg1">
                        <a:lumMod val="95000"/>
                      </a:schemeClr>
                    </a:solidFill>
                  </a:tcPr>
                </a:tc>
              </a:tr>
              <a:tr h="528442">
                <a:tc>
                  <a:txBody>
                    <a:bodyPr/>
                    <a:lstStyle/>
                    <a:p>
                      <a:pPr marL="0" marR="0" indent="0" algn="l" defTabSz="948003" rtl="0" eaLnBrk="1" fontAlgn="auto" latinLnBrk="0" hangingPunct="1">
                        <a:lnSpc>
                          <a:spcPct val="100000"/>
                        </a:lnSpc>
                        <a:spcBef>
                          <a:spcPts val="0"/>
                        </a:spcBef>
                        <a:spcAft>
                          <a:spcPts val="0"/>
                        </a:spcAft>
                        <a:buClrTx/>
                        <a:buSzTx/>
                        <a:buFontTx/>
                        <a:buNone/>
                        <a:tabLst/>
                        <a:defRPr/>
                      </a:pPr>
                      <a:r>
                        <a:rPr lang="en-US" altLang="zh-CN" sz="1300" b="1" kern="1200" dirty="0" smtClean="0">
                          <a:solidFill>
                            <a:schemeClr val="dk1"/>
                          </a:solidFill>
                          <a:latin typeface="Courier New" pitchFamily="49" charset="0"/>
                          <a:ea typeface="+mn-ea"/>
                          <a:cs typeface="Courier New" pitchFamily="49" charset="0"/>
                        </a:rPr>
                        <a:t>void </a:t>
                      </a:r>
                      <a:r>
                        <a:rPr lang="en-US" altLang="zh-CN" sz="1300" b="1" kern="1200" dirty="0" err="1" smtClean="0">
                          <a:solidFill>
                            <a:schemeClr val="dk1"/>
                          </a:solidFill>
                          <a:latin typeface="Courier New" pitchFamily="49" charset="0"/>
                          <a:ea typeface="+mn-ea"/>
                          <a:cs typeface="Courier New" pitchFamily="49" charset="0"/>
                        </a:rPr>
                        <a:t>acc_get_status</a:t>
                      </a:r>
                      <a:r>
                        <a:rPr lang="en-US" altLang="zh-CN" sz="1300" b="1" kern="1200" dirty="0" smtClean="0">
                          <a:solidFill>
                            <a:schemeClr val="dk1"/>
                          </a:solidFill>
                          <a:latin typeface="Courier New" pitchFamily="49" charset="0"/>
                          <a:ea typeface="+mn-ea"/>
                          <a:cs typeface="Courier New" pitchFamily="49" charset="0"/>
                        </a:rPr>
                        <a:t>(acc*);</a:t>
                      </a:r>
                      <a:endParaRPr lang="zh-CN" altLang="en-US" sz="1300" b="1" kern="1200" dirty="0" smtClean="0">
                        <a:solidFill>
                          <a:schemeClr val="dk1"/>
                        </a:solidFill>
                        <a:latin typeface="Courier New" pitchFamily="49" charset="0"/>
                        <a:ea typeface="+mn-ea"/>
                        <a:cs typeface="Courier New" pitchFamily="49" charset="0"/>
                      </a:endParaRPr>
                    </a:p>
                  </a:txBody>
                  <a:tcPr marL="121952" marR="121952" marT="60974" marB="60974">
                    <a:solidFill>
                      <a:schemeClr val="bg1">
                        <a:lumMod val="95000"/>
                      </a:schemeClr>
                    </a:solidFill>
                  </a:tcPr>
                </a:tc>
                <a:tc>
                  <a:txBody>
                    <a:bodyPr/>
                    <a:lstStyle/>
                    <a:p>
                      <a:pPr marL="0" algn="l" defTabSz="948003" rtl="0" eaLnBrk="1" latinLnBrk="0" hangingPunct="1"/>
                      <a:r>
                        <a:rPr lang="en-US" altLang="zh-CN" sz="1300" b="1" kern="1200" dirty="0" smtClean="0">
                          <a:solidFill>
                            <a:schemeClr val="dk1"/>
                          </a:solidFill>
                          <a:latin typeface="Courier New" pitchFamily="49" charset="0"/>
                          <a:ea typeface="+mn-ea"/>
                          <a:cs typeface="Courier New" pitchFamily="49" charset="0"/>
                        </a:rPr>
                        <a:t>Get the acceleration description </a:t>
                      </a:r>
                      <a:r>
                        <a:rPr lang="en-US" altLang="zh-CN" sz="1300" b="1" kern="1200" dirty="0" err="1" smtClean="0">
                          <a:solidFill>
                            <a:schemeClr val="dk1"/>
                          </a:solidFill>
                          <a:latin typeface="Courier New" pitchFamily="49" charset="0"/>
                          <a:ea typeface="+mn-ea"/>
                          <a:cs typeface="Courier New" pitchFamily="49" charset="0"/>
                        </a:rPr>
                        <a:t>inlcuding</a:t>
                      </a:r>
                      <a:r>
                        <a:rPr lang="en-US" altLang="zh-CN" sz="1300" b="1" kern="1200" dirty="0" smtClean="0">
                          <a:solidFill>
                            <a:schemeClr val="dk1"/>
                          </a:solidFill>
                          <a:latin typeface="Courier New" pitchFamily="49" charset="0"/>
                          <a:ea typeface="+mn-ea"/>
                          <a:cs typeface="Courier New" pitchFamily="49" charset="0"/>
                        </a:rPr>
                        <a:t> capacity, usage, affinity, available VF/queues. </a:t>
                      </a:r>
                      <a:endParaRPr lang="zh-CN" altLang="en-US" sz="1300" b="1" kern="1200" dirty="0" smtClean="0">
                        <a:solidFill>
                          <a:schemeClr val="dk1"/>
                        </a:solidFill>
                        <a:latin typeface="Courier New" pitchFamily="49" charset="0"/>
                        <a:ea typeface="+mn-ea"/>
                        <a:cs typeface="Courier New" pitchFamily="49" charset="0"/>
                      </a:endParaRPr>
                    </a:p>
                  </a:txBody>
                  <a:tcPr marL="121952" marR="121952" marT="60974" marB="60974">
                    <a:solidFill>
                      <a:schemeClr val="bg1">
                        <a:lumMod val="95000"/>
                      </a:schemeClr>
                    </a:solidFill>
                  </a:tcPr>
                </a:tc>
              </a:tr>
              <a:tr h="325195">
                <a:tc>
                  <a:txBody>
                    <a:bodyPr/>
                    <a:lstStyle/>
                    <a:p>
                      <a:pPr marL="0" marR="0" indent="0" algn="l" defTabSz="948003" rtl="0" eaLnBrk="1" fontAlgn="auto" latinLnBrk="0" hangingPunct="1">
                        <a:lnSpc>
                          <a:spcPct val="100000"/>
                        </a:lnSpc>
                        <a:spcBef>
                          <a:spcPts val="0"/>
                        </a:spcBef>
                        <a:spcAft>
                          <a:spcPts val="0"/>
                        </a:spcAft>
                        <a:buClrTx/>
                        <a:buSzTx/>
                        <a:buFontTx/>
                        <a:buNone/>
                        <a:tabLst/>
                        <a:defRPr/>
                      </a:pPr>
                      <a:r>
                        <a:rPr lang="en-US" altLang="zh-CN" sz="1300" kern="1200" dirty="0" err="1" smtClean="0">
                          <a:solidFill>
                            <a:schemeClr val="accent5"/>
                          </a:solidFill>
                          <a:latin typeface="Courier New" pitchFamily="49" charset="0"/>
                          <a:ea typeface="+mn-ea"/>
                          <a:cs typeface="Courier New" pitchFamily="49" charset="0"/>
                        </a:rPr>
                        <a:t>vacc</a:t>
                      </a:r>
                      <a:r>
                        <a:rPr lang="en-US" altLang="zh-CN" sz="1300" kern="1200" dirty="0" smtClean="0">
                          <a:solidFill>
                            <a:schemeClr val="accent5"/>
                          </a:solidFill>
                          <a:latin typeface="Courier New" pitchFamily="49" charset="0"/>
                          <a:ea typeface="+mn-ea"/>
                          <a:cs typeface="Courier New" pitchFamily="49" charset="0"/>
                        </a:rPr>
                        <a:t>* </a:t>
                      </a:r>
                      <a:r>
                        <a:rPr lang="en-US" altLang="zh-CN" sz="1300" kern="1200" dirty="0" err="1" smtClean="0">
                          <a:solidFill>
                            <a:schemeClr val="accent5"/>
                          </a:solidFill>
                          <a:latin typeface="Courier New" pitchFamily="49" charset="0"/>
                          <a:ea typeface="+mn-ea"/>
                          <a:cs typeface="Courier New" pitchFamily="49" charset="0"/>
                        </a:rPr>
                        <a:t>acc_create</a:t>
                      </a:r>
                      <a:r>
                        <a:rPr lang="en-US" altLang="zh-CN" sz="1300" kern="1200" dirty="0" smtClean="0">
                          <a:solidFill>
                            <a:schemeClr val="accent5"/>
                          </a:solidFill>
                          <a:latin typeface="Courier New" pitchFamily="49" charset="0"/>
                          <a:ea typeface="+mn-ea"/>
                          <a:cs typeface="Courier New" pitchFamily="49" charset="0"/>
                        </a:rPr>
                        <a:t>(acc*, VM*);      </a:t>
                      </a:r>
                      <a:r>
                        <a:rPr lang="zh-CN" altLang="en-US" sz="1300" kern="1200" dirty="0" smtClean="0">
                          <a:solidFill>
                            <a:schemeClr val="accent5"/>
                          </a:solidFill>
                          <a:latin typeface="Courier New" pitchFamily="49" charset="0"/>
                          <a:ea typeface="+mn-ea"/>
                          <a:cs typeface="Courier New" pitchFamily="49" charset="0"/>
                        </a:rPr>
                        <a:t>*</a:t>
                      </a:r>
                    </a:p>
                  </a:txBody>
                  <a:tcPr marL="121952" marR="121952" marT="60974" marB="60974">
                    <a:solidFill>
                      <a:schemeClr val="bg1">
                        <a:lumMod val="95000"/>
                      </a:schemeClr>
                    </a:solidFill>
                  </a:tcPr>
                </a:tc>
                <a:tc>
                  <a:txBody>
                    <a:bodyPr/>
                    <a:lstStyle/>
                    <a:p>
                      <a:pPr marL="0" algn="l" defTabSz="948003" rtl="0" eaLnBrk="1" latinLnBrk="0" hangingPunct="1"/>
                      <a:r>
                        <a:rPr lang="en-US" altLang="zh-CN" sz="1300" kern="1200" dirty="0" smtClean="0">
                          <a:solidFill>
                            <a:schemeClr val="accent5"/>
                          </a:solidFill>
                          <a:latin typeface="+mn-ea"/>
                          <a:ea typeface="+mn-ea"/>
                          <a:cs typeface="Courier New" pitchFamily="49" charset="0"/>
                        </a:rPr>
                        <a:t>Apply a VF for accelerator.</a:t>
                      </a:r>
                      <a:endParaRPr lang="zh-CN" altLang="en-US" sz="1300" kern="1200" dirty="0" smtClean="0">
                        <a:solidFill>
                          <a:schemeClr val="accent5"/>
                        </a:solidFill>
                        <a:latin typeface="+mn-ea"/>
                        <a:ea typeface="+mn-ea"/>
                        <a:cs typeface="Courier New" pitchFamily="49" charset="0"/>
                      </a:endParaRPr>
                    </a:p>
                  </a:txBody>
                  <a:tcPr marL="121952" marR="121952" marT="60974" marB="60974">
                    <a:solidFill>
                      <a:schemeClr val="bg1">
                        <a:lumMod val="95000"/>
                      </a:schemeClr>
                    </a:solidFill>
                  </a:tcPr>
                </a:tc>
              </a:tr>
              <a:tr h="325195">
                <a:tc>
                  <a:txBody>
                    <a:bodyPr/>
                    <a:lstStyle/>
                    <a:p>
                      <a:pPr marL="0" marR="0" indent="0" algn="l" defTabSz="948003" rtl="0" eaLnBrk="1" fontAlgn="auto" latinLnBrk="0" hangingPunct="1">
                        <a:lnSpc>
                          <a:spcPct val="100000"/>
                        </a:lnSpc>
                        <a:spcBef>
                          <a:spcPts val="0"/>
                        </a:spcBef>
                        <a:spcAft>
                          <a:spcPts val="0"/>
                        </a:spcAft>
                        <a:buClrTx/>
                        <a:buSzTx/>
                        <a:buFontTx/>
                        <a:buNone/>
                        <a:tabLst/>
                        <a:defRPr/>
                      </a:pPr>
                      <a:r>
                        <a:rPr lang="en-US" altLang="zh-CN" sz="1300" kern="1200" dirty="0" smtClean="0">
                          <a:solidFill>
                            <a:schemeClr val="accent5"/>
                          </a:solidFill>
                          <a:latin typeface="Courier New" pitchFamily="49" charset="0"/>
                          <a:ea typeface="+mn-ea"/>
                          <a:cs typeface="Courier New" pitchFamily="49" charset="0"/>
                        </a:rPr>
                        <a:t>void </a:t>
                      </a:r>
                      <a:r>
                        <a:rPr lang="en-US" altLang="zh-CN" sz="1300" kern="1200" dirty="0" err="1" smtClean="0">
                          <a:solidFill>
                            <a:schemeClr val="accent5"/>
                          </a:solidFill>
                          <a:latin typeface="Courier New" pitchFamily="49" charset="0"/>
                          <a:ea typeface="+mn-ea"/>
                          <a:cs typeface="Courier New" pitchFamily="49" charset="0"/>
                        </a:rPr>
                        <a:t>acc_destroy</a:t>
                      </a:r>
                      <a:r>
                        <a:rPr lang="en-US" altLang="zh-CN" sz="1300" kern="1200" dirty="0" smtClean="0">
                          <a:solidFill>
                            <a:schemeClr val="accent5"/>
                          </a:solidFill>
                          <a:latin typeface="Courier New" pitchFamily="49" charset="0"/>
                          <a:ea typeface="+mn-ea"/>
                          <a:cs typeface="Courier New" pitchFamily="49" charset="0"/>
                        </a:rPr>
                        <a:t>(</a:t>
                      </a:r>
                      <a:r>
                        <a:rPr lang="en-US" altLang="zh-CN" sz="1300" kern="1200" dirty="0" err="1" smtClean="0">
                          <a:solidFill>
                            <a:schemeClr val="accent5"/>
                          </a:solidFill>
                          <a:latin typeface="Courier New" pitchFamily="49" charset="0"/>
                          <a:ea typeface="+mn-ea"/>
                          <a:cs typeface="Courier New" pitchFamily="49" charset="0"/>
                        </a:rPr>
                        <a:t>vacc</a:t>
                      </a:r>
                      <a:r>
                        <a:rPr lang="zh-CN" altLang="en-US" sz="1300" kern="1200" dirty="0" smtClean="0">
                          <a:solidFill>
                            <a:schemeClr val="accent5"/>
                          </a:solidFill>
                          <a:latin typeface="Courier New" pitchFamily="49" charset="0"/>
                          <a:ea typeface="+mn-ea"/>
                          <a:cs typeface="Courier New" pitchFamily="49" charset="0"/>
                        </a:rPr>
                        <a:t>*</a:t>
                      </a:r>
                      <a:r>
                        <a:rPr lang="en-US" altLang="zh-CN" sz="1300" kern="1200" dirty="0" smtClean="0">
                          <a:solidFill>
                            <a:schemeClr val="accent5"/>
                          </a:solidFill>
                          <a:latin typeface="Courier New" pitchFamily="49" charset="0"/>
                          <a:ea typeface="+mn-ea"/>
                          <a:cs typeface="Courier New" pitchFamily="49" charset="0"/>
                        </a:rPr>
                        <a:t>);          </a:t>
                      </a:r>
                      <a:r>
                        <a:rPr lang="zh-CN" altLang="en-US" sz="1300" kern="1200" dirty="0" smtClean="0">
                          <a:solidFill>
                            <a:schemeClr val="accent5"/>
                          </a:solidFill>
                          <a:latin typeface="Courier New" pitchFamily="49" charset="0"/>
                          <a:ea typeface="+mn-ea"/>
                          <a:cs typeface="Courier New" pitchFamily="49" charset="0"/>
                        </a:rPr>
                        <a:t>*</a:t>
                      </a:r>
                    </a:p>
                  </a:txBody>
                  <a:tcPr marL="121952" marR="121952" marT="60974" marB="60974"/>
                </a:tc>
                <a:tc>
                  <a:txBody>
                    <a:bodyPr/>
                    <a:lstStyle/>
                    <a:p>
                      <a:pPr marL="0" algn="l" defTabSz="948003" rtl="0" eaLnBrk="1" latinLnBrk="0" hangingPunct="1"/>
                      <a:r>
                        <a:rPr lang="en-US" altLang="zh-CN" sz="1300" kern="1200" dirty="0" smtClean="0">
                          <a:solidFill>
                            <a:schemeClr val="accent5"/>
                          </a:solidFill>
                          <a:latin typeface="+mn-ea"/>
                          <a:ea typeface="+mn-ea"/>
                          <a:cs typeface="Courier New" pitchFamily="49" charset="0"/>
                        </a:rPr>
                        <a:t>Delete VF</a:t>
                      </a:r>
                      <a:endParaRPr lang="zh-CN" altLang="en-US" sz="1300" kern="1200" dirty="0" smtClean="0">
                        <a:solidFill>
                          <a:schemeClr val="accent5"/>
                        </a:solidFill>
                        <a:latin typeface="+mn-ea"/>
                        <a:ea typeface="+mn-ea"/>
                        <a:cs typeface="Courier New" pitchFamily="49" charset="0"/>
                      </a:endParaRPr>
                    </a:p>
                  </a:txBody>
                  <a:tcPr marL="121952" marR="121952" marT="60974" marB="60974"/>
                </a:tc>
              </a:tr>
              <a:tr h="325195">
                <a:tc>
                  <a:txBody>
                    <a:bodyPr/>
                    <a:lstStyle/>
                    <a:p>
                      <a:pPr marL="0" marR="0" indent="0" algn="l" defTabSz="948003" rtl="0" eaLnBrk="1" fontAlgn="auto" latinLnBrk="0" hangingPunct="1">
                        <a:lnSpc>
                          <a:spcPct val="100000"/>
                        </a:lnSpc>
                        <a:spcBef>
                          <a:spcPts val="0"/>
                        </a:spcBef>
                        <a:spcAft>
                          <a:spcPts val="0"/>
                        </a:spcAft>
                        <a:buClrTx/>
                        <a:buSzTx/>
                        <a:buFontTx/>
                        <a:buNone/>
                        <a:tabLst/>
                        <a:defRPr/>
                      </a:pPr>
                      <a:r>
                        <a:rPr lang="en-US" altLang="zh-CN" sz="1300" kern="1200" dirty="0" smtClean="0">
                          <a:solidFill>
                            <a:schemeClr val="accent5"/>
                          </a:solidFill>
                          <a:latin typeface="Courier New" pitchFamily="49" charset="0"/>
                          <a:ea typeface="+mn-ea"/>
                          <a:cs typeface="Courier New" pitchFamily="49" charset="0"/>
                        </a:rPr>
                        <a:t>void</a:t>
                      </a:r>
                      <a:r>
                        <a:rPr lang="en-US" altLang="zh-CN" sz="1300" kern="1200" baseline="0" dirty="0" smtClean="0">
                          <a:solidFill>
                            <a:schemeClr val="accent5"/>
                          </a:solidFill>
                          <a:latin typeface="Courier New" pitchFamily="49" charset="0"/>
                          <a:ea typeface="+mn-ea"/>
                          <a:cs typeface="Courier New" pitchFamily="49" charset="0"/>
                        </a:rPr>
                        <a:t> </a:t>
                      </a:r>
                      <a:r>
                        <a:rPr lang="en-US" altLang="zh-CN" sz="1300" kern="1200" baseline="0" dirty="0" err="1" smtClean="0">
                          <a:solidFill>
                            <a:schemeClr val="accent5"/>
                          </a:solidFill>
                          <a:latin typeface="Courier New" pitchFamily="49" charset="0"/>
                          <a:ea typeface="+mn-ea"/>
                          <a:cs typeface="Courier New" pitchFamily="49" charset="0"/>
                        </a:rPr>
                        <a:t>a</a:t>
                      </a:r>
                      <a:r>
                        <a:rPr lang="en-US" altLang="zh-CN" sz="1300" kern="1200" dirty="0" err="1" smtClean="0">
                          <a:solidFill>
                            <a:schemeClr val="accent5"/>
                          </a:solidFill>
                          <a:latin typeface="Courier New" pitchFamily="49" charset="0"/>
                          <a:ea typeface="+mn-ea"/>
                          <a:cs typeface="Courier New" pitchFamily="49" charset="0"/>
                        </a:rPr>
                        <a:t>cc_attach</a:t>
                      </a:r>
                      <a:r>
                        <a:rPr lang="en-US" altLang="zh-CN" sz="1300" kern="1200" dirty="0" smtClean="0">
                          <a:solidFill>
                            <a:schemeClr val="accent5"/>
                          </a:solidFill>
                          <a:latin typeface="Courier New" pitchFamily="49" charset="0"/>
                          <a:ea typeface="+mn-ea"/>
                          <a:cs typeface="Courier New" pitchFamily="49" charset="0"/>
                        </a:rPr>
                        <a:t> (</a:t>
                      </a:r>
                      <a:r>
                        <a:rPr lang="en-US" altLang="zh-CN" sz="1300" kern="1200" dirty="0" err="1" smtClean="0">
                          <a:solidFill>
                            <a:schemeClr val="accent5"/>
                          </a:solidFill>
                          <a:latin typeface="Courier New" pitchFamily="49" charset="0"/>
                          <a:ea typeface="+mn-ea"/>
                          <a:cs typeface="Courier New" pitchFamily="49" charset="0"/>
                        </a:rPr>
                        <a:t>vacc</a:t>
                      </a:r>
                      <a:r>
                        <a:rPr lang="en-US" altLang="zh-CN" sz="1300" kern="1200" dirty="0" smtClean="0">
                          <a:solidFill>
                            <a:schemeClr val="accent5"/>
                          </a:solidFill>
                          <a:latin typeface="Courier New" pitchFamily="49" charset="0"/>
                          <a:ea typeface="+mn-ea"/>
                          <a:cs typeface="Courier New" pitchFamily="49" charset="0"/>
                        </a:rPr>
                        <a:t>*);          </a:t>
                      </a:r>
                      <a:r>
                        <a:rPr lang="zh-CN" altLang="en-US" sz="1300" kern="1200" dirty="0" smtClean="0">
                          <a:solidFill>
                            <a:schemeClr val="accent5"/>
                          </a:solidFill>
                          <a:latin typeface="Courier New" pitchFamily="49" charset="0"/>
                          <a:ea typeface="+mn-ea"/>
                          <a:cs typeface="Courier New" pitchFamily="49" charset="0"/>
                        </a:rPr>
                        <a:t>*</a:t>
                      </a:r>
                    </a:p>
                  </a:txBody>
                  <a:tcPr marL="121952" marR="121952" marT="60974" marB="60974"/>
                </a:tc>
                <a:tc>
                  <a:txBody>
                    <a:bodyPr/>
                    <a:lstStyle/>
                    <a:p>
                      <a:pPr marL="0" algn="l" defTabSz="948003" rtl="0" eaLnBrk="1" latinLnBrk="0" hangingPunct="1"/>
                      <a:r>
                        <a:rPr lang="en-US" altLang="zh-CN" sz="1300" kern="1200" dirty="0" smtClean="0">
                          <a:solidFill>
                            <a:schemeClr val="accent5"/>
                          </a:solidFill>
                          <a:latin typeface="+mn-ea"/>
                          <a:ea typeface="+mn-ea"/>
                          <a:cs typeface="Courier New" pitchFamily="49" charset="0"/>
                        </a:rPr>
                        <a:t>Attach VF to</a:t>
                      </a:r>
                      <a:r>
                        <a:rPr lang="en-US" altLang="zh-CN" sz="1300" kern="1200" baseline="0" dirty="0" smtClean="0">
                          <a:solidFill>
                            <a:schemeClr val="accent5"/>
                          </a:solidFill>
                          <a:latin typeface="+mn-ea"/>
                          <a:ea typeface="+mn-ea"/>
                          <a:cs typeface="Courier New" pitchFamily="49" charset="0"/>
                        </a:rPr>
                        <a:t> VM.</a:t>
                      </a:r>
                      <a:endParaRPr lang="zh-CN" altLang="en-US" sz="1300" kern="1200" dirty="0" smtClean="0">
                        <a:solidFill>
                          <a:schemeClr val="accent5"/>
                        </a:solidFill>
                        <a:latin typeface="+mn-ea"/>
                        <a:ea typeface="+mn-ea"/>
                        <a:cs typeface="Courier New" pitchFamily="49" charset="0"/>
                      </a:endParaRPr>
                    </a:p>
                  </a:txBody>
                  <a:tcPr marL="121952" marR="121952" marT="60974" marB="60974"/>
                </a:tc>
              </a:tr>
              <a:tr h="325195">
                <a:tc>
                  <a:txBody>
                    <a:bodyPr/>
                    <a:lstStyle/>
                    <a:p>
                      <a:pPr marL="0" marR="0" indent="0" algn="l" defTabSz="948003" rtl="0" eaLnBrk="1" fontAlgn="auto" latinLnBrk="0" hangingPunct="1">
                        <a:lnSpc>
                          <a:spcPct val="100000"/>
                        </a:lnSpc>
                        <a:spcBef>
                          <a:spcPts val="0"/>
                        </a:spcBef>
                        <a:spcAft>
                          <a:spcPts val="0"/>
                        </a:spcAft>
                        <a:buClrTx/>
                        <a:buSzTx/>
                        <a:buFontTx/>
                        <a:buNone/>
                        <a:tabLst/>
                        <a:defRPr/>
                      </a:pPr>
                      <a:r>
                        <a:rPr lang="en-US" altLang="zh-CN" sz="1300" kern="1200" dirty="0" smtClean="0">
                          <a:solidFill>
                            <a:schemeClr val="accent5"/>
                          </a:solidFill>
                          <a:latin typeface="Courier New" pitchFamily="49" charset="0"/>
                          <a:ea typeface="+mn-ea"/>
                          <a:cs typeface="Courier New" pitchFamily="49" charset="0"/>
                        </a:rPr>
                        <a:t>void </a:t>
                      </a:r>
                      <a:r>
                        <a:rPr lang="en-US" altLang="zh-CN" sz="1300" kern="1200" dirty="0" err="1" smtClean="0">
                          <a:solidFill>
                            <a:schemeClr val="accent5"/>
                          </a:solidFill>
                          <a:latin typeface="Courier New" pitchFamily="49" charset="0"/>
                          <a:ea typeface="+mn-ea"/>
                          <a:cs typeface="Courier New" pitchFamily="49" charset="0"/>
                        </a:rPr>
                        <a:t>acc_detach</a:t>
                      </a:r>
                      <a:r>
                        <a:rPr lang="en-US" altLang="zh-CN" sz="1300" kern="1200" dirty="0" smtClean="0">
                          <a:solidFill>
                            <a:schemeClr val="accent5"/>
                          </a:solidFill>
                          <a:latin typeface="Courier New" pitchFamily="49" charset="0"/>
                          <a:ea typeface="+mn-ea"/>
                          <a:cs typeface="Courier New" pitchFamily="49" charset="0"/>
                        </a:rPr>
                        <a:t>(</a:t>
                      </a:r>
                      <a:r>
                        <a:rPr lang="en-US" altLang="zh-CN" sz="1300" kern="1200" dirty="0" err="1" smtClean="0">
                          <a:solidFill>
                            <a:schemeClr val="accent5"/>
                          </a:solidFill>
                          <a:latin typeface="Courier New" pitchFamily="49" charset="0"/>
                          <a:ea typeface="+mn-ea"/>
                          <a:cs typeface="Courier New" pitchFamily="49" charset="0"/>
                        </a:rPr>
                        <a:t>vacc</a:t>
                      </a:r>
                      <a:r>
                        <a:rPr lang="en-US" altLang="zh-CN" sz="1300" kern="1200" dirty="0" smtClean="0">
                          <a:solidFill>
                            <a:schemeClr val="accent5"/>
                          </a:solidFill>
                          <a:latin typeface="Courier New" pitchFamily="49" charset="0"/>
                          <a:ea typeface="+mn-ea"/>
                          <a:cs typeface="Courier New" pitchFamily="49" charset="0"/>
                        </a:rPr>
                        <a:t>);            </a:t>
                      </a:r>
                      <a:r>
                        <a:rPr lang="zh-CN" altLang="en-US" sz="1300" kern="1200" dirty="0" smtClean="0">
                          <a:solidFill>
                            <a:schemeClr val="accent5"/>
                          </a:solidFill>
                          <a:latin typeface="Courier New" pitchFamily="49" charset="0"/>
                          <a:ea typeface="+mn-ea"/>
                          <a:cs typeface="Courier New" pitchFamily="49" charset="0"/>
                        </a:rPr>
                        <a:t>*</a:t>
                      </a:r>
                    </a:p>
                  </a:txBody>
                  <a:tcPr marL="121952" marR="121952" marT="60974" marB="60974"/>
                </a:tc>
                <a:tc>
                  <a:txBody>
                    <a:bodyPr/>
                    <a:lstStyle/>
                    <a:p>
                      <a:pPr marL="0" algn="l" defTabSz="948003" rtl="0" eaLnBrk="1" latinLnBrk="0" hangingPunct="1"/>
                      <a:r>
                        <a:rPr lang="en-US" altLang="zh-CN" sz="1300" kern="1200" dirty="0" err="1" smtClean="0">
                          <a:solidFill>
                            <a:schemeClr val="accent5"/>
                          </a:solidFill>
                          <a:latin typeface="+mn-ea"/>
                          <a:ea typeface="+mn-ea"/>
                          <a:cs typeface="Courier New" pitchFamily="49" charset="0"/>
                        </a:rPr>
                        <a:t>Detatch</a:t>
                      </a:r>
                      <a:r>
                        <a:rPr lang="en-US" altLang="zh-CN" sz="1300" kern="1200" baseline="0" dirty="0" smtClean="0">
                          <a:solidFill>
                            <a:schemeClr val="accent5"/>
                          </a:solidFill>
                          <a:latin typeface="+mn-ea"/>
                          <a:ea typeface="+mn-ea"/>
                          <a:cs typeface="Courier New" pitchFamily="49" charset="0"/>
                        </a:rPr>
                        <a:t> </a:t>
                      </a:r>
                      <a:r>
                        <a:rPr lang="en-US" altLang="zh-CN" sz="1300" kern="1200" dirty="0" smtClean="0">
                          <a:solidFill>
                            <a:schemeClr val="accent5"/>
                          </a:solidFill>
                          <a:latin typeface="+mn-ea"/>
                          <a:ea typeface="+mn-ea"/>
                          <a:cs typeface="Courier New" pitchFamily="49" charset="0"/>
                        </a:rPr>
                        <a:t>VF</a:t>
                      </a:r>
                      <a:r>
                        <a:rPr lang="zh-CN" altLang="en-US" sz="1300" kern="1200" dirty="0" smtClean="0">
                          <a:solidFill>
                            <a:schemeClr val="accent5"/>
                          </a:solidFill>
                          <a:latin typeface="+mn-ea"/>
                          <a:ea typeface="+mn-ea"/>
                          <a:cs typeface="Courier New" pitchFamily="49" charset="0"/>
                        </a:rPr>
                        <a:t>。</a:t>
                      </a:r>
                    </a:p>
                  </a:txBody>
                  <a:tcPr marL="121952" marR="121952" marT="60974" marB="60974"/>
                </a:tc>
              </a:tr>
              <a:tr h="528442">
                <a:tc>
                  <a:txBody>
                    <a:bodyPr/>
                    <a:lstStyle/>
                    <a:p>
                      <a:pPr marL="0" marR="0" indent="0" algn="l" defTabSz="948003" rtl="0" eaLnBrk="1" fontAlgn="auto" latinLnBrk="0" hangingPunct="1">
                        <a:lnSpc>
                          <a:spcPct val="100000"/>
                        </a:lnSpc>
                        <a:spcBef>
                          <a:spcPts val="0"/>
                        </a:spcBef>
                        <a:spcAft>
                          <a:spcPts val="0"/>
                        </a:spcAft>
                        <a:buClrTx/>
                        <a:buSzTx/>
                        <a:buFontTx/>
                        <a:buNone/>
                        <a:tabLst/>
                        <a:defRPr/>
                      </a:pPr>
                      <a:r>
                        <a:rPr lang="en-US" altLang="zh-CN" sz="1300" kern="1200" dirty="0" smtClean="0">
                          <a:solidFill>
                            <a:schemeClr val="dk1"/>
                          </a:solidFill>
                          <a:latin typeface="Courier New" pitchFamily="49" charset="0"/>
                          <a:ea typeface="+mn-ea"/>
                          <a:cs typeface="Courier New" pitchFamily="49" charset="0"/>
                        </a:rPr>
                        <a:t>void</a:t>
                      </a:r>
                      <a:r>
                        <a:rPr lang="en-US" altLang="zh-CN" sz="1300" kern="1200" baseline="0" dirty="0" smtClean="0">
                          <a:solidFill>
                            <a:schemeClr val="dk1"/>
                          </a:solidFill>
                          <a:latin typeface="Courier New" pitchFamily="49" charset="0"/>
                          <a:ea typeface="+mn-ea"/>
                          <a:cs typeface="Courier New" pitchFamily="49" charset="0"/>
                        </a:rPr>
                        <a:t> </a:t>
                      </a:r>
                      <a:r>
                        <a:rPr lang="en-US" altLang="zh-CN" sz="1300" kern="1200" dirty="0" err="1" smtClean="0">
                          <a:solidFill>
                            <a:schemeClr val="dk1"/>
                          </a:solidFill>
                          <a:latin typeface="Courier New" pitchFamily="49" charset="0"/>
                          <a:ea typeface="+mn-ea"/>
                          <a:cs typeface="Courier New" pitchFamily="49" charset="0"/>
                        </a:rPr>
                        <a:t>acc_get_affinity</a:t>
                      </a:r>
                      <a:r>
                        <a:rPr lang="en-US" altLang="zh-CN" sz="1300" kern="1200" dirty="0" smtClean="0">
                          <a:solidFill>
                            <a:schemeClr val="dk1"/>
                          </a:solidFill>
                          <a:latin typeface="Courier New" pitchFamily="49" charset="0"/>
                          <a:ea typeface="+mn-ea"/>
                          <a:cs typeface="Courier New" pitchFamily="49" charset="0"/>
                        </a:rPr>
                        <a:t>(</a:t>
                      </a:r>
                      <a:r>
                        <a:rPr lang="en-US" altLang="zh-CN" sz="1300" kern="1200" dirty="0" err="1" smtClean="0">
                          <a:solidFill>
                            <a:schemeClr val="dk1"/>
                          </a:solidFill>
                          <a:latin typeface="Courier New" pitchFamily="49" charset="0"/>
                          <a:ea typeface="+mn-ea"/>
                          <a:cs typeface="Courier New" pitchFamily="49" charset="0"/>
                        </a:rPr>
                        <a:t>vacc</a:t>
                      </a:r>
                      <a:r>
                        <a:rPr lang="en-US" altLang="zh-CN" sz="1300" kern="1200" dirty="0" smtClean="0">
                          <a:solidFill>
                            <a:schemeClr val="dk1"/>
                          </a:solidFill>
                          <a:latin typeface="Courier New" pitchFamily="49" charset="0"/>
                          <a:ea typeface="+mn-ea"/>
                          <a:cs typeface="Courier New" pitchFamily="49" charset="0"/>
                        </a:rPr>
                        <a:t>*, </a:t>
                      </a:r>
                      <a:r>
                        <a:rPr lang="en-US" altLang="zh-CN" sz="1300" kern="1200" dirty="0" err="1" smtClean="0">
                          <a:solidFill>
                            <a:schemeClr val="dk1"/>
                          </a:solidFill>
                          <a:latin typeface="Courier New" pitchFamily="49" charset="0"/>
                          <a:ea typeface="+mn-ea"/>
                          <a:cs typeface="Courier New" pitchFamily="49" charset="0"/>
                        </a:rPr>
                        <a:t>acc_affi</a:t>
                      </a:r>
                      <a:r>
                        <a:rPr lang="en-US" altLang="zh-CN" sz="1300" kern="1200" dirty="0" smtClean="0">
                          <a:solidFill>
                            <a:schemeClr val="dk1"/>
                          </a:solidFill>
                          <a:latin typeface="Courier New" pitchFamily="49" charset="0"/>
                          <a:ea typeface="+mn-ea"/>
                          <a:cs typeface="Courier New" pitchFamily="49" charset="0"/>
                        </a:rPr>
                        <a:t>*);</a:t>
                      </a:r>
                      <a:br>
                        <a:rPr lang="en-US" altLang="zh-CN" sz="1300" kern="1200" dirty="0" smtClean="0">
                          <a:solidFill>
                            <a:schemeClr val="dk1"/>
                          </a:solidFill>
                          <a:latin typeface="Courier New" pitchFamily="49" charset="0"/>
                          <a:ea typeface="+mn-ea"/>
                          <a:cs typeface="Courier New" pitchFamily="49" charset="0"/>
                        </a:rPr>
                      </a:br>
                      <a:r>
                        <a:rPr lang="en-US" altLang="zh-CN" sz="1300" kern="1200" dirty="0" err="1" smtClean="0">
                          <a:solidFill>
                            <a:schemeClr val="dk1"/>
                          </a:solidFill>
                          <a:latin typeface="Courier New" pitchFamily="49" charset="0"/>
                          <a:ea typeface="+mn-ea"/>
                          <a:cs typeface="Courier New" pitchFamily="49" charset="0"/>
                        </a:rPr>
                        <a:t>acc_affi</a:t>
                      </a:r>
                      <a:r>
                        <a:rPr lang="en-US" altLang="zh-CN" sz="1300" kern="1200" dirty="0" smtClean="0">
                          <a:solidFill>
                            <a:schemeClr val="dk1"/>
                          </a:solidFill>
                          <a:latin typeface="Courier New" pitchFamily="49" charset="0"/>
                          <a:ea typeface="+mn-ea"/>
                          <a:cs typeface="Courier New" pitchFamily="49" charset="0"/>
                        </a:rPr>
                        <a:t>* </a:t>
                      </a:r>
                      <a:r>
                        <a:rPr lang="en-US" altLang="zh-CN" sz="1300" kern="1200" dirty="0" err="1" smtClean="0">
                          <a:solidFill>
                            <a:schemeClr val="dk1"/>
                          </a:solidFill>
                          <a:latin typeface="Courier New" pitchFamily="49" charset="0"/>
                          <a:ea typeface="+mn-ea"/>
                          <a:cs typeface="Courier New" pitchFamily="49" charset="0"/>
                        </a:rPr>
                        <a:t>acc_set_affinity</a:t>
                      </a:r>
                      <a:r>
                        <a:rPr lang="en-US" altLang="zh-CN" sz="1300" kern="1200" dirty="0" smtClean="0">
                          <a:solidFill>
                            <a:schemeClr val="dk1"/>
                          </a:solidFill>
                          <a:latin typeface="Courier New" pitchFamily="49" charset="0"/>
                          <a:ea typeface="+mn-ea"/>
                          <a:cs typeface="Courier New" pitchFamily="49" charset="0"/>
                        </a:rPr>
                        <a:t>(</a:t>
                      </a:r>
                      <a:r>
                        <a:rPr lang="en-US" altLang="zh-CN" sz="1300" kern="1200" dirty="0" err="1" smtClean="0">
                          <a:solidFill>
                            <a:schemeClr val="dk1"/>
                          </a:solidFill>
                          <a:latin typeface="Courier New" pitchFamily="49" charset="0"/>
                          <a:ea typeface="+mn-ea"/>
                          <a:cs typeface="Courier New" pitchFamily="49" charset="0"/>
                        </a:rPr>
                        <a:t>vacc</a:t>
                      </a:r>
                      <a:r>
                        <a:rPr lang="en-US" altLang="zh-CN" sz="1300" kern="1200" dirty="0" smtClean="0">
                          <a:solidFill>
                            <a:schemeClr val="dk1"/>
                          </a:solidFill>
                          <a:latin typeface="Courier New" pitchFamily="49" charset="0"/>
                          <a:ea typeface="+mn-ea"/>
                          <a:cs typeface="Courier New" pitchFamily="49" charset="0"/>
                        </a:rPr>
                        <a:t>*);</a:t>
                      </a:r>
                      <a:endParaRPr lang="zh-CN" altLang="en-US" sz="1300" kern="1200" dirty="0" smtClean="0">
                        <a:solidFill>
                          <a:schemeClr val="dk1"/>
                        </a:solidFill>
                        <a:latin typeface="Courier New" pitchFamily="49" charset="0"/>
                        <a:ea typeface="+mn-ea"/>
                        <a:cs typeface="Courier New" pitchFamily="49" charset="0"/>
                      </a:endParaRPr>
                    </a:p>
                  </a:txBody>
                  <a:tcPr marL="121952" marR="121952" marT="60974" marB="60974"/>
                </a:tc>
                <a:tc>
                  <a:txBody>
                    <a:bodyPr/>
                    <a:lstStyle/>
                    <a:p>
                      <a:pPr marL="0" algn="l" defTabSz="948003" rtl="0" eaLnBrk="1" latinLnBrk="0" hangingPunct="1"/>
                      <a:r>
                        <a:rPr lang="en-US" altLang="zh-CN" sz="1300" kern="1200" dirty="0" smtClean="0">
                          <a:solidFill>
                            <a:schemeClr val="dk1"/>
                          </a:solidFill>
                          <a:latin typeface="+mn-ea"/>
                          <a:ea typeface="+mn-ea"/>
                          <a:cs typeface="Courier New" pitchFamily="49" charset="0"/>
                        </a:rPr>
                        <a:t>Get the Affinity.</a:t>
                      </a:r>
                      <a:endParaRPr lang="zh-CN" altLang="en-US" sz="1300" kern="1200" dirty="0" smtClean="0">
                        <a:solidFill>
                          <a:schemeClr val="dk1"/>
                        </a:solidFill>
                        <a:latin typeface="+mn-ea"/>
                        <a:ea typeface="+mn-ea"/>
                        <a:cs typeface="Courier New" pitchFamily="49" charset="0"/>
                      </a:endParaRPr>
                    </a:p>
                  </a:txBody>
                  <a:tcPr marL="121952" marR="121952" marT="60974" marB="60974"/>
                </a:tc>
              </a:tr>
              <a:tr h="528442">
                <a:tc>
                  <a:txBody>
                    <a:bodyPr/>
                    <a:lstStyle/>
                    <a:p>
                      <a:pPr marL="0" marR="0" indent="0" algn="l" defTabSz="948003" rtl="0" eaLnBrk="1" fontAlgn="auto" latinLnBrk="0" hangingPunct="1">
                        <a:lnSpc>
                          <a:spcPct val="100000"/>
                        </a:lnSpc>
                        <a:spcBef>
                          <a:spcPts val="0"/>
                        </a:spcBef>
                        <a:spcAft>
                          <a:spcPts val="0"/>
                        </a:spcAft>
                        <a:buClrTx/>
                        <a:buSzTx/>
                        <a:buFontTx/>
                        <a:buNone/>
                        <a:tabLst/>
                        <a:defRPr/>
                      </a:pPr>
                      <a:r>
                        <a:rPr lang="en-US" altLang="zh-CN" sz="1300" kern="1200" dirty="0" err="1" smtClean="0">
                          <a:solidFill>
                            <a:schemeClr val="dk1"/>
                          </a:solidFill>
                          <a:latin typeface="Courier New" pitchFamily="49" charset="0"/>
                          <a:ea typeface="+mn-ea"/>
                          <a:cs typeface="Courier New" pitchFamily="49" charset="0"/>
                        </a:rPr>
                        <a:t>acc_pilicy</a:t>
                      </a:r>
                      <a:r>
                        <a:rPr lang="en-US" altLang="zh-CN" sz="1300" kern="1200" dirty="0" smtClean="0">
                          <a:solidFill>
                            <a:schemeClr val="dk1"/>
                          </a:solidFill>
                          <a:latin typeface="Courier New" pitchFamily="49" charset="0"/>
                          <a:ea typeface="+mn-ea"/>
                          <a:cs typeface="Courier New" pitchFamily="49" charset="0"/>
                        </a:rPr>
                        <a:t> *</a:t>
                      </a:r>
                      <a:r>
                        <a:rPr lang="en-US" altLang="zh-CN" sz="1300" kern="1200" dirty="0" err="1" smtClean="0">
                          <a:solidFill>
                            <a:schemeClr val="dk1"/>
                          </a:solidFill>
                          <a:latin typeface="Courier New" pitchFamily="49" charset="0"/>
                          <a:ea typeface="+mn-ea"/>
                          <a:cs typeface="Courier New" pitchFamily="49" charset="0"/>
                        </a:rPr>
                        <a:t>acc_get_policy</a:t>
                      </a:r>
                      <a:r>
                        <a:rPr lang="en-US" altLang="zh-CN" sz="1300" kern="1200" dirty="0" smtClean="0">
                          <a:solidFill>
                            <a:schemeClr val="dk1"/>
                          </a:solidFill>
                          <a:latin typeface="Courier New" pitchFamily="49" charset="0"/>
                          <a:ea typeface="+mn-ea"/>
                          <a:cs typeface="Courier New" pitchFamily="49" charset="0"/>
                        </a:rPr>
                        <a:t>(</a:t>
                      </a:r>
                      <a:r>
                        <a:rPr lang="en-US" altLang="zh-CN" sz="1300" kern="1200" dirty="0" err="1" smtClean="0">
                          <a:solidFill>
                            <a:schemeClr val="dk1"/>
                          </a:solidFill>
                          <a:latin typeface="Courier New" pitchFamily="49" charset="0"/>
                          <a:ea typeface="+mn-ea"/>
                          <a:cs typeface="Courier New" pitchFamily="49" charset="0"/>
                        </a:rPr>
                        <a:t>vacc</a:t>
                      </a:r>
                      <a:r>
                        <a:rPr lang="en-US" altLang="zh-CN" sz="1300" kern="1200" dirty="0" smtClean="0">
                          <a:solidFill>
                            <a:schemeClr val="dk1"/>
                          </a:solidFill>
                          <a:latin typeface="Courier New" pitchFamily="49" charset="0"/>
                          <a:ea typeface="+mn-ea"/>
                          <a:cs typeface="Courier New" pitchFamily="49" charset="0"/>
                        </a:rPr>
                        <a:t> *);</a:t>
                      </a:r>
                    </a:p>
                    <a:p>
                      <a:pPr marL="0" marR="0" indent="0" algn="l" defTabSz="948003" rtl="0" eaLnBrk="1" fontAlgn="auto" latinLnBrk="0" hangingPunct="1">
                        <a:lnSpc>
                          <a:spcPct val="100000"/>
                        </a:lnSpc>
                        <a:spcBef>
                          <a:spcPts val="0"/>
                        </a:spcBef>
                        <a:spcAft>
                          <a:spcPts val="0"/>
                        </a:spcAft>
                        <a:buClrTx/>
                        <a:buSzTx/>
                        <a:buFontTx/>
                        <a:buNone/>
                        <a:tabLst/>
                        <a:defRPr/>
                      </a:pPr>
                      <a:r>
                        <a:rPr lang="en-US" altLang="zh-CN" sz="1300" kern="1200" dirty="0" err="1" smtClean="0">
                          <a:solidFill>
                            <a:schemeClr val="dk1"/>
                          </a:solidFill>
                          <a:latin typeface="Courier New" pitchFamily="49" charset="0"/>
                          <a:ea typeface="+mn-ea"/>
                          <a:cs typeface="Courier New" pitchFamily="49" charset="0"/>
                        </a:rPr>
                        <a:t>acc_pilicy</a:t>
                      </a:r>
                      <a:r>
                        <a:rPr lang="en-US" altLang="zh-CN" sz="1300" kern="1200" dirty="0" smtClean="0">
                          <a:solidFill>
                            <a:schemeClr val="dk1"/>
                          </a:solidFill>
                          <a:latin typeface="Courier New" pitchFamily="49" charset="0"/>
                          <a:ea typeface="+mn-ea"/>
                          <a:cs typeface="Courier New" pitchFamily="49" charset="0"/>
                        </a:rPr>
                        <a:t> *</a:t>
                      </a:r>
                      <a:r>
                        <a:rPr lang="en-US" altLang="zh-CN" sz="1300" kern="1200" dirty="0" err="1" smtClean="0">
                          <a:solidFill>
                            <a:schemeClr val="dk1"/>
                          </a:solidFill>
                          <a:latin typeface="Courier New" pitchFamily="49" charset="0"/>
                          <a:ea typeface="+mn-ea"/>
                          <a:cs typeface="Courier New" pitchFamily="49" charset="0"/>
                        </a:rPr>
                        <a:t>acc_set_policy</a:t>
                      </a:r>
                      <a:r>
                        <a:rPr lang="en-US" altLang="zh-CN" sz="1300" kern="1200" dirty="0" smtClean="0">
                          <a:solidFill>
                            <a:schemeClr val="dk1"/>
                          </a:solidFill>
                          <a:latin typeface="Courier New" pitchFamily="49" charset="0"/>
                          <a:ea typeface="+mn-ea"/>
                          <a:cs typeface="Courier New" pitchFamily="49" charset="0"/>
                        </a:rPr>
                        <a:t>(</a:t>
                      </a:r>
                      <a:r>
                        <a:rPr lang="en-US" altLang="zh-CN" sz="1300" kern="1200" dirty="0" err="1" smtClean="0">
                          <a:solidFill>
                            <a:schemeClr val="dk1"/>
                          </a:solidFill>
                          <a:latin typeface="Courier New" pitchFamily="49" charset="0"/>
                          <a:ea typeface="+mn-ea"/>
                          <a:cs typeface="Courier New" pitchFamily="49" charset="0"/>
                        </a:rPr>
                        <a:t>vacc</a:t>
                      </a:r>
                      <a:r>
                        <a:rPr lang="en-US" altLang="zh-CN" sz="1300" kern="1200" dirty="0" smtClean="0">
                          <a:solidFill>
                            <a:schemeClr val="dk1"/>
                          </a:solidFill>
                          <a:latin typeface="Courier New" pitchFamily="49" charset="0"/>
                          <a:ea typeface="+mn-ea"/>
                          <a:cs typeface="Courier New" pitchFamily="49" charset="0"/>
                        </a:rPr>
                        <a:t> *);</a:t>
                      </a:r>
                      <a:endParaRPr lang="zh-CN" altLang="en-US" sz="1300" kern="1200" dirty="0" smtClean="0">
                        <a:solidFill>
                          <a:schemeClr val="dk1"/>
                        </a:solidFill>
                        <a:latin typeface="Courier New" pitchFamily="49" charset="0"/>
                        <a:ea typeface="+mn-ea"/>
                        <a:cs typeface="Courier New" pitchFamily="49" charset="0"/>
                      </a:endParaRPr>
                    </a:p>
                  </a:txBody>
                  <a:tcPr marL="121952" marR="121952" marT="60974" marB="60974"/>
                </a:tc>
                <a:tc>
                  <a:txBody>
                    <a:bodyPr/>
                    <a:lstStyle/>
                    <a:p>
                      <a:pPr marL="0" algn="l" defTabSz="948003" rtl="0" eaLnBrk="1" latinLnBrk="0" hangingPunct="1"/>
                      <a:r>
                        <a:rPr lang="en-US" altLang="zh-CN" sz="1300" kern="1200" dirty="0" smtClean="0">
                          <a:solidFill>
                            <a:schemeClr val="dk1"/>
                          </a:solidFill>
                          <a:latin typeface="+mn-ea"/>
                          <a:ea typeface="+mn-ea"/>
                          <a:cs typeface="Courier New" pitchFamily="49" charset="0"/>
                        </a:rPr>
                        <a:t>Get</a:t>
                      </a:r>
                      <a:r>
                        <a:rPr lang="en-US" altLang="zh-CN" sz="1300" kern="1200" baseline="0" dirty="0" smtClean="0">
                          <a:solidFill>
                            <a:schemeClr val="dk1"/>
                          </a:solidFill>
                          <a:latin typeface="+mn-ea"/>
                          <a:ea typeface="+mn-ea"/>
                          <a:cs typeface="Courier New" pitchFamily="49" charset="0"/>
                        </a:rPr>
                        <a:t> the policy such as priority and preempt</a:t>
                      </a:r>
                      <a:r>
                        <a:rPr lang="zh-CN" altLang="en-US" sz="1300" kern="1200" dirty="0" smtClean="0">
                          <a:solidFill>
                            <a:schemeClr val="dk1"/>
                          </a:solidFill>
                          <a:latin typeface="+mn-ea"/>
                          <a:ea typeface="+mn-ea"/>
                          <a:cs typeface="Courier New" pitchFamily="49" charset="0"/>
                        </a:rPr>
                        <a:t>。</a:t>
                      </a:r>
                    </a:p>
                  </a:txBody>
                  <a:tcPr marL="121952" marR="121952" marT="60974" marB="60974"/>
                </a:tc>
              </a:tr>
              <a:tr h="325195">
                <a:tc>
                  <a:txBody>
                    <a:bodyPr/>
                    <a:lstStyle/>
                    <a:p>
                      <a:pPr marL="0" marR="0" indent="0" algn="l" defTabSz="948003" rtl="0" eaLnBrk="1" fontAlgn="auto" latinLnBrk="0" hangingPunct="1">
                        <a:lnSpc>
                          <a:spcPct val="100000"/>
                        </a:lnSpc>
                        <a:spcBef>
                          <a:spcPts val="0"/>
                        </a:spcBef>
                        <a:spcAft>
                          <a:spcPts val="0"/>
                        </a:spcAft>
                        <a:buClrTx/>
                        <a:buSzTx/>
                        <a:buFontTx/>
                        <a:buNone/>
                        <a:tabLst/>
                        <a:defRPr/>
                      </a:pPr>
                      <a:r>
                        <a:rPr lang="en-US" altLang="zh-CN" sz="1300" kern="1200" dirty="0" smtClean="0">
                          <a:solidFill>
                            <a:schemeClr val="dk1"/>
                          </a:solidFill>
                          <a:latin typeface="Courier New" pitchFamily="49" charset="0"/>
                          <a:ea typeface="+mn-ea"/>
                          <a:cs typeface="Courier New" pitchFamily="49" charset="0"/>
                        </a:rPr>
                        <a:t>FPGA dynamic loading…</a:t>
                      </a:r>
                    </a:p>
                  </a:txBody>
                  <a:tcPr marL="121952" marR="121952" marT="60974" marB="60974"/>
                </a:tc>
                <a:tc>
                  <a:txBody>
                    <a:bodyPr/>
                    <a:lstStyle/>
                    <a:p>
                      <a:pPr marL="0" algn="l" defTabSz="948003" rtl="0" eaLnBrk="1" latinLnBrk="0" hangingPunct="1"/>
                      <a:endParaRPr lang="zh-CN" altLang="en-US" sz="1300" kern="1200" dirty="0" smtClean="0">
                        <a:solidFill>
                          <a:schemeClr val="dk1"/>
                        </a:solidFill>
                        <a:latin typeface="+mn-ea"/>
                        <a:ea typeface="+mn-ea"/>
                        <a:cs typeface="Courier New" pitchFamily="49" charset="0"/>
                      </a:endParaRPr>
                    </a:p>
                  </a:txBody>
                  <a:tcPr marL="121952" marR="121952" marT="60974" marB="60974"/>
                </a:tc>
              </a:tr>
              <a:tr h="325195">
                <a:tc>
                  <a:txBody>
                    <a:bodyPr/>
                    <a:lstStyle/>
                    <a:p>
                      <a:pPr marL="0" marR="0" indent="0" algn="l" defTabSz="948003" rtl="0" eaLnBrk="1" fontAlgn="auto" latinLnBrk="0" hangingPunct="1">
                        <a:lnSpc>
                          <a:spcPct val="100000"/>
                        </a:lnSpc>
                        <a:spcBef>
                          <a:spcPts val="0"/>
                        </a:spcBef>
                        <a:spcAft>
                          <a:spcPts val="0"/>
                        </a:spcAft>
                        <a:buClrTx/>
                        <a:buSzTx/>
                        <a:buFontTx/>
                        <a:buNone/>
                        <a:tabLst/>
                        <a:defRPr/>
                      </a:pPr>
                      <a:r>
                        <a:rPr lang="en-US" altLang="zh-CN" sz="1300" kern="1200" dirty="0" smtClean="0">
                          <a:solidFill>
                            <a:schemeClr val="dk1"/>
                          </a:solidFill>
                          <a:latin typeface="Courier New" pitchFamily="49" charset="0"/>
                          <a:ea typeface="+mn-ea"/>
                          <a:cs typeface="Courier New" pitchFamily="49" charset="0"/>
                        </a:rPr>
                        <a:t>FPGA VF/queue partition …</a:t>
                      </a:r>
                      <a:endParaRPr lang="zh-CN" altLang="en-US" sz="1300" kern="1200" dirty="0" smtClean="0">
                        <a:solidFill>
                          <a:schemeClr val="dk1"/>
                        </a:solidFill>
                        <a:latin typeface="Courier New" pitchFamily="49" charset="0"/>
                        <a:ea typeface="+mn-ea"/>
                        <a:cs typeface="Courier New" pitchFamily="49" charset="0"/>
                      </a:endParaRPr>
                    </a:p>
                  </a:txBody>
                  <a:tcPr marL="121952" marR="121952" marT="60974" marB="60974"/>
                </a:tc>
                <a:tc>
                  <a:txBody>
                    <a:bodyPr/>
                    <a:lstStyle/>
                    <a:p>
                      <a:pPr marL="0" algn="l" defTabSz="948003" rtl="0" eaLnBrk="1" latinLnBrk="0" hangingPunct="1"/>
                      <a:r>
                        <a:rPr lang="en-US" altLang="zh-CN" sz="1300" kern="1200" dirty="0" smtClean="0">
                          <a:solidFill>
                            <a:schemeClr val="dk1"/>
                          </a:solidFill>
                          <a:latin typeface="+mn-ea"/>
                          <a:ea typeface="+mn-ea"/>
                          <a:cs typeface="Courier New" pitchFamily="49" charset="0"/>
                        </a:rPr>
                        <a:t>Multiple VFs</a:t>
                      </a:r>
                      <a:r>
                        <a:rPr lang="en-US" altLang="zh-CN" sz="1300" kern="1200" baseline="0" dirty="0" smtClean="0">
                          <a:solidFill>
                            <a:schemeClr val="dk1"/>
                          </a:solidFill>
                          <a:latin typeface="+mn-ea"/>
                          <a:ea typeface="+mn-ea"/>
                          <a:cs typeface="Courier New" pitchFamily="49" charset="0"/>
                        </a:rPr>
                        <a:t> can be connected with a type of  acceleration logic.</a:t>
                      </a:r>
                      <a:endParaRPr lang="zh-CN" altLang="en-US" sz="1300" kern="1200" dirty="0" smtClean="0">
                        <a:solidFill>
                          <a:schemeClr val="dk1"/>
                        </a:solidFill>
                        <a:latin typeface="+mn-ea"/>
                        <a:ea typeface="+mn-ea"/>
                        <a:cs typeface="Courier New" pitchFamily="49" charset="0"/>
                      </a:endParaRPr>
                    </a:p>
                  </a:txBody>
                  <a:tcPr marL="121952" marR="121952" marT="60974" marB="60974"/>
                </a:tc>
              </a:tr>
            </a:tbl>
          </a:graphicData>
        </a:graphic>
      </p:graphicFrame>
      <p:sp>
        <p:nvSpPr>
          <p:cNvPr id="8" name="TextBox 7"/>
          <p:cNvSpPr txBox="1"/>
          <p:nvPr/>
        </p:nvSpPr>
        <p:spPr>
          <a:xfrm>
            <a:off x="239412" y="4655760"/>
            <a:ext cx="4716967" cy="2092905"/>
          </a:xfrm>
          <a:prstGeom prst="rect">
            <a:avLst/>
          </a:prstGeom>
          <a:noFill/>
        </p:spPr>
        <p:txBody>
          <a:bodyPr wrap="square" lIns="121944" tIns="60972" rIns="121944" bIns="60972" rtlCol="0">
            <a:spAutoFit/>
          </a:bodyPr>
          <a:lstStyle/>
          <a:p>
            <a:r>
              <a:rPr lang="en-US" altLang="zh-CN" sz="1600" b="1" dirty="0" smtClean="0"/>
              <a:t>Example: Accelerator descriptions (</a:t>
            </a:r>
            <a:r>
              <a:rPr lang="en-US" altLang="zh-CN" sz="1600" dirty="0" smtClean="0"/>
              <a:t>Driver -&gt; Rock</a:t>
            </a:r>
            <a:r>
              <a:rPr lang="en-US" altLang="zh-CN" sz="1600" b="1" dirty="0" smtClean="0"/>
              <a:t>):</a:t>
            </a:r>
          </a:p>
          <a:p>
            <a:r>
              <a:rPr lang="en-US" altLang="zh-CN" sz="1600" i="1" dirty="0" err="1" smtClean="0">
                <a:solidFill>
                  <a:schemeClr val="accent5"/>
                </a:solidFill>
                <a:cs typeface="Calibri" pitchFamily="34" charset="0"/>
              </a:rPr>
              <a:t>acc_discovery</a:t>
            </a:r>
            <a:r>
              <a:rPr lang="zh-CN" altLang="en-US" sz="1600" i="1" dirty="0" smtClean="0">
                <a:solidFill>
                  <a:schemeClr val="accent5"/>
                </a:solidFill>
                <a:cs typeface="Calibri" pitchFamily="34" charset="0"/>
              </a:rPr>
              <a:t> </a:t>
            </a:r>
            <a:r>
              <a:rPr lang="en-US" altLang="zh-CN" sz="1600" i="1" dirty="0" smtClean="0">
                <a:solidFill>
                  <a:schemeClr val="accent5"/>
                </a:solidFill>
                <a:cs typeface="Calibri" pitchFamily="34" charset="0"/>
              </a:rPr>
              <a:t>()</a:t>
            </a:r>
            <a:endParaRPr lang="en-US" altLang="zh-CN" sz="1600" b="1" i="1" dirty="0" smtClean="0">
              <a:solidFill>
                <a:schemeClr val="accent5"/>
              </a:solidFill>
              <a:cs typeface="Calibri" pitchFamily="34" charset="0"/>
            </a:endParaRPr>
          </a:p>
          <a:p>
            <a:r>
              <a:rPr lang="en-US" altLang="zh-CN" sz="1600" dirty="0" smtClean="0"/>
              <a:t>{"</a:t>
            </a:r>
            <a:r>
              <a:rPr lang="en-US" altLang="zh-CN" sz="1600" dirty="0" err="1" smtClean="0"/>
              <a:t>acc_type</a:t>
            </a:r>
            <a:r>
              <a:rPr lang="en-US" altLang="zh-CN" sz="1600" dirty="0" smtClean="0"/>
              <a:t>":"IPSEC_3DES", </a:t>
            </a:r>
          </a:p>
          <a:p>
            <a:r>
              <a:rPr lang="en-US" altLang="zh-CN" sz="1600" dirty="0" smtClean="0"/>
              <a:t>                    "</a:t>
            </a:r>
            <a:r>
              <a:rPr lang="en-US" altLang="zh-CN" sz="1600" dirty="0" err="1" smtClean="0"/>
              <a:t>acc_capability</a:t>
            </a:r>
            <a:r>
              <a:rPr lang="en-US" altLang="zh-CN" sz="1600" dirty="0" smtClean="0"/>
              <a:t>":{</a:t>
            </a:r>
          </a:p>
          <a:p>
            <a:r>
              <a:rPr lang="en-US" altLang="zh-CN" sz="1600" dirty="0" smtClean="0"/>
              <a:t>                        {"num":"10","unit":"G*PPS"}, </a:t>
            </a:r>
          </a:p>
          <a:p>
            <a:r>
              <a:rPr lang="en-US" altLang="zh-CN" sz="1600" dirty="0" smtClean="0"/>
              <a:t>                        {"num":"800","unit":"bps"}</a:t>
            </a:r>
          </a:p>
          <a:p>
            <a:r>
              <a:rPr lang="en-US" altLang="zh-CN" sz="1600" dirty="0" smtClean="0"/>
              <a:t>} </a:t>
            </a:r>
            <a:endParaRPr lang="zh-CN" alt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smtClean="0"/>
              <a:t>Management: Northbound API  for Nova/MANO</a:t>
            </a:r>
            <a:endParaRPr lang="zh-CN" altLang="en-US" sz="3200" dirty="0"/>
          </a:p>
        </p:txBody>
      </p:sp>
      <p:graphicFrame>
        <p:nvGraphicFramePr>
          <p:cNvPr id="6" name="表格 5"/>
          <p:cNvGraphicFramePr>
            <a:graphicFrameLocks noGrp="1"/>
          </p:cNvGraphicFramePr>
          <p:nvPr/>
        </p:nvGraphicFramePr>
        <p:xfrm>
          <a:off x="143376" y="1221037"/>
          <a:ext cx="11908423" cy="975585"/>
        </p:xfrm>
        <a:graphic>
          <a:graphicData uri="http://schemas.openxmlformats.org/drawingml/2006/table">
            <a:tbl>
              <a:tblPr firstRow="1" bandRow="1">
                <a:tableStyleId>{7DF18680-E054-41AD-8BC1-D1AEF772440D}</a:tableStyleId>
              </a:tblPr>
              <a:tblGrid>
                <a:gridCol w="5185926"/>
                <a:gridCol w="6722497"/>
              </a:tblGrid>
              <a:tr h="325195">
                <a:tc>
                  <a:txBody>
                    <a:bodyPr/>
                    <a:lstStyle/>
                    <a:p>
                      <a:pPr marL="0" marR="0" indent="0" algn="l" defTabSz="948003" rtl="0" eaLnBrk="1" fontAlgn="auto" latinLnBrk="0" hangingPunct="1">
                        <a:lnSpc>
                          <a:spcPct val="100000"/>
                        </a:lnSpc>
                        <a:spcBef>
                          <a:spcPts val="0"/>
                        </a:spcBef>
                        <a:spcAft>
                          <a:spcPts val="0"/>
                        </a:spcAft>
                        <a:buClrTx/>
                        <a:buSzTx/>
                        <a:buFontTx/>
                        <a:buNone/>
                        <a:tabLst/>
                        <a:defRPr/>
                      </a:pPr>
                      <a:r>
                        <a:rPr lang="en-US" altLang="zh-CN" sz="1300" kern="1200" dirty="0" smtClean="0">
                          <a:solidFill>
                            <a:schemeClr val="accent5"/>
                          </a:solidFill>
                          <a:latin typeface="Courier New" pitchFamily="49" charset="0"/>
                          <a:ea typeface="+mn-ea"/>
                          <a:cs typeface="Courier New" pitchFamily="49" charset="0"/>
                        </a:rPr>
                        <a:t>void </a:t>
                      </a:r>
                      <a:r>
                        <a:rPr lang="en-US" altLang="zh-CN" sz="1300" kern="1200" dirty="0" err="1" smtClean="0">
                          <a:solidFill>
                            <a:schemeClr val="accent5"/>
                          </a:solidFill>
                          <a:latin typeface="Courier New" pitchFamily="49" charset="0"/>
                          <a:ea typeface="+mn-ea"/>
                          <a:cs typeface="Courier New" pitchFamily="49" charset="0"/>
                        </a:rPr>
                        <a:t>acc_register</a:t>
                      </a:r>
                      <a:r>
                        <a:rPr lang="en-US" altLang="zh-CN" sz="1300" kern="1200" dirty="0" smtClean="0">
                          <a:solidFill>
                            <a:schemeClr val="accent5"/>
                          </a:solidFill>
                          <a:latin typeface="Courier New" pitchFamily="49" charset="0"/>
                          <a:ea typeface="+mn-ea"/>
                          <a:cs typeface="Courier New" pitchFamily="49" charset="0"/>
                        </a:rPr>
                        <a:t>(acc*, network*);  </a:t>
                      </a:r>
                      <a:r>
                        <a:rPr lang="zh-CN" altLang="en-US" sz="1300" kern="1200" dirty="0" smtClean="0">
                          <a:solidFill>
                            <a:schemeClr val="accent5"/>
                          </a:solidFill>
                          <a:latin typeface="Courier New" pitchFamily="49" charset="0"/>
                          <a:ea typeface="+mn-ea"/>
                          <a:cs typeface="Courier New" pitchFamily="49" charset="0"/>
                        </a:rPr>
                        <a:t>*</a:t>
                      </a:r>
                    </a:p>
                  </a:txBody>
                  <a:tcPr marL="121952" marR="121952" marT="60974" marB="60974">
                    <a:solidFill>
                      <a:schemeClr val="bg1">
                        <a:lumMod val="95000"/>
                      </a:schemeClr>
                    </a:solidFill>
                  </a:tcPr>
                </a:tc>
                <a:tc>
                  <a:txBody>
                    <a:bodyPr/>
                    <a:lstStyle/>
                    <a:p>
                      <a:pPr marL="0" algn="l" defTabSz="948003" rtl="0" eaLnBrk="1" latinLnBrk="0" hangingPunct="1"/>
                      <a:r>
                        <a:rPr lang="en-US" altLang="zh-CN" sz="1300" b="0" kern="1200" dirty="0" smtClean="0">
                          <a:solidFill>
                            <a:schemeClr val="dk1"/>
                          </a:solidFill>
                          <a:latin typeface="+mn-ea"/>
                          <a:ea typeface="+mn-ea"/>
                          <a:cs typeface="Courier New" pitchFamily="49" charset="0"/>
                        </a:rPr>
                        <a:t>Register the accelerator in</a:t>
                      </a:r>
                      <a:r>
                        <a:rPr lang="en-US" altLang="zh-CN" sz="1300" b="0" kern="1200" baseline="0" dirty="0" smtClean="0">
                          <a:solidFill>
                            <a:schemeClr val="dk1"/>
                          </a:solidFill>
                          <a:latin typeface="+mn-ea"/>
                          <a:ea typeface="+mn-ea"/>
                          <a:cs typeface="Courier New" pitchFamily="49" charset="0"/>
                        </a:rPr>
                        <a:t> a network created by </a:t>
                      </a:r>
                      <a:r>
                        <a:rPr lang="en-US" altLang="zh-CN" sz="1300" b="0" kern="1200" baseline="0" dirty="0" err="1" smtClean="0">
                          <a:solidFill>
                            <a:schemeClr val="dk1"/>
                          </a:solidFill>
                          <a:latin typeface="+mn-ea"/>
                          <a:ea typeface="+mn-ea"/>
                          <a:cs typeface="Courier New" pitchFamily="49" charset="0"/>
                        </a:rPr>
                        <a:t>Neutrion</a:t>
                      </a:r>
                      <a:r>
                        <a:rPr lang="en-US" altLang="zh-CN" sz="1300" b="0" kern="1200" baseline="0" dirty="0" smtClean="0">
                          <a:solidFill>
                            <a:schemeClr val="dk1"/>
                          </a:solidFill>
                          <a:latin typeface="+mn-ea"/>
                          <a:ea typeface="+mn-ea"/>
                          <a:cs typeface="Courier New" pitchFamily="49" charset="0"/>
                        </a:rPr>
                        <a:t>.</a:t>
                      </a:r>
                      <a:endParaRPr lang="zh-CN" altLang="en-US" sz="1300" b="0" kern="1200" dirty="0" smtClean="0">
                        <a:solidFill>
                          <a:schemeClr val="dk1"/>
                        </a:solidFill>
                        <a:latin typeface="+mn-ea"/>
                        <a:ea typeface="+mn-ea"/>
                        <a:cs typeface="Courier New" pitchFamily="49" charset="0"/>
                      </a:endParaRPr>
                    </a:p>
                  </a:txBody>
                  <a:tcPr marL="121952" marR="121952" marT="60974" marB="60974">
                    <a:solidFill>
                      <a:schemeClr val="bg1">
                        <a:lumMod val="95000"/>
                      </a:schemeClr>
                    </a:solidFill>
                  </a:tcPr>
                </a:tc>
              </a:tr>
              <a:tr h="325195">
                <a:tc>
                  <a:txBody>
                    <a:bodyPr/>
                    <a:lstStyle/>
                    <a:p>
                      <a:pPr marL="0" marR="0" indent="0" algn="l" defTabSz="948003" rtl="0" eaLnBrk="1" fontAlgn="auto" latinLnBrk="0" hangingPunct="1">
                        <a:lnSpc>
                          <a:spcPct val="100000"/>
                        </a:lnSpc>
                        <a:spcBef>
                          <a:spcPts val="0"/>
                        </a:spcBef>
                        <a:spcAft>
                          <a:spcPts val="0"/>
                        </a:spcAft>
                        <a:buClrTx/>
                        <a:buSzTx/>
                        <a:buFontTx/>
                        <a:buNone/>
                        <a:tabLst/>
                        <a:defRPr/>
                      </a:pPr>
                      <a:r>
                        <a:rPr lang="en-US" altLang="zh-CN" sz="1300" kern="1200" dirty="0" smtClean="0">
                          <a:solidFill>
                            <a:schemeClr val="accent5"/>
                          </a:solidFill>
                          <a:latin typeface="Courier New" pitchFamily="49" charset="0"/>
                          <a:ea typeface="+mn-ea"/>
                          <a:cs typeface="Courier New" pitchFamily="49" charset="0"/>
                        </a:rPr>
                        <a:t>void </a:t>
                      </a:r>
                      <a:r>
                        <a:rPr lang="en-US" altLang="zh-CN" sz="1300" kern="1200" dirty="0" err="1" smtClean="0">
                          <a:solidFill>
                            <a:schemeClr val="accent5"/>
                          </a:solidFill>
                          <a:latin typeface="Courier New" pitchFamily="49" charset="0"/>
                          <a:ea typeface="+mn-ea"/>
                          <a:cs typeface="Courier New" pitchFamily="49" charset="0"/>
                        </a:rPr>
                        <a:t>acc_unregiste</a:t>
                      </a:r>
                      <a:r>
                        <a:rPr lang="en-US" altLang="zh-CN" sz="1300" kern="1200" dirty="0" smtClean="0">
                          <a:solidFill>
                            <a:schemeClr val="accent5"/>
                          </a:solidFill>
                          <a:latin typeface="Courier New" pitchFamily="49" charset="0"/>
                          <a:ea typeface="+mn-ea"/>
                          <a:cs typeface="Courier New" pitchFamily="49" charset="0"/>
                        </a:rPr>
                        <a:t>(acc*, network*); </a:t>
                      </a:r>
                      <a:r>
                        <a:rPr lang="zh-CN" altLang="en-US" sz="1300" kern="1200" dirty="0" smtClean="0">
                          <a:solidFill>
                            <a:schemeClr val="accent5"/>
                          </a:solidFill>
                          <a:latin typeface="Courier New" pitchFamily="49" charset="0"/>
                          <a:ea typeface="+mn-ea"/>
                          <a:cs typeface="Courier New" pitchFamily="49" charset="0"/>
                        </a:rPr>
                        <a:t>*</a:t>
                      </a:r>
                    </a:p>
                  </a:txBody>
                  <a:tcPr marL="121952" marR="121952" marT="60974" marB="60974"/>
                </a:tc>
                <a:tc>
                  <a:txBody>
                    <a:bodyPr/>
                    <a:lstStyle/>
                    <a:p>
                      <a:pPr marL="0" algn="l" defTabSz="948003" rtl="0" eaLnBrk="1" latinLnBrk="0" hangingPunct="1"/>
                      <a:r>
                        <a:rPr lang="en-US" altLang="zh-CN" sz="1300" kern="1200" dirty="0" smtClean="0">
                          <a:solidFill>
                            <a:schemeClr val="dk1"/>
                          </a:solidFill>
                          <a:latin typeface="+mn-ea"/>
                          <a:ea typeface="+mn-ea"/>
                          <a:cs typeface="Courier New" pitchFamily="49" charset="0"/>
                        </a:rPr>
                        <a:t>Unregister the accelerator.</a:t>
                      </a:r>
                      <a:r>
                        <a:rPr lang="zh-CN" altLang="en-US" sz="1300" kern="1200" dirty="0" smtClean="0">
                          <a:solidFill>
                            <a:schemeClr val="dk1"/>
                          </a:solidFill>
                          <a:latin typeface="+mn-ea"/>
                          <a:ea typeface="+mn-ea"/>
                          <a:cs typeface="Courier New" pitchFamily="49" charset="0"/>
                        </a:rPr>
                        <a:t>。</a:t>
                      </a:r>
                    </a:p>
                  </a:txBody>
                  <a:tcPr marL="121952" marR="121952" marT="60974" marB="60974"/>
                </a:tc>
              </a:tr>
              <a:tr h="325195">
                <a:tc>
                  <a:txBody>
                    <a:bodyPr/>
                    <a:lstStyle/>
                    <a:p>
                      <a:pPr marL="0" marR="0" indent="0" algn="l" defTabSz="948003" rtl="0" eaLnBrk="1" fontAlgn="auto" latinLnBrk="0" hangingPunct="1">
                        <a:lnSpc>
                          <a:spcPct val="100000"/>
                        </a:lnSpc>
                        <a:spcBef>
                          <a:spcPts val="0"/>
                        </a:spcBef>
                        <a:spcAft>
                          <a:spcPts val="0"/>
                        </a:spcAft>
                        <a:buClrTx/>
                        <a:buSzTx/>
                        <a:buFontTx/>
                        <a:buNone/>
                        <a:tabLst/>
                        <a:defRPr/>
                      </a:pPr>
                      <a:r>
                        <a:rPr lang="en-US" altLang="zh-CN" sz="1300" kern="1200" dirty="0" smtClean="0">
                          <a:solidFill>
                            <a:schemeClr val="dk1"/>
                          </a:solidFill>
                          <a:latin typeface="Courier New" pitchFamily="49" charset="0"/>
                          <a:ea typeface="+mn-ea"/>
                          <a:cs typeface="Courier New" pitchFamily="49" charset="0"/>
                        </a:rPr>
                        <a:t>acc* </a:t>
                      </a:r>
                      <a:r>
                        <a:rPr lang="en-US" altLang="zh-CN" sz="1300" kern="1200" dirty="0" err="1" smtClean="0">
                          <a:solidFill>
                            <a:schemeClr val="dk1"/>
                          </a:solidFill>
                          <a:latin typeface="Courier New" pitchFamily="49" charset="0"/>
                          <a:ea typeface="+mn-ea"/>
                          <a:cs typeface="Courier New" pitchFamily="49" charset="0"/>
                        </a:rPr>
                        <a:t>acc_find_physical</a:t>
                      </a:r>
                      <a:r>
                        <a:rPr lang="en-US" altLang="zh-CN" sz="1300" kern="1200" dirty="0" smtClean="0">
                          <a:solidFill>
                            <a:schemeClr val="dk1"/>
                          </a:solidFill>
                          <a:latin typeface="Courier New" pitchFamily="49" charset="0"/>
                          <a:ea typeface="+mn-ea"/>
                          <a:cs typeface="Courier New" pitchFamily="49" charset="0"/>
                        </a:rPr>
                        <a:t>(</a:t>
                      </a:r>
                      <a:r>
                        <a:rPr lang="en-US" altLang="zh-CN" sz="1300" kern="1200" dirty="0" err="1" smtClean="0">
                          <a:solidFill>
                            <a:schemeClr val="dk1"/>
                          </a:solidFill>
                          <a:latin typeface="Courier New" pitchFamily="49" charset="0"/>
                          <a:ea typeface="+mn-ea"/>
                          <a:cs typeface="Courier New" pitchFamily="49" charset="0"/>
                        </a:rPr>
                        <a:t>acc_config</a:t>
                      </a:r>
                      <a:r>
                        <a:rPr lang="en-US" altLang="zh-CN" sz="1300" kern="1200" dirty="0" smtClean="0">
                          <a:solidFill>
                            <a:schemeClr val="dk1"/>
                          </a:solidFill>
                          <a:latin typeface="Courier New" pitchFamily="49" charset="0"/>
                          <a:ea typeface="+mn-ea"/>
                          <a:cs typeface="Courier New" pitchFamily="49" charset="0"/>
                        </a:rPr>
                        <a:t>*);</a:t>
                      </a:r>
                      <a:endParaRPr lang="zh-CN" altLang="en-US" sz="1300" kern="1200" dirty="0" smtClean="0">
                        <a:solidFill>
                          <a:schemeClr val="dk1"/>
                        </a:solidFill>
                        <a:latin typeface="Courier New" pitchFamily="49" charset="0"/>
                        <a:ea typeface="+mn-ea"/>
                        <a:cs typeface="Courier New" pitchFamily="49" charset="0"/>
                      </a:endParaRPr>
                    </a:p>
                  </a:txBody>
                  <a:tcPr marL="121952" marR="121952" marT="60974" marB="60974"/>
                </a:tc>
                <a:tc>
                  <a:txBody>
                    <a:bodyPr/>
                    <a:lstStyle/>
                    <a:p>
                      <a:pPr marL="0" algn="l" defTabSz="948003" rtl="0" eaLnBrk="1" latinLnBrk="0" hangingPunct="1"/>
                      <a:r>
                        <a:rPr lang="en-US" altLang="zh-CN" sz="1300" kern="1200" dirty="0" smtClean="0">
                          <a:solidFill>
                            <a:schemeClr val="dk1"/>
                          </a:solidFill>
                          <a:latin typeface="+mn-ea"/>
                          <a:ea typeface="+mn-ea"/>
                          <a:cs typeface="Courier New" pitchFamily="49" charset="0"/>
                        </a:rPr>
                        <a:t>Find</a:t>
                      </a:r>
                      <a:r>
                        <a:rPr lang="en-US" altLang="zh-CN" sz="1300" kern="1200" baseline="0" dirty="0" smtClean="0">
                          <a:solidFill>
                            <a:schemeClr val="dk1"/>
                          </a:solidFill>
                          <a:latin typeface="+mn-ea"/>
                          <a:ea typeface="+mn-ea"/>
                          <a:cs typeface="Courier New" pitchFamily="49" charset="0"/>
                        </a:rPr>
                        <a:t> the best accelerator for the configure.</a:t>
                      </a:r>
                      <a:endParaRPr lang="zh-CN" altLang="en-US" sz="1300" kern="1200" dirty="0" smtClean="0">
                        <a:solidFill>
                          <a:schemeClr val="dk1"/>
                        </a:solidFill>
                        <a:latin typeface="+mn-ea"/>
                        <a:ea typeface="+mn-ea"/>
                        <a:cs typeface="Courier New" pitchFamily="49" charset="0"/>
                      </a:endParaRPr>
                    </a:p>
                  </a:txBody>
                  <a:tcPr marL="121952" marR="121952" marT="60974" marB="60974"/>
                </a:tc>
              </a:tr>
            </a:tbl>
          </a:graphicData>
        </a:graphic>
      </p:graphicFrame>
      <p:sp>
        <p:nvSpPr>
          <p:cNvPr id="7" name="TextBox 6"/>
          <p:cNvSpPr txBox="1"/>
          <p:nvPr/>
        </p:nvSpPr>
        <p:spPr>
          <a:xfrm>
            <a:off x="143376" y="5926649"/>
            <a:ext cx="1009299" cy="338578"/>
          </a:xfrm>
          <a:prstGeom prst="rect">
            <a:avLst/>
          </a:prstGeom>
          <a:noFill/>
        </p:spPr>
        <p:txBody>
          <a:bodyPr wrap="none" lIns="121944" tIns="60972" rIns="121944" bIns="60972" rtlCol="0">
            <a:spAutoFit/>
          </a:bodyPr>
          <a:lstStyle/>
          <a:p>
            <a:r>
              <a:rPr lang="zh-CN" altLang="en-US" sz="1400" dirty="0" smtClean="0">
                <a:solidFill>
                  <a:schemeClr val="accent5"/>
                </a:solidFill>
                <a:latin typeface="+mn-ea"/>
                <a:cs typeface="Courier New" pitchFamily="49" charset="0"/>
              </a:rPr>
              <a:t>* </a:t>
            </a:r>
            <a:r>
              <a:rPr lang="en-US" altLang="zh-CN" sz="1400" dirty="0" smtClean="0">
                <a:solidFill>
                  <a:schemeClr val="accent5"/>
                </a:solidFill>
                <a:latin typeface="+mn-ea"/>
                <a:cs typeface="Courier New" pitchFamily="49" charset="0"/>
              </a:rPr>
              <a:t>For VM</a:t>
            </a:r>
            <a:endParaRPr lang="zh-CN" altLang="en-US" sz="1400" dirty="0">
              <a:latin typeface="+mn-ea"/>
            </a:endParaRPr>
          </a:p>
        </p:txBody>
      </p:sp>
      <p:sp>
        <p:nvSpPr>
          <p:cNvPr id="5" name="TextBox 4"/>
          <p:cNvSpPr txBox="1"/>
          <p:nvPr/>
        </p:nvSpPr>
        <p:spPr>
          <a:xfrm>
            <a:off x="239412" y="2469465"/>
            <a:ext cx="7834886" cy="2339126"/>
          </a:xfrm>
          <a:prstGeom prst="rect">
            <a:avLst/>
          </a:prstGeom>
          <a:noFill/>
        </p:spPr>
        <p:txBody>
          <a:bodyPr wrap="none" lIns="121944" tIns="60972" rIns="121944" bIns="60972" rtlCol="0">
            <a:spAutoFit/>
          </a:bodyPr>
          <a:lstStyle/>
          <a:p>
            <a:r>
              <a:rPr lang="en-US" altLang="zh-CN" sz="1600" b="1" dirty="0" smtClean="0">
                <a:cs typeface="Calibri" pitchFamily="34" charset="0"/>
              </a:rPr>
              <a:t>Accelerator requirement in VNF template  (</a:t>
            </a:r>
            <a:r>
              <a:rPr lang="en-US" altLang="zh-CN" sz="1600" dirty="0" smtClean="0">
                <a:cs typeface="Calibri" pitchFamily="34" charset="0"/>
              </a:rPr>
              <a:t>MANO -&gt; Rock</a:t>
            </a:r>
            <a:r>
              <a:rPr lang="en-US" altLang="zh-CN" sz="1600" b="1" dirty="0" smtClean="0">
                <a:cs typeface="Calibri" pitchFamily="34" charset="0"/>
              </a:rPr>
              <a:t>):</a:t>
            </a:r>
          </a:p>
          <a:p>
            <a:r>
              <a:rPr lang="en-US" altLang="zh-CN" sz="1600" dirty="0" smtClean="0">
                <a:cs typeface="Calibri" pitchFamily="34" charset="0"/>
              </a:rPr>
              <a:t> "VIU":  {"</a:t>
            </a:r>
            <a:r>
              <a:rPr lang="en-US" altLang="zh-CN" sz="1600" dirty="0" err="1" smtClean="0">
                <a:cs typeface="Calibri" pitchFamily="34" charset="0"/>
              </a:rPr>
              <a:t>init_number</a:t>
            </a:r>
            <a:r>
              <a:rPr lang="en-US" altLang="zh-CN" sz="1600" dirty="0" smtClean="0">
                <a:cs typeface="Calibri" pitchFamily="34" charset="0"/>
              </a:rPr>
              <a:t>": 0, "</a:t>
            </a:r>
            <a:r>
              <a:rPr lang="en-US" altLang="zh-CN" sz="1600" dirty="0" err="1" smtClean="0">
                <a:cs typeface="Calibri" pitchFamily="34" charset="0"/>
              </a:rPr>
              <a:t>cpu</a:t>
            </a:r>
            <a:r>
              <a:rPr lang="en-US" altLang="zh-CN" sz="1600" dirty="0" smtClean="0">
                <a:cs typeface="Calibri" pitchFamily="34" charset="0"/>
              </a:rPr>
              <a:t>":4,"memory":30720,"cpu_frequency":2600, "disk":35,</a:t>
            </a:r>
          </a:p>
          <a:p>
            <a:r>
              <a:rPr lang="en-US" altLang="zh-CN" sz="1600" dirty="0" smtClean="0">
                <a:cs typeface="Calibri" pitchFamily="34" charset="0"/>
              </a:rPr>
              <a:t> "ACC":{  "</a:t>
            </a:r>
            <a:r>
              <a:rPr lang="en-US" altLang="zh-CN" sz="1600" dirty="0" err="1" smtClean="0">
                <a:cs typeface="Calibri" pitchFamily="34" charset="0"/>
              </a:rPr>
              <a:t>acc_type</a:t>
            </a:r>
            <a:r>
              <a:rPr lang="en-US" altLang="zh-CN" sz="1600" dirty="0" smtClean="0">
                <a:cs typeface="Calibri" pitchFamily="34" charset="0"/>
              </a:rPr>
              <a:t>":"IPSEC_3DES", </a:t>
            </a:r>
          </a:p>
          <a:p>
            <a:r>
              <a:rPr lang="en-US" altLang="zh-CN" sz="1600" dirty="0" smtClean="0">
                <a:cs typeface="Calibri" pitchFamily="34" charset="0"/>
              </a:rPr>
              <a:t>                "</a:t>
            </a:r>
            <a:r>
              <a:rPr lang="en-US" altLang="zh-CN" sz="1600" dirty="0" err="1" smtClean="0">
                <a:cs typeface="Calibri" pitchFamily="34" charset="0"/>
              </a:rPr>
              <a:t>acc_capability</a:t>
            </a:r>
            <a:r>
              <a:rPr lang="en-US" altLang="zh-CN" sz="1600" dirty="0" smtClean="0">
                <a:cs typeface="Calibri" pitchFamily="34" charset="0"/>
              </a:rPr>
              <a:t>":{</a:t>
            </a:r>
          </a:p>
          <a:p>
            <a:r>
              <a:rPr lang="en-US" altLang="zh-CN" sz="1600" dirty="0" smtClean="0">
                <a:cs typeface="Calibri" pitchFamily="34" charset="0"/>
              </a:rPr>
              <a:t>                            {"num":"10","unit":"PPS"}, </a:t>
            </a:r>
          </a:p>
          <a:p>
            <a:r>
              <a:rPr lang="en-US" altLang="zh-CN" sz="1600" dirty="0" smtClean="0">
                <a:cs typeface="Calibri" pitchFamily="34" charset="0"/>
              </a:rPr>
              <a:t>                            {"num":"800","unit":"bps"}</a:t>
            </a:r>
          </a:p>
          <a:p>
            <a:r>
              <a:rPr lang="zh-CN" altLang="en-US" sz="1600" dirty="0" smtClean="0">
                <a:cs typeface="Calibri" pitchFamily="34" charset="0"/>
              </a:rPr>
              <a:t>                   </a:t>
            </a:r>
            <a:r>
              <a:rPr lang="en-US" altLang="zh-CN" sz="1600" dirty="0" smtClean="0">
                <a:cs typeface="Calibri" pitchFamily="34" charset="0"/>
              </a:rPr>
              <a:t>}      </a:t>
            </a:r>
            <a:r>
              <a:rPr lang="zh-CN" altLang="en-US" sz="1600" dirty="0" smtClean="0">
                <a:cs typeface="Calibri" pitchFamily="34" charset="0"/>
              </a:rPr>
              <a:t>              </a:t>
            </a:r>
          </a:p>
          <a:p>
            <a:r>
              <a:rPr lang="en-US" altLang="zh-CN" sz="1600" dirty="0" smtClean="0">
                <a:cs typeface="Calibri" pitchFamily="34" charset="0"/>
              </a:rPr>
              <a:t>}, </a:t>
            </a:r>
          </a:p>
          <a:p>
            <a:endParaRPr lang="zh-CN" altLang="en-US" sz="1600" dirty="0">
              <a:cs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3276" y="314507"/>
            <a:ext cx="7285654" cy="554126"/>
          </a:xfrm>
          <a:prstGeom prst="rect">
            <a:avLst/>
          </a:prstGeom>
          <a:noFill/>
        </p:spPr>
        <p:txBody>
          <a:bodyPr wrap="square" lIns="91458" tIns="45729" rIns="91458" bIns="45729" rtlCol="0">
            <a:spAutoFit/>
          </a:bodyPr>
          <a:lstStyle/>
          <a:p>
            <a:r>
              <a:rPr lang="en-US" altLang="zh-CN" sz="3000" b="1" dirty="0" smtClean="0">
                <a:latin typeface="微软雅黑" pitchFamily="34" charset="-122"/>
                <a:ea typeface="微软雅黑" pitchFamily="34" charset="-122"/>
              </a:rPr>
              <a:t>Bio</a:t>
            </a:r>
            <a:endParaRPr lang="zh-CN" altLang="en-US" sz="3000" b="1" dirty="0">
              <a:latin typeface="微软雅黑" pitchFamily="34" charset="-122"/>
              <a:ea typeface="微软雅黑" pitchFamily="34" charset="-122"/>
            </a:endParaRPr>
          </a:p>
        </p:txBody>
      </p:sp>
      <p:sp>
        <p:nvSpPr>
          <p:cNvPr id="4" name="TextBox 3"/>
          <p:cNvSpPr txBox="1"/>
          <p:nvPr/>
        </p:nvSpPr>
        <p:spPr>
          <a:xfrm>
            <a:off x="1210550" y="977380"/>
            <a:ext cx="8617326" cy="5264198"/>
          </a:xfrm>
          <a:prstGeom prst="rect">
            <a:avLst/>
          </a:prstGeom>
          <a:noFill/>
        </p:spPr>
        <p:txBody>
          <a:bodyPr wrap="square" lIns="91458" tIns="45729" rIns="91458" bIns="45729" rtlCol="0">
            <a:spAutoFit/>
          </a:bodyPr>
          <a:lstStyle/>
          <a:p>
            <a:pPr>
              <a:buFont typeface="Wingdings" pitchFamily="2" charset="2"/>
              <a:buChar char="l"/>
            </a:pPr>
            <a:r>
              <a:rPr lang="en-US" altLang="zh-CN" i="1" dirty="0" smtClean="0">
                <a:effectLst>
                  <a:outerShdw blurRad="38100" dist="38100" dir="2700000" algn="tl">
                    <a:srgbClr val="000000">
                      <a:alpha val="43137"/>
                    </a:srgbClr>
                  </a:outerShdw>
                </a:effectLst>
              </a:rPr>
              <a:t> Standard Engineer</a:t>
            </a:r>
          </a:p>
          <a:p>
            <a:pPr lvl="1">
              <a:buFont typeface="Arial" pitchFamily="34" charset="0"/>
              <a:buChar char="•"/>
            </a:pPr>
            <a:r>
              <a:rPr lang="en-US" altLang="zh-CN" i="1" dirty="0" smtClean="0">
                <a:effectLst>
                  <a:outerShdw blurRad="38100" dist="38100" dir="2700000" algn="tl">
                    <a:srgbClr val="000000">
                      <a:alpha val="43137"/>
                    </a:srgbClr>
                  </a:outerShdw>
                </a:effectLst>
              </a:rPr>
              <a:t> ETSI NFV</a:t>
            </a:r>
          </a:p>
          <a:p>
            <a:pPr lvl="1">
              <a:buFont typeface="Arial" pitchFamily="34" charset="0"/>
              <a:buChar char="•"/>
            </a:pPr>
            <a:r>
              <a:rPr lang="en-US" altLang="zh-CN" i="1" dirty="0" smtClean="0">
                <a:effectLst>
                  <a:outerShdw blurRad="38100" dist="38100" dir="2700000" algn="tl">
                    <a:srgbClr val="000000">
                      <a:alpha val="43137"/>
                    </a:srgbClr>
                  </a:outerShdw>
                </a:effectLst>
              </a:rPr>
              <a:t> SNIA Object Drive TWG</a:t>
            </a:r>
          </a:p>
          <a:p>
            <a:pPr lvl="1">
              <a:buFont typeface="Arial" pitchFamily="34" charset="0"/>
              <a:buChar char="•"/>
            </a:pPr>
            <a:r>
              <a:rPr lang="en-US" altLang="zh-CN" i="1" dirty="0" smtClean="0">
                <a:effectLst>
                  <a:outerShdw blurRad="38100" dist="38100" dir="2700000" algn="tl">
                    <a:srgbClr val="000000">
                      <a:alpha val="43137"/>
                    </a:srgbClr>
                  </a:outerShdw>
                </a:effectLst>
              </a:rPr>
              <a:t> OCI/Spec</a:t>
            </a:r>
          </a:p>
          <a:p>
            <a:pPr lvl="1">
              <a:buFont typeface="Arial" pitchFamily="34" charset="0"/>
              <a:buChar char="•"/>
            </a:pPr>
            <a:endParaRPr lang="en-US" altLang="zh-CN" i="1" dirty="0" smtClean="0">
              <a:effectLst>
                <a:outerShdw blurRad="38100" dist="38100" dir="2700000" algn="tl">
                  <a:srgbClr val="000000">
                    <a:alpha val="43137"/>
                  </a:srgbClr>
                </a:outerShdw>
              </a:effectLst>
            </a:endParaRPr>
          </a:p>
          <a:p>
            <a:pPr>
              <a:buFont typeface="Wingdings" pitchFamily="2" charset="2"/>
              <a:buChar char="l"/>
            </a:pPr>
            <a:r>
              <a:rPr lang="en-US" altLang="zh-CN" i="1" dirty="0" smtClean="0">
                <a:effectLst>
                  <a:outerShdw blurRad="38100" dist="38100" dir="2700000" algn="tl">
                    <a:srgbClr val="000000">
                      <a:alpha val="43137"/>
                    </a:srgbClr>
                  </a:outerShdw>
                </a:effectLst>
              </a:rPr>
              <a:t>Open Source Community Operation Manager</a:t>
            </a:r>
          </a:p>
          <a:p>
            <a:pPr lvl="1">
              <a:buFont typeface="Arial" pitchFamily="34" charset="0"/>
              <a:buChar char="•"/>
            </a:pPr>
            <a:r>
              <a:rPr lang="en-US" altLang="zh-CN" i="1" dirty="0" smtClean="0">
                <a:effectLst>
                  <a:outerShdw blurRad="38100" dist="38100" dir="2700000" algn="tl">
                    <a:srgbClr val="000000">
                      <a:alpha val="43137"/>
                    </a:srgbClr>
                  </a:outerShdw>
                </a:effectLst>
              </a:rPr>
              <a:t> OpenStack (</a:t>
            </a:r>
            <a:r>
              <a:rPr lang="en-US" altLang="zh-CN" i="1" dirty="0" err="1" smtClean="0">
                <a:effectLst>
                  <a:outerShdw blurRad="38100" dist="38100" dir="2700000" algn="tl">
                    <a:srgbClr val="000000">
                      <a:alpha val="43137"/>
                    </a:srgbClr>
                  </a:outerShdw>
                </a:effectLst>
              </a:rPr>
              <a:t>Tricircle</a:t>
            </a:r>
            <a:r>
              <a:rPr lang="en-US" altLang="zh-CN" i="1" dirty="0" smtClean="0">
                <a:effectLst>
                  <a:outerShdw blurRad="38100" dist="38100" dir="2700000" algn="tl">
                    <a:srgbClr val="000000">
                      <a:alpha val="43137"/>
                    </a:srgbClr>
                  </a:outerShdw>
                </a:effectLst>
              </a:rPr>
              <a:t>, Kingbird, </a:t>
            </a:r>
            <a:r>
              <a:rPr lang="en-US" altLang="zh-CN" i="1" dirty="0" err="1" smtClean="0">
                <a:effectLst>
                  <a:outerShdw blurRad="38100" dist="38100" dir="2700000" algn="tl">
                    <a:srgbClr val="000000">
                      <a:alpha val="43137"/>
                    </a:srgbClr>
                  </a:outerShdw>
                </a:effectLst>
              </a:rPr>
              <a:t>Dragonflow</a:t>
            </a:r>
            <a:r>
              <a:rPr lang="en-US" altLang="zh-CN" i="1" dirty="0" smtClean="0">
                <a:effectLst>
                  <a:outerShdw blurRad="38100" dist="38100" dir="2700000" algn="tl">
                    <a:srgbClr val="000000">
                      <a:alpha val="43137"/>
                    </a:srgbClr>
                  </a:outerShdw>
                </a:effectLst>
              </a:rPr>
              <a:t>, …)</a:t>
            </a:r>
          </a:p>
          <a:p>
            <a:pPr lvl="1">
              <a:buFont typeface="Arial" pitchFamily="34" charset="0"/>
              <a:buChar char="•"/>
            </a:pPr>
            <a:r>
              <a:rPr lang="en-US" altLang="zh-CN" i="1" dirty="0" smtClean="0">
                <a:effectLst>
                  <a:outerShdw blurRad="38100" dist="38100" dir="2700000" algn="tl">
                    <a:srgbClr val="000000">
                      <a:alpha val="43137"/>
                    </a:srgbClr>
                  </a:outerShdw>
                </a:effectLst>
              </a:rPr>
              <a:t> OPNFV (Parser, Multisite, DPACC, …)</a:t>
            </a:r>
          </a:p>
          <a:p>
            <a:pPr lvl="1">
              <a:buFont typeface="Arial" pitchFamily="34" charset="0"/>
              <a:buChar char="•"/>
            </a:pPr>
            <a:r>
              <a:rPr lang="en-US" altLang="zh-CN" i="1" dirty="0" smtClean="0">
                <a:effectLst>
                  <a:outerShdw blurRad="38100" dist="38100" dir="2700000" algn="tl">
                    <a:srgbClr val="000000">
                      <a:alpha val="43137"/>
                    </a:srgbClr>
                  </a:outerShdw>
                </a:effectLst>
              </a:rPr>
              <a:t> </a:t>
            </a:r>
            <a:r>
              <a:rPr lang="en-US" altLang="zh-CN" i="1" dirty="0" err="1" smtClean="0">
                <a:effectLst>
                  <a:outerShdw blurRad="38100" dist="38100" dir="2700000" algn="tl">
                    <a:srgbClr val="000000">
                      <a:alpha val="43137"/>
                    </a:srgbClr>
                  </a:outerShdw>
                </a:effectLst>
              </a:rPr>
              <a:t>OpenVswitch</a:t>
            </a:r>
            <a:endParaRPr lang="en-US" altLang="zh-CN" i="1" dirty="0" smtClean="0">
              <a:effectLst>
                <a:outerShdw blurRad="38100" dist="38100" dir="2700000" algn="tl">
                  <a:srgbClr val="000000">
                    <a:alpha val="43137"/>
                  </a:srgbClr>
                </a:outerShdw>
              </a:effectLst>
            </a:endParaRPr>
          </a:p>
          <a:p>
            <a:pPr>
              <a:buFont typeface="Wingdings" pitchFamily="2" charset="2"/>
              <a:buChar char="l"/>
            </a:pPr>
            <a:endParaRPr lang="en-US" altLang="zh-CN" i="1" dirty="0" smtClean="0">
              <a:effectLst>
                <a:outerShdw blurRad="38100" dist="38100" dir="2700000" algn="tl">
                  <a:srgbClr val="000000">
                    <a:alpha val="43137"/>
                  </a:srgbClr>
                </a:outerShdw>
              </a:effectLst>
            </a:endParaRPr>
          </a:p>
          <a:p>
            <a:pPr>
              <a:buFont typeface="Wingdings" pitchFamily="2" charset="2"/>
              <a:buChar char="l"/>
            </a:pPr>
            <a:r>
              <a:rPr lang="en-US" altLang="zh-CN" i="1" dirty="0" smtClean="0">
                <a:effectLst>
                  <a:outerShdw blurRad="38100" dist="38100" dir="2700000" algn="tl">
                    <a:srgbClr val="000000">
                      <a:alpha val="43137"/>
                    </a:srgbClr>
                  </a:outerShdw>
                </a:effectLst>
              </a:rPr>
              <a:t> Like Heavy Metal Music and father of twin girls !</a:t>
            </a:r>
          </a:p>
          <a:p>
            <a:pPr>
              <a:buFont typeface="Wingdings" pitchFamily="2" charset="2"/>
              <a:buChar char="l"/>
            </a:pPr>
            <a:endParaRPr lang="en-US" altLang="zh-CN" i="1" dirty="0" smtClean="0">
              <a:effectLst>
                <a:outerShdw blurRad="38100" dist="38100" dir="2700000" algn="tl">
                  <a:srgbClr val="000000">
                    <a:alpha val="43137"/>
                  </a:srgbClr>
                </a:outerShdw>
              </a:effectLst>
            </a:endParaRPr>
          </a:p>
          <a:p>
            <a:pPr>
              <a:buFont typeface="Wingdings" pitchFamily="2" charset="2"/>
              <a:buChar char="l"/>
            </a:pPr>
            <a:endParaRPr lang="en-US" altLang="zh-CN" i="1" dirty="0" smtClean="0">
              <a:effectLst>
                <a:outerShdw blurRad="38100" dist="38100" dir="2700000" algn="tl">
                  <a:srgbClr val="000000">
                    <a:alpha val="43137"/>
                  </a:srgbClr>
                </a:outerShdw>
              </a:effectLst>
            </a:endParaRPr>
          </a:p>
          <a:p>
            <a:endParaRPr lang="zh-CN" altLang="en-US" i="1" dirty="0">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2" cstate="print"/>
          <a:srcRect/>
          <a:stretch>
            <a:fillRect/>
          </a:stretch>
        </p:blipFill>
        <p:spPr bwMode="auto">
          <a:xfrm>
            <a:off x="8833891" y="314507"/>
            <a:ext cx="2943991" cy="4020481"/>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1.ibtimes.com/sites/www.ibtimes.com/files/2015/05/24/pac-man.jpg"/>
          <p:cNvPicPr>
            <a:picLocks noChangeAspect="1" noChangeArrowheads="1"/>
          </p:cNvPicPr>
          <p:nvPr/>
        </p:nvPicPr>
        <p:blipFill>
          <a:blip r:embed="rId2" cstate="print"/>
          <a:srcRect/>
          <a:stretch>
            <a:fillRect/>
          </a:stretch>
        </p:blipFill>
        <p:spPr bwMode="auto">
          <a:xfrm>
            <a:off x="985019" y="1557586"/>
            <a:ext cx="10317718" cy="4248472"/>
          </a:xfrm>
          <a:prstGeom prst="rect">
            <a:avLst/>
          </a:prstGeom>
          <a:noFill/>
        </p:spPr>
      </p:pic>
      <p:sp>
        <p:nvSpPr>
          <p:cNvPr id="5" name="TextBox 4"/>
          <p:cNvSpPr txBox="1"/>
          <p:nvPr/>
        </p:nvSpPr>
        <p:spPr>
          <a:xfrm>
            <a:off x="3289275" y="477466"/>
            <a:ext cx="5616624" cy="584775"/>
          </a:xfrm>
          <a:prstGeom prst="rect">
            <a:avLst/>
          </a:prstGeom>
          <a:noFill/>
        </p:spPr>
        <p:txBody>
          <a:bodyPr wrap="square" rtlCol="0">
            <a:spAutoFit/>
          </a:bodyPr>
          <a:lstStyle/>
          <a:p>
            <a:pPr algn="ctr"/>
            <a:r>
              <a:rPr lang="en-US" altLang="zh-CN" sz="3200" dirty="0" smtClean="0"/>
              <a:t>D-PACC-MAN !</a:t>
            </a:r>
            <a:endParaRPr lang="zh-CN" alt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Overview</a:t>
            </a:r>
            <a:endParaRPr lang="zh-CN" altLang="en-US" dirty="0"/>
          </a:p>
        </p:txBody>
      </p:sp>
      <p:sp>
        <p:nvSpPr>
          <p:cNvPr id="3" name="内容占位符 2"/>
          <p:cNvSpPr>
            <a:spLocks noGrp="1"/>
          </p:cNvSpPr>
          <p:nvPr>
            <p:ph idx="1"/>
          </p:nvPr>
        </p:nvSpPr>
        <p:spPr/>
        <p:txBody>
          <a:bodyPr/>
          <a:lstStyle/>
          <a:p>
            <a:r>
              <a:rPr lang="en-US" altLang="zh-CN" dirty="0" smtClean="0"/>
              <a:t>Memory Lane</a:t>
            </a:r>
          </a:p>
          <a:p>
            <a:r>
              <a:rPr lang="en-US" altLang="zh-CN" dirty="0" smtClean="0"/>
              <a:t>Detailed Work Proposal</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a:xfrm>
            <a:off x="222308" y="275231"/>
            <a:ext cx="10033495" cy="537758"/>
          </a:xfrm>
        </p:spPr>
        <p:txBody>
          <a:bodyPr>
            <a:normAutofit fontScale="90000"/>
          </a:bodyPr>
          <a:lstStyle/>
          <a:p>
            <a:r>
              <a:rPr lang="en-US" altLang="zh-CN" dirty="0" smtClean="0">
                <a:latin typeface="Helvetica Neue" charset="0"/>
                <a:cs typeface="Helvetica Neue" charset="0"/>
              </a:rPr>
              <a:t>Memory Lane : High Level Architecture </a:t>
            </a:r>
            <a:endParaRPr lang="zh-CN" altLang="en-US" dirty="0" smtClean="0">
              <a:latin typeface="Helvetica Neue" charset="0"/>
              <a:cs typeface="Helvetica Neue" charset="0"/>
            </a:endParaRPr>
          </a:p>
        </p:txBody>
      </p:sp>
      <p:sp>
        <p:nvSpPr>
          <p:cNvPr id="12291" name="灯片编号占位符 3"/>
          <p:cNvSpPr>
            <a:spLocks noGrp="1"/>
          </p:cNvSpPr>
          <p:nvPr>
            <p:ph type="sldNum" sz="quarter" idx="4294967295"/>
          </p:nvPr>
        </p:nvSpPr>
        <p:spPr bwMode="auto">
          <a:xfrm>
            <a:off x="11018002" y="6127052"/>
            <a:ext cx="804543" cy="486946"/>
          </a:xfrm>
          <a:prstGeom prst="rect">
            <a:avLst/>
          </a:prstGeom>
          <a:noFill/>
          <a:ln>
            <a:miter lim="800000"/>
            <a:headEnd/>
            <a:tailEnd/>
          </a:ln>
        </p:spPr>
        <p:txBody>
          <a:bodyPr/>
          <a:lstStyle/>
          <a:p>
            <a:fld id="{14D27B4A-F47A-44B7-ABBD-E37C7461018A}" type="slidenum">
              <a:rPr lang="en-US" altLang="zh-CN" smtClean="0"/>
              <a:pPr/>
              <a:t>5</a:t>
            </a:fld>
            <a:endParaRPr lang="en-US" altLang="zh-CN" smtClean="0"/>
          </a:p>
        </p:txBody>
      </p:sp>
      <p:grpSp>
        <p:nvGrpSpPr>
          <p:cNvPr id="2" name="组合 25"/>
          <p:cNvGrpSpPr>
            <a:grpSpLocks/>
          </p:cNvGrpSpPr>
          <p:nvPr/>
        </p:nvGrpSpPr>
        <p:grpSpPr bwMode="auto">
          <a:xfrm>
            <a:off x="222308" y="1153851"/>
            <a:ext cx="2659226" cy="2911090"/>
            <a:chOff x="256334" y="2092010"/>
            <a:chExt cx="1995055" cy="2182091"/>
          </a:xfrm>
        </p:grpSpPr>
        <p:sp>
          <p:nvSpPr>
            <p:cNvPr id="7" name="圆柱形 6"/>
            <p:cNvSpPr/>
            <p:nvPr/>
          </p:nvSpPr>
          <p:spPr>
            <a:xfrm>
              <a:off x="256334" y="2092010"/>
              <a:ext cx="1995055" cy="2182091"/>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dirty="0"/>
            </a:p>
          </p:txBody>
        </p:sp>
        <p:sp>
          <p:nvSpPr>
            <p:cNvPr id="8" name="矩形 7"/>
            <p:cNvSpPr/>
            <p:nvPr/>
          </p:nvSpPr>
          <p:spPr>
            <a:xfrm>
              <a:off x="748744" y="2555407"/>
              <a:ext cx="900633" cy="3062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dirty="0"/>
                <a:t>Acc DB</a:t>
              </a:r>
              <a:endParaRPr lang="zh-CN" altLang="en-US" dirty="0"/>
            </a:p>
          </p:txBody>
        </p:sp>
        <p:sp>
          <p:nvSpPr>
            <p:cNvPr id="9" name="矩形 8"/>
            <p:cNvSpPr/>
            <p:nvPr/>
          </p:nvSpPr>
          <p:spPr>
            <a:xfrm>
              <a:off x="520012" y="2826446"/>
              <a:ext cx="1405751" cy="484027"/>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dirty="0"/>
                <a:t>Inventory DB</a:t>
              </a:r>
              <a:endParaRPr lang="zh-CN" altLang="en-US" dirty="0"/>
            </a:p>
          </p:txBody>
        </p:sp>
        <p:sp>
          <p:nvSpPr>
            <p:cNvPr id="10" name="矩形 9"/>
            <p:cNvSpPr/>
            <p:nvPr/>
          </p:nvSpPr>
          <p:spPr>
            <a:xfrm>
              <a:off x="470770" y="3407612"/>
              <a:ext cx="1558240" cy="56179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dirty="0"/>
                <a:t>Catalogue DB</a:t>
              </a:r>
              <a:endParaRPr lang="zh-CN" altLang="en-US" dirty="0"/>
            </a:p>
          </p:txBody>
        </p:sp>
      </p:grpSp>
      <p:sp>
        <p:nvSpPr>
          <p:cNvPr id="11" name="流程图: 磁盘 10"/>
          <p:cNvSpPr/>
          <p:nvPr/>
        </p:nvSpPr>
        <p:spPr>
          <a:xfrm>
            <a:off x="4619770" y="1700078"/>
            <a:ext cx="1634492" cy="1708545"/>
          </a:xfrm>
          <a:prstGeom prst="flowChartMagneticDisk">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endParaRPr lang="zh-CN" altLang="en-US"/>
          </a:p>
        </p:txBody>
      </p:sp>
      <p:sp>
        <p:nvSpPr>
          <p:cNvPr id="12" name="流程图: 磁盘 11"/>
          <p:cNvSpPr/>
          <p:nvPr/>
        </p:nvSpPr>
        <p:spPr>
          <a:xfrm>
            <a:off x="6457515" y="1700078"/>
            <a:ext cx="1636610" cy="1708545"/>
          </a:xfrm>
          <a:prstGeom prst="flowChartMagneticDisk">
            <a:avLst/>
          </a:prstGeom>
          <a:solidFill>
            <a:srgbClr val="92D050"/>
          </a:solidFill>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endParaRPr lang="zh-CN" altLang="en-US"/>
          </a:p>
        </p:txBody>
      </p:sp>
      <p:sp>
        <p:nvSpPr>
          <p:cNvPr id="13" name="流程图: 磁盘 12"/>
          <p:cNvSpPr/>
          <p:nvPr/>
        </p:nvSpPr>
        <p:spPr>
          <a:xfrm>
            <a:off x="8297378" y="1700078"/>
            <a:ext cx="1634492" cy="1708545"/>
          </a:xfrm>
          <a:prstGeom prst="flowChartMagneticDisk">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endParaRPr lang="zh-CN" altLang="en-US"/>
          </a:p>
        </p:txBody>
      </p:sp>
      <p:sp>
        <p:nvSpPr>
          <p:cNvPr id="14" name="矩形 13"/>
          <p:cNvSpPr/>
          <p:nvPr/>
        </p:nvSpPr>
        <p:spPr>
          <a:xfrm>
            <a:off x="4803968" y="2263241"/>
            <a:ext cx="1200462" cy="40649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r>
              <a:rPr lang="en-US" altLang="zh-CN" sz="1600" dirty="0"/>
              <a:t>Nova</a:t>
            </a:r>
            <a:endParaRPr lang="zh-CN" altLang="en-US" sz="1600" dirty="0"/>
          </a:p>
        </p:txBody>
      </p:sp>
      <p:sp>
        <p:nvSpPr>
          <p:cNvPr id="16" name="矩形 15"/>
          <p:cNvSpPr/>
          <p:nvPr/>
        </p:nvSpPr>
        <p:spPr>
          <a:xfrm>
            <a:off x="6715815" y="2263241"/>
            <a:ext cx="1202580" cy="40649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r>
              <a:rPr lang="en-US" altLang="zh-CN" sz="1600" dirty="0"/>
              <a:t>Cinder</a:t>
            </a:r>
            <a:endParaRPr lang="zh-CN" altLang="en-US" sz="1600" dirty="0"/>
          </a:p>
        </p:txBody>
      </p:sp>
      <p:sp>
        <p:nvSpPr>
          <p:cNvPr id="17" name="矩形 16"/>
          <p:cNvSpPr/>
          <p:nvPr/>
        </p:nvSpPr>
        <p:spPr>
          <a:xfrm>
            <a:off x="8528154" y="2263241"/>
            <a:ext cx="1200463" cy="40649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r>
              <a:rPr lang="en-US" altLang="zh-CN" sz="1600" dirty="0"/>
              <a:t>Neutron</a:t>
            </a:r>
            <a:endParaRPr lang="zh-CN" altLang="en-US" sz="1600" dirty="0"/>
          </a:p>
        </p:txBody>
      </p:sp>
      <p:sp>
        <p:nvSpPr>
          <p:cNvPr id="18" name="圆柱形 17"/>
          <p:cNvSpPr/>
          <p:nvPr/>
        </p:nvSpPr>
        <p:spPr>
          <a:xfrm>
            <a:off x="4924650" y="2669735"/>
            <a:ext cx="1005679" cy="609741"/>
          </a:xfrm>
          <a:prstGeom prst="can">
            <a:avLst/>
          </a:prstGeom>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r>
              <a:rPr lang="en-US" altLang="zh-CN" sz="1600" dirty="0"/>
              <a:t>Acc DB</a:t>
            </a:r>
            <a:endParaRPr lang="zh-CN" altLang="en-US" sz="1600" dirty="0"/>
          </a:p>
        </p:txBody>
      </p:sp>
      <p:sp>
        <p:nvSpPr>
          <p:cNvPr id="20" name="圆柱形 19"/>
          <p:cNvSpPr/>
          <p:nvPr/>
        </p:nvSpPr>
        <p:spPr>
          <a:xfrm>
            <a:off x="6800505" y="2669735"/>
            <a:ext cx="1005679" cy="609741"/>
          </a:xfrm>
          <a:prstGeom prst="can">
            <a:avLst/>
          </a:prstGeom>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r>
              <a:rPr lang="en-US" altLang="zh-CN" sz="1600" dirty="0"/>
              <a:t>Acc DB</a:t>
            </a:r>
            <a:endParaRPr lang="zh-CN" altLang="en-US" sz="1600" dirty="0"/>
          </a:p>
        </p:txBody>
      </p:sp>
      <p:sp>
        <p:nvSpPr>
          <p:cNvPr id="21" name="圆柱形 20"/>
          <p:cNvSpPr/>
          <p:nvPr/>
        </p:nvSpPr>
        <p:spPr>
          <a:xfrm>
            <a:off x="8619195" y="2669735"/>
            <a:ext cx="1007796" cy="609741"/>
          </a:xfrm>
          <a:prstGeom prst="can">
            <a:avLst/>
          </a:prstGeom>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r>
              <a:rPr lang="en-US" altLang="zh-CN" sz="1600" dirty="0"/>
              <a:t>Acc DB</a:t>
            </a:r>
            <a:endParaRPr lang="zh-CN" altLang="en-US" sz="1600" dirty="0"/>
          </a:p>
        </p:txBody>
      </p:sp>
      <p:sp>
        <p:nvSpPr>
          <p:cNvPr id="22" name="流程图: 直接访问存储器 21"/>
          <p:cNvSpPr/>
          <p:nvPr/>
        </p:nvSpPr>
        <p:spPr>
          <a:xfrm>
            <a:off x="4304305" y="4545536"/>
            <a:ext cx="7890870" cy="914612"/>
          </a:xfrm>
          <a:prstGeom prst="flowChartMagneticDrum">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r>
              <a:rPr lang="en-US" altLang="zh-CN" dirty="0" err="1">
                <a:solidFill>
                  <a:schemeClr val="tx1"/>
                </a:solidFill>
              </a:rPr>
              <a:t>RabbitMQ</a:t>
            </a:r>
            <a:endParaRPr lang="zh-CN" altLang="en-US" dirty="0">
              <a:solidFill>
                <a:schemeClr val="tx1"/>
              </a:solidFill>
            </a:endParaRPr>
          </a:p>
        </p:txBody>
      </p:sp>
      <p:sp>
        <p:nvSpPr>
          <p:cNvPr id="23" name="上下箭头 22"/>
          <p:cNvSpPr/>
          <p:nvPr/>
        </p:nvSpPr>
        <p:spPr>
          <a:xfrm>
            <a:off x="5237997" y="3408622"/>
            <a:ext cx="417093" cy="1136914"/>
          </a:xfrm>
          <a:prstGeom prst="upDownArrow">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endParaRPr lang="zh-CN" altLang="en-US"/>
          </a:p>
        </p:txBody>
      </p:sp>
      <p:sp>
        <p:nvSpPr>
          <p:cNvPr id="24" name="上下箭头 23"/>
          <p:cNvSpPr/>
          <p:nvPr/>
        </p:nvSpPr>
        <p:spPr>
          <a:xfrm>
            <a:off x="7086329" y="3408622"/>
            <a:ext cx="414975" cy="1136914"/>
          </a:xfrm>
          <a:prstGeom prst="upDownArrow">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endParaRPr lang="zh-CN" altLang="en-US"/>
          </a:p>
        </p:txBody>
      </p:sp>
      <p:sp>
        <p:nvSpPr>
          <p:cNvPr id="25" name="上下箭头 24"/>
          <p:cNvSpPr/>
          <p:nvPr/>
        </p:nvSpPr>
        <p:spPr>
          <a:xfrm>
            <a:off x="8970653" y="3408622"/>
            <a:ext cx="414975" cy="1136914"/>
          </a:xfrm>
          <a:prstGeom prst="upDownArrow">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endParaRPr lang="zh-CN" altLang="en-US"/>
          </a:p>
        </p:txBody>
      </p:sp>
      <p:sp>
        <p:nvSpPr>
          <p:cNvPr id="27" name="虚尾箭头 26"/>
          <p:cNvSpPr/>
          <p:nvPr/>
        </p:nvSpPr>
        <p:spPr>
          <a:xfrm>
            <a:off x="3141952" y="2762890"/>
            <a:ext cx="1071312" cy="497531"/>
          </a:xfrm>
          <a:prstGeom prst="stripedRightArrow">
            <a:avLst/>
          </a:prstGeom>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endParaRPr lang="zh-CN" altLang="en-US"/>
          </a:p>
        </p:txBody>
      </p:sp>
      <p:sp>
        <p:nvSpPr>
          <p:cNvPr id="29" name="内容占位符 2"/>
          <p:cNvSpPr>
            <a:spLocks noGrp="1"/>
          </p:cNvSpPr>
          <p:nvPr>
            <p:ph idx="1"/>
          </p:nvPr>
        </p:nvSpPr>
        <p:spPr>
          <a:xfrm>
            <a:off x="167261" y="4221611"/>
            <a:ext cx="4046003" cy="2172203"/>
          </a:xfrm>
        </p:spPr>
        <p:txBody>
          <a:bodyPr/>
          <a:lstStyle/>
          <a:p>
            <a:pPr>
              <a:defRPr/>
            </a:pPr>
            <a:r>
              <a:rPr lang="en-US" altLang="zh-CN" sz="1400" dirty="0"/>
              <a:t>Inventory DB : the state </a:t>
            </a:r>
            <a:r>
              <a:rPr lang="en-US" altLang="zh-CN" sz="1400" dirty="0" err="1"/>
              <a:t>datastore</a:t>
            </a:r>
            <a:r>
              <a:rPr lang="en-US" altLang="zh-CN" sz="1400" dirty="0"/>
              <a:t> that maintains overall acceleration resource state</a:t>
            </a:r>
          </a:p>
          <a:p>
            <a:pPr>
              <a:defRPr/>
            </a:pPr>
            <a:r>
              <a:rPr lang="en-US" altLang="zh-CN" sz="1400" dirty="0"/>
              <a:t>Catalogue DB : the </a:t>
            </a:r>
            <a:r>
              <a:rPr lang="en-US" altLang="zh-CN" sz="1400" dirty="0" err="1"/>
              <a:t>config</a:t>
            </a:r>
            <a:r>
              <a:rPr lang="en-US" altLang="zh-CN" sz="1400" dirty="0"/>
              <a:t> </a:t>
            </a:r>
            <a:r>
              <a:rPr lang="en-US" altLang="zh-CN" sz="1400" dirty="0" err="1"/>
              <a:t>datastore</a:t>
            </a:r>
            <a:r>
              <a:rPr lang="en-US" altLang="zh-CN" sz="1400" dirty="0"/>
              <a:t> that stores information such as version, performance, capability, compatibility and so forth.</a:t>
            </a:r>
            <a:endParaRPr lang="zh-CN" altLang="en-US" sz="1400" dirty="0"/>
          </a:p>
        </p:txBody>
      </p:sp>
      <p:sp>
        <p:nvSpPr>
          <p:cNvPr id="26" name="流程图: 磁盘 25"/>
          <p:cNvSpPr/>
          <p:nvPr/>
        </p:nvSpPr>
        <p:spPr>
          <a:xfrm>
            <a:off x="10135123" y="1700078"/>
            <a:ext cx="1634492" cy="1708545"/>
          </a:xfrm>
          <a:prstGeom prst="flowChartMagneticDisk">
            <a:avLst/>
          </a:prstGeom>
          <a:solidFill>
            <a:srgbClr val="FFC000"/>
          </a:solidFill>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endParaRPr lang="zh-CN" altLang="en-US" dirty="0">
              <a:solidFill>
                <a:srgbClr val="FFC000"/>
              </a:solidFill>
            </a:endParaRPr>
          </a:p>
        </p:txBody>
      </p:sp>
      <p:sp>
        <p:nvSpPr>
          <p:cNvPr id="30" name="矩形 29"/>
          <p:cNvSpPr/>
          <p:nvPr/>
        </p:nvSpPr>
        <p:spPr>
          <a:xfrm>
            <a:off x="10380720" y="2263241"/>
            <a:ext cx="1200462" cy="40649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r>
              <a:rPr lang="en-US" altLang="zh-CN" sz="1600" dirty="0"/>
              <a:t>Keystone</a:t>
            </a:r>
            <a:endParaRPr lang="zh-CN" altLang="en-US" sz="1600" dirty="0"/>
          </a:p>
        </p:txBody>
      </p:sp>
      <p:sp>
        <p:nvSpPr>
          <p:cNvPr id="31" name="上下箭头 30"/>
          <p:cNvSpPr/>
          <p:nvPr/>
        </p:nvSpPr>
        <p:spPr>
          <a:xfrm>
            <a:off x="10603027" y="3408622"/>
            <a:ext cx="414975" cy="1136914"/>
          </a:xfrm>
          <a:prstGeom prst="upDownArrow">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灯片编号占位符 3"/>
          <p:cNvSpPr>
            <a:spLocks noGrp="1"/>
          </p:cNvSpPr>
          <p:nvPr>
            <p:ph type="sldNum" sz="quarter" idx="4294967295"/>
          </p:nvPr>
        </p:nvSpPr>
        <p:spPr bwMode="auto">
          <a:xfrm>
            <a:off x="11018002" y="6127052"/>
            <a:ext cx="804543" cy="486946"/>
          </a:xfrm>
          <a:prstGeom prst="rect">
            <a:avLst/>
          </a:prstGeom>
          <a:noFill/>
          <a:ln>
            <a:miter lim="800000"/>
            <a:headEnd/>
            <a:tailEnd/>
          </a:ln>
        </p:spPr>
        <p:txBody>
          <a:bodyPr/>
          <a:lstStyle/>
          <a:p>
            <a:fld id="{7642CBAE-F015-41A7-85C3-47967AE27D60}" type="slidenum">
              <a:rPr lang="en-US" altLang="zh-CN" smtClean="0"/>
              <a:pPr/>
              <a:t>6</a:t>
            </a:fld>
            <a:endParaRPr lang="en-US" altLang="zh-CN" smtClean="0"/>
          </a:p>
        </p:txBody>
      </p:sp>
      <p:sp>
        <p:nvSpPr>
          <p:cNvPr id="15363" name="Title 1"/>
          <p:cNvSpPr>
            <a:spLocks noGrp="1"/>
          </p:cNvSpPr>
          <p:nvPr>
            <p:ph type="title"/>
          </p:nvPr>
        </p:nvSpPr>
        <p:spPr>
          <a:xfrm>
            <a:off x="609759" y="275231"/>
            <a:ext cx="9745555" cy="455189"/>
          </a:xfrm>
        </p:spPr>
        <p:txBody>
          <a:bodyPr>
            <a:normAutofit fontScale="90000"/>
          </a:bodyPr>
          <a:lstStyle/>
          <a:p>
            <a:pPr algn="l"/>
            <a:r>
              <a:rPr lang="en-US" altLang="zh-CN" dirty="0" smtClean="0">
                <a:latin typeface="Helvetica Neue" charset="0"/>
                <a:cs typeface="Helvetica Neue" charset="0"/>
              </a:rPr>
              <a:t>Memory Lane : Distributed Acc Management</a:t>
            </a:r>
          </a:p>
        </p:txBody>
      </p:sp>
      <p:sp>
        <p:nvSpPr>
          <p:cNvPr id="6" name="流程图: 磁盘 5"/>
          <p:cNvSpPr/>
          <p:nvPr/>
        </p:nvSpPr>
        <p:spPr>
          <a:xfrm>
            <a:off x="3230875" y="961190"/>
            <a:ext cx="1634492" cy="1708546"/>
          </a:xfrm>
          <a:prstGeom prst="flowChartMagneticDisk">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endParaRPr lang="zh-CN" altLang="en-US"/>
          </a:p>
        </p:txBody>
      </p:sp>
      <p:sp>
        <p:nvSpPr>
          <p:cNvPr id="8" name="流程图: 磁盘 7"/>
          <p:cNvSpPr/>
          <p:nvPr/>
        </p:nvSpPr>
        <p:spPr>
          <a:xfrm>
            <a:off x="5068620" y="961190"/>
            <a:ext cx="1636610" cy="1708546"/>
          </a:xfrm>
          <a:prstGeom prst="flowChartMagneticDisk">
            <a:avLst/>
          </a:prstGeom>
          <a:solidFill>
            <a:srgbClr val="92D050"/>
          </a:solidFill>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endParaRPr lang="zh-CN" altLang="en-US"/>
          </a:p>
        </p:txBody>
      </p:sp>
      <p:sp>
        <p:nvSpPr>
          <p:cNvPr id="9" name="流程图: 磁盘 8"/>
          <p:cNvSpPr/>
          <p:nvPr/>
        </p:nvSpPr>
        <p:spPr>
          <a:xfrm>
            <a:off x="6908483" y="961190"/>
            <a:ext cx="1634492" cy="1708546"/>
          </a:xfrm>
          <a:prstGeom prst="flowChartMagneticDisk">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endParaRPr lang="zh-CN" altLang="en-US"/>
          </a:p>
        </p:txBody>
      </p:sp>
      <p:sp>
        <p:nvSpPr>
          <p:cNvPr id="10" name="矩形 9"/>
          <p:cNvSpPr/>
          <p:nvPr/>
        </p:nvSpPr>
        <p:spPr>
          <a:xfrm>
            <a:off x="3415073" y="1524353"/>
            <a:ext cx="1200462" cy="40649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r>
              <a:rPr lang="en-US" altLang="zh-CN" sz="1600" dirty="0">
                <a:solidFill>
                  <a:schemeClr val="tx1"/>
                </a:solidFill>
              </a:rPr>
              <a:t>Nova</a:t>
            </a:r>
            <a:endParaRPr lang="zh-CN" altLang="en-US" sz="1600" dirty="0">
              <a:solidFill>
                <a:schemeClr val="tx1"/>
              </a:solidFill>
            </a:endParaRPr>
          </a:p>
        </p:txBody>
      </p:sp>
      <p:sp>
        <p:nvSpPr>
          <p:cNvPr id="11" name="矩形 10"/>
          <p:cNvSpPr/>
          <p:nvPr/>
        </p:nvSpPr>
        <p:spPr>
          <a:xfrm>
            <a:off x="5326920" y="1524353"/>
            <a:ext cx="1202580" cy="40649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r>
              <a:rPr lang="en-US" altLang="zh-CN" sz="1600" dirty="0">
                <a:solidFill>
                  <a:schemeClr val="tx1"/>
                </a:solidFill>
              </a:rPr>
              <a:t>Cinder</a:t>
            </a:r>
            <a:endParaRPr lang="zh-CN" altLang="en-US" sz="1600" dirty="0">
              <a:solidFill>
                <a:schemeClr val="tx1"/>
              </a:solidFill>
            </a:endParaRPr>
          </a:p>
        </p:txBody>
      </p:sp>
      <p:sp>
        <p:nvSpPr>
          <p:cNvPr id="12" name="矩形 11"/>
          <p:cNvSpPr/>
          <p:nvPr/>
        </p:nvSpPr>
        <p:spPr>
          <a:xfrm>
            <a:off x="7139259" y="1524353"/>
            <a:ext cx="1200463" cy="40649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r>
              <a:rPr lang="en-US" altLang="zh-CN" sz="1600" dirty="0">
                <a:solidFill>
                  <a:schemeClr val="tx1"/>
                </a:solidFill>
              </a:rPr>
              <a:t>Neutron</a:t>
            </a:r>
            <a:endParaRPr lang="zh-CN" altLang="en-US" sz="1600" dirty="0">
              <a:solidFill>
                <a:schemeClr val="tx1"/>
              </a:solidFill>
            </a:endParaRPr>
          </a:p>
        </p:txBody>
      </p:sp>
      <p:sp>
        <p:nvSpPr>
          <p:cNvPr id="13" name="圆柱形 12"/>
          <p:cNvSpPr/>
          <p:nvPr/>
        </p:nvSpPr>
        <p:spPr>
          <a:xfrm>
            <a:off x="3535755" y="1930847"/>
            <a:ext cx="1005679" cy="609741"/>
          </a:xfrm>
          <a:prstGeom prst="can">
            <a:avLst/>
          </a:prstGeom>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r>
              <a:rPr lang="en-US" altLang="zh-CN" sz="1600" dirty="0"/>
              <a:t>Cat DB</a:t>
            </a:r>
            <a:endParaRPr lang="zh-CN" altLang="en-US" sz="1600" dirty="0"/>
          </a:p>
        </p:txBody>
      </p:sp>
      <p:sp>
        <p:nvSpPr>
          <p:cNvPr id="14" name="圆柱形 13"/>
          <p:cNvSpPr/>
          <p:nvPr/>
        </p:nvSpPr>
        <p:spPr>
          <a:xfrm>
            <a:off x="5411610" y="1930847"/>
            <a:ext cx="1005679" cy="609741"/>
          </a:xfrm>
          <a:prstGeom prst="can">
            <a:avLst/>
          </a:prstGeom>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r>
              <a:rPr lang="en-US" altLang="zh-CN" sz="1600" dirty="0"/>
              <a:t>Cat DB</a:t>
            </a:r>
            <a:endParaRPr lang="zh-CN" altLang="en-US" sz="1600" dirty="0"/>
          </a:p>
        </p:txBody>
      </p:sp>
      <p:sp>
        <p:nvSpPr>
          <p:cNvPr id="15" name="圆柱形 14"/>
          <p:cNvSpPr/>
          <p:nvPr/>
        </p:nvSpPr>
        <p:spPr>
          <a:xfrm>
            <a:off x="7230300" y="1930847"/>
            <a:ext cx="1007796" cy="609741"/>
          </a:xfrm>
          <a:prstGeom prst="can">
            <a:avLst/>
          </a:prstGeom>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r>
              <a:rPr lang="en-US" altLang="zh-CN" sz="1600" dirty="0"/>
              <a:t>Cat DB</a:t>
            </a:r>
            <a:endParaRPr lang="zh-CN" altLang="en-US" sz="1600" dirty="0"/>
          </a:p>
        </p:txBody>
      </p:sp>
      <p:sp>
        <p:nvSpPr>
          <p:cNvPr id="16" name="流程图: 磁盘 15"/>
          <p:cNvSpPr/>
          <p:nvPr/>
        </p:nvSpPr>
        <p:spPr>
          <a:xfrm>
            <a:off x="6622658" y="2868748"/>
            <a:ext cx="1634492" cy="1708545"/>
          </a:xfrm>
          <a:prstGeom prst="flowChartMagneticDisk">
            <a:avLst/>
          </a:prstGeom>
          <a:solidFill>
            <a:srgbClr val="FFC000"/>
          </a:solidFill>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endParaRPr lang="zh-CN" altLang="en-US" dirty="0">
              <a:solidFill>
                <a:srgbClr val="FFC000"/>
              </a:solidFill>
            </a:endParaRPr>
          </a:p>
        </p:txBody>
      </p:sp>
      <p:sp>
        <p:nvSpPr>
          <p:cNvPr id="18" name="矩形 17"/>
          <p:cNvSpPr/>
          <p:nvPr/>
        </p:nvSpPr>
        <p:spPr>
          <a:xfrm>
            <a:off x="6857669" y="3431912"/>
            <a:ext cx="1200462" cy="40649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r>
              <a:rPr lang="en-US" altLang="zh-CN" sz="1600" dirty="0">
                <a:solidFill>
                  <a:schemeClr val="tx1"/>
                </a:solidFill>
              </a:rPr>
              <a:t>Keystone</a:t>
            </a:r>
            <a:endParaRPr lang="zh-CN" altLang="en-US" sz="1600" dirty="0">
              <a:solidFill>
                <a:schemeClr val="tx1"/>
              </a:solidFill>
            </a:endParaRPr>
          </a:p>
        </p:txBody>
      </p:sp>
      <p:grpSp>
        <p:nvGrpSpPr>
          <p:cNvPr id="2" name="组合 25"/>
          <p:cNvGrpSpPr>
            <a:grpSpLocks/>
          </p:cNvGrpSpPr>
          <p:nvPr/>
        </p:nvGrpSpPr>
        <p:grpSpPr bwMode="auto">
          <a:xfrm>
            <a:off x="4164568" y="2966138"/>
            <a:ext cx="1634492" cy="1810168"/>
            <a:chOff x="3122742" y="2223967"/>
            <a:chExt cx="1225550" cy="1357416"/>
          </a:xfrm>
        </p:grpSpPr>
        <p:sp>
          <p:nvSpPr>
            <p:cNvPr id="19" name="流程图: 磁盘 18"/>
            <p:cNvSpPr/>
            <p:nvPr/>
          </p:nvSpPr>
          <p:spPr>
            <a:xfrm>
              <a:off x="3122742" y="2223967"/>
              <a:ext cx="1225550" cy="1357416"/>
            </a:xfrm>
            <a:prstGeom prst="flowChartMagneticDisk">
              <a:avLst/>
            </a:prstGeom>
            <a:solidFill>
              <a:srgbClr val="C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p>
          </p:txBody>
        </p:sp>
        <p:sp>
          <p:nvSpPr>
            <p:cNvPr id="20" name="矩形 19"/>
            <p:cNvSpPr/>
            <p:nvPr/>
          </p:nvSpPr>
          <p:spPr>
            <a:xfrm>
              <a:off x="3273554" y="2697078"/>
              <a:ext cx="900113" cy="32387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1600" dirty="0" err="1" smtClean="0"/>
                <a:t>dpacc</a:t>
              </a:r>
              <a:endParaRPr lang="zh-CN" altLang="en-US" sz="1600" dirty="0"/>
            </a:p>
          </p:txBody>
        </p:sp>
        <p:sp>
          <p:nvSpPr>
            <p:cNvPr id="21" name="圆柱形 20"/>
            <p:cNvSpPr/>
            <p:nvPr/>
          </p:nvSpPr>
          <p:spPr>
            <a:xfrm>
              <a:off x="3343404" y="3020953"/>
              <a:ext cx="754063" cy="484224"/>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1600" dirty="0"/>
                <a:t>Inv DB</a:t>
              </a:r>
              <a:endParaRPr lang="zh-CN" altLang="en-US" sz="1600" dirty="0"/>
            </a:p>
          </p:txBody>
        </p:sp>
      </p:grpSp>
      <p:sp>
        <p:nvSpPr>
          <p:cNvPr id="22" name="云形 21"/>
          <p:cNvSpPr/>
          <p:nvPr/>
        </p:nvSpPr>
        <p:spPr>
          <a:xfrm>
            <a:off x="1935137" y="332394"/>
            <a:ext cx="7895106" cy="4971084"/>
          </a:xfrm>
          <a:prstGeom prst="cloud">
            <a:avLst/>
          </a:prstGeom>
          <a:noFill/>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endParaRPr lang="zh-CN" altLang="en-US"/>
          </a:p>
        </p:txBody>
      </p:sp>
      <p:sp>
        <p:nvSpPr>
          <p:cNvPr id="23" name="云形 22"/>
          <p:cNvSpPr/>
          <p:nvPr/>
        </p:nvSpPr>
        <p:spPr>
          <a:xfrm>
            <a:off x="0" y="4028950"/>
            <a:ext cx="3415073" cy="2699374"/>
          </a:xfrm>
          <a:prstGeom prst="cloud">
            <a:avLst/>
          </a:prstGeom>
          <a:noFill/>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endParaRPr lang="zh-CN" altLang="en-US"/>
          </a:p>
        </p:txBody>
      </p:sp>
      <p:sp>
        <p:nvSpPr>
          <p:cNvPr id="24" name="云形 23"/>
          <p:cNvSpPr/>
          <p:nvPr/>
        </p:nvSpPr>
        <p:spPr>
          <a:xfrm>
            <a:off x="9224719" y="2271711"/>
            <a:ext cx="2970456" cy="3163032"/>
          </a:xfrm>
          <a:prstGeom prst="cloud">
            <a:avLst/>
          </a:prstGeom>
          <a:noFill/>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endParaRPr lang="zh-CN" altLang="en-US"/>
          </a:p>
        </p:txBody>
      </p:sp>
      <p:sp>
        <p:nvSpPr>
          <p:cNvPr id="25" name="云形 24"/>
          <p:cNvSpPr/>
          <p:nvPr/>
        </p:nvSpPr>
        <p:spPr>
          <a:xfrm>
            <a:off x="6034071" y="4674682"/>
            <a:ext cx="3675490" cy="2311935"/>
          </a:xfrm>
          <a:prstGeom prst="cloud">
            <a:avLst/>
          </a:prstGeom>
          <a:noFill/>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endParaRPr lang="zh-CN" altLang="en-US"/>
          </a:p>
        </p:txBody>
      </p:sp>
      <p:grpSp>
        <p:nvGrpSpPr>
          <p:cNvPr id="3" name="组合 26"/>
          <p:cNvGrpSpPr>
            <a:grpSpLocks/>
          </p:cNvGrpSpPr>
          <p:nvPr/>
        </p:nvGrpSpPr>
        <p:grpSpPr bwMode="auto">
          <a:xfrm>
            <a:off x="410740" y="4818649"/>
            <a:ext cx="1196229" cy="1433316"/>
            <a:chOff x="3122742" y="2223967"/>
            <a:chExt cx="1225550" cy="1357416"/>
          </a:xfrm>
        </p:grpSpPr>
        <p:sp>
          <p:nvSpPr>
            <p:cNvPr id="28" name="流程图: 磁盘 27"/>
            <p:cNvSpPr/>
            <p:nvPr/>
          </p:nvSpPr>
          <p:spPr>
            <a:xfrm>
              <a:off x="3122742" y="2223967"/>
              <a:ext cx="1225550" cy="1357416"/>
            </a:xfrm>
            <a:prstGeom prst="flowChartMagneticDisk">
              <a:avLst/>
            </a:prstGeom>
            <a:solidFill>
              <a:srgbClr val="C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p>
          </p:txBody>
        </p:sp>
        <p:sp>
          <p:nvSpPr>
            <p:cNvPr id="29" name="矩形 28"/>
            <p:cNvSpPr/>
            <p:nvPr/>
          </p:nvSpPr>
          <p:spPr>
            <a:xfrm>
              <a:off x="3272412" y="2697158"/>
              <a:ext cx="900182" cy="32281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1600" dirty="0" err="1" smtClean="0"/>
                <a:t>dpacc</a:t>
              </a:r>
              <a:endParaRPr lang="zh-CN" altLang="en-US" sz="1600" dirty="0"/>
            </a:p>
          </p:txBody>
        </p:sp>
        <p:sp>
          <p:nvSpPr>
            <p:cNvPr id="30" name="圆柱形 29"/>
            <p:cNvSpPr/>
            <p:nvPr/>
          </p:nvSpPr>
          <p:spPr>
            <a:xfrm>
              <a:off x="3341823" y="3019970"/>
              <a:ext cx="754852" cy="485221"/>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1600" dirty="0"/>
                <a:t>Inv DB</a:t>
              </a:r>
              <a:endParaRPr lang="zh-CN" altLang="en-US" sz="1600" dirty="0"/>
            </a:p>
          </p:txBody>
        </p:sp>
      </p:grpSp>
      <p:grpSp>
        <p:nvGrpSpPr>
          <p:cNvPr id="4" name="组合 30"/>
          <p:cNvGrpSpPr>
            <a:grpSpLocks/>
          </p:cNvGrpSpPr>
          <p:nvPr/>
        </p:nvGrpSpPr>
        <p:grpSpPr bwMode="auto">
          <a:xfrm>
            <a:off x="6622657" y="5098114"/>
            <a:ext cx="1194111" cy="1431198"/>
            <a:chOff x="3122742" y="2223967"/>
            <a:chExt cx="1225550" cy="1357416"/>
          </a:xfrm>
        </p:grpSpPr>
        <p:sp>
          <p:nvSpPr>
            <p:cNvPr id="32" name="流程图: 磁盘 31"/>
            <p:cNvSpPr/>
            <p:nvPr/>
          </p:nvSpPr>
          <p:spPr>
            <a:xfrm>
              <a:off x="3122742" y="2223967"/>
              <a:ext cx="1225550" cy="1357416"/>
            </a:xfrm>
            <a:prstGeom prst="flowChartMagneticDisk">
              <a:avLst/>
            </a:prstGeom>
            <a:solidFill>
              <a:srgbClr val="C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p>
          </p:txBody>
        </p:sp>
        <p:sp>
          <p:nvSpPr>
            <p:cNvPr id="33" name="矩形 32"/>
            <p:cNvSpPr/>
            <p:nvPr/>
          </p:nvSpPr>
          <p:spPr>
            <a:xfrm>
              <a:off x="3272677" y="2697858"/>
              <a:ext cx="901778" cy="32329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1600" dirty="0" err="1" smtClean="0"/>
                <a:t>dpacc</a:t>
              </a:r>
              <a:endParaRPr lang="zh-CN" altLang="en-US" sz="1600" dirty="0"/>
            </a:p>
          </p:txBody>
        </p:sp>
        <p:sp>
          <p:nvSpPr>
            <p:cNvPr id="34" name="圆柱形 33"/>
            <p:cNvSpPr/>
            <p:nvPr/>
          </p:nvSpPr>
          <p:spPr>
            <a:xfrm>
              <a:off x="3342212" y="3021148"/>
              <a:ext cx="754017" cy="483930"/>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1600" dirty="0"/>
                <a:t>Inv DB</a:t>
              </a:r>
              <a:endParaRPr lang="zh-CN" altLang="en-US" sz="1600" dirty="0"/>
            </a:p>
          </p:txBody>
        </p:sp>
      </p:grpSp>
      <p:grpSp>
        <p:nvGrpSpPr>
          <p:cNvPr id="5" name="组合 34"/>
          <p:cNvGrpSpPr>
            <a:grpSpLocks/>
          </p:cNvGrpSpPr>
          <p:nvPr/>
        </p:nvGrpSpPr>
        <p:grpSpPr bwMode="auto">
          <a:xfrm>
            <a:off x="10185937" y="3690205"/>
            <a:ext cx="1196227" cy="1431198"/>
            <a:chOff x="3122742" y="2223967"/>
            <a:chExt cx="1225550" cy="1357416"/>
          </a:xfrm>
        </p:grpSpPr>
        <p:sp>
          <p:nvSpPr>
            <p:cNvPr id="36" name="流程图: 磁盘 35"/>
            <p:cNvSpPr/>
            <p:nvPr/>
          </p:nvSpPr>
          <p:spPr>
            <a:xfrm>
              <a:off x="3122742" y="2223967"/>
              <a:ext cx="1225550" cy="1357416"/>
            </a:xfrm>
            <a:prstGeom prst="flowChartMagneticDisk">
              <a:avLst/>
            </a:prstGeom>
            <a:solidFill>
              <a:srgbClr val="C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p>
          </p:txBody>
        </p:sp>
        <p:sp>
          <p:nvSpPr>
            <p:cNvPr id="37" name="矩形 36"/>
            <p:cNvSpPr/>
            <p:nvPr/>
          </p:nvSpPr>
          <p:spPr>
            <a:xfrm>
              <a:off x="3272410" y="2697858"/>
              <a:ext cx="900184" cy="3232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1600" dirty="0" err="1" smtClean="0"/>
                <a:t>dpacc</a:t>
              </a:r>
              <a:endParaRPr lang="zh-CN" altLang="en-US" sz="1600" dirty="0"/>
            </a:p>
          </p:txBody>
        </p:sp>
        <p:sp>
          <p:nvSpPr>
            <p:cNvPr id="38" name="圆柱形 37"/>
            <p:cNvSpPr/>
            <p:nvPr/>
          </p:nvSpPr>
          <p:spPr>
            <a:xfrm>
              <a:off x="3341822" y="3021147"/>
              <a:ext cx="754852" cy="483931"/>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1600" dirty="0"/>
                <a:t>Inv DB</a:t>
              </a:r>
              <a:endParaRPr lang="zh-CN" altLang="en-US" sz="1600" dirty="0"/>
            </a:p>
          </p:txBody>
        </p:sp>
      </p:grpSp>
      <p:cxnSp>
        <p:nvCxnSpPr>
          <p:cNvPr id="40" name="肘形连接符 39"/>
          <p:cNvCxnSpPr>
            <a:stCxn id="6" idx="3"/>
            <a:endCxn id="19" idx="2"/>
          </p:cNvCxnSpPr>
          <p:nvPr/>
        </p:nvCxnSpPr>
        <p:spPr>
          <a:xfrm rot="16200000" flipH="1">
            <a:off x="3506132" y="3211725"/>
            <a:ext cx="1200427" cy="116448"/>
          </a:xfrm>
          <a:prstGeom prst="bentConnector2">
            <a:avLst/>
          </a:prstGeom>
          <a:ln>
            <a:solidFill>
              <a:schemeClr val="accent2">
                <a:lumMod val="20000"/>
                <a:lumOff val="8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2" name="肘形连接符 41"/>
          <p:cNvCxnSpPr>
            <a:stCxn id="8" idx="3"/>
            <a:endCxn id="19" idx="1"/>
          </p:cNvCxnSpPr>
          <p:nvPr/>
        </p:nvCxnSpPr>
        <p:spPr>
          <a:xfrm rot="5400000">
            <a:off x="5285639" y="2365911"/>
            <a:ext cx="296402" cy="904051"/>
          </a:xfrm>
          <a:prstGeom prst="bentConnector3">
            <a:avLst>
              <a:gd name="adj1" fmla="val 50000"/>
            </a:avLst>
          </a:prstGeom>
          <a:ln>
            <a:solidFill>
              <a:srgbClr val="92D05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6" name="肘形连接符 45"/>
          <p:cNvCxnSpPr>
            <a:stCxn id="16" idx="2"/>
            <a:endCxn id="19" idx="4"/>
          </p:cNvCxnSpPr>
          <p:nvPr/>
        </p:nvCxnSpPr>
        <p:spPr>
          <a:xfrm rot="10800000" flipV="1">
            <a:off x="5799061" y="3721962"/>
            <a:ext cx="823597" cy="148201"/>
          </a:xfrm>
          <a:prstGeom prst="bentConnector3">
            <a:avLst>
              <a:gd name="adj1" fmla="val 50000"/>
            </a:avLst>
          </a:prstGeom>
          <a:ln>
            <a:solidFill>
              <a:srgbClr val="FFC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49" name="肘形连接符 48"/>
          <p:cNvCxnSpPr>
            <a:stCxn id="21" idx="2"/>
            <a:endCxn id="30" idx="4"/>
          </p:cNvCxnSpPr>
          <p:nvPr/>
        </p:nvCxnSpPr>
        <p:spPr>
          <a:xfrm rot="10800000" flipV="1">
            <a:off x="1361372" y="4350758"/>
            <a:ext cx="3097489" cy="1564578"/>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1" name="形状 50"/>
          <p:cNvCxnSpPr>
            <a:stCxn id="21" idx="3"/>
            <a:endCxn id="34" idx="2"/>
          </p:cNvCxnSpPr>
          <p:nvPr/>
        </p:nvCxnSpPr>
        <p:spPr>
          <a:xfrm rot="16200000" flipH="1">
            <a:off x="5138511" y="4496815"/>
            <a:ext cx="1520119" cy="1875855"/>
          </a:xfrm>
          <a:prstGeom prst="bent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3" name="肘形连接符 52"/>
          <p:cNvCxnSpPr>
            <a:stCxn id="21" idx="4"/>
            <a:endCxn id="38" idx="2"/>
          </p:cNvCxnSpPr>
          <p:nvPr/>
        </p:nvCxnSpPr>
        <p:spPr>
          <a:xfrm>
            <a:off x="5464540" y="4350759"/>
            <a:ext cx="4935234" cy="434016"/>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7" name="直接箭头连接符 56"/>
          <p:cNvCxnSpPr>
            <a:stCxn id="9" idx="3"/>
            <a:endCxn id="19" idx="4"/>
          </p:cNvCxnSpPr>
          <p:nvPr/>
        </p:nvCxnSpPr>
        <p:spPr>
          <a:xfrm flipH="1">
            <a:off x="5799061" y="2669735"/>
            <a:ext cx="1926668" cy="1200427"/>
          </a:xfrm>
          <a:prstGeom prst="straightConnector1">
            <a:avLst/>
          </a:prstGeom>
          <a:ln>
            <a:solidFill>
              <a:schemeClr val="accent1">
                <a:lumMod val="20000"/>
                <a:lumOff val="80000"/>
              </a:schemeClr>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7" name="组合 68"/>
          <p:cNvGrpSpPr>
            <a:grpSpLocks/>
          </p:cNvGrpSpPr>
          <p:nvPr/>
        </p:nvGrpSpPr>
        <p:grpSpPr bwMode="auto">
          <a:xfrm>
            <a:off x="1200463" y="4291477"/>
            <a:ext cx="1640843" cy="1143265"/>
            <a:chOff x="2574600" y="873126"/>
            <a:chExt cx="3217865" cy="2796930"/>
          </a:xfrm>
        </p:grpSpPr>
        <p:sp>
          <p:nvSpPr>
            <p:cNvPr id="65" name="流程图: 磁盘 64"/>
            <p:cNvSpPr/>
            <p:nvPr/>
          </p:nvSpPr>
          <p:spPr>
            <a:xfrm>
              <a:off x="2574600" y="873126"/>
              <a:ext cx="1224864" cy="1279335"/>
            </a:xfrm>
            <a:prstGeom prst="flowChartMagneticDisk">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p>
          </p:txBody>
        </p:sp>
        <p:sp>
          <p:nvSpPr>
            <p:cNvPr id="66" name="流程图: 磁盘 65"/>
            <p:cNvSpPr/>
            <p:nvPr/>
          </p:nvSpPr>
          <p:spPr>
            <a:xfrm>
              <a:off x="3953092" y="873126"/>
              <a:ext cx="1224864" cy="1279335"/>
            </a:xfrm>
            <a:prstGeom prst="flowChartMagneticDisk">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p>
          </p:txBody>
        </p:sp>
        <p:sp>
          <p:nvSpPr>
            <p:cNvPr id="67" name="流程图: 磁盘 66"/>
            <p:cNvSpPr/>
            <p:nvPr/>
          </p:nvSpPr>
          <p:spPr>
            <a:xfrm>
              <a:off x="4567601" y="2390718"/>
              <a:ext cx="1224864" cy="1279338"/>
            </a:xfrm>
            <a:prstGeom prst="flowChartMagneticDisk">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p>
          </p:txBody>
        </p:sp>
        <p:sp>
          <p:nvSpPr>
            <p:cNvPr id="68" name="流程图: 磁盘 67"/>
            <p:cNvSpPr/>
            <p:nvPr/>
          </p:nvSpPr>
          <p:spPr>
            <a:xfrm>
              <a:off x="3405017" y="2390718"/>
              <a:ext cx="1224864" cy="1279338"/>
            </a:xfrm>
            <a:prstGeom prst="flowChartMagneticDisk">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dirty="0">
                <a:solidFill>
                  <a:srgbClr val="FFC000"/>
                </a:solidFill>
              </a:endParaRPr>
            </a:p>
          </p:txBody>
        </p:sp>
      </p:grpSp>
      <p:sp>
        <p:nvSpPr>
          <p:cNvPr id="70" name="流程图: 磁盘 69"/>
          <p:cNvSpPr/>
          <p:nvPr/>
        </p:nvSpPr>
        <p:spPr>
          <a:xfrm>
            <a:off x="7816769" y="4977436"/>
            <a:ext cx="624580" cy="525055"/>
          </a:xfrm>
          <a:prstGeom prst="flowChartMagneticDisk">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endParaRPr lang="zh-CN" altLang="en-US"/>
          </a:p>
        </p:txBody>
      </p:sp>
      <p:sp>
        <p:nvSpPr>
          <p:cNvPr id="71" name="流程图: 磁盘 70"/>
          <p:cNvSpPr/>
          <p:nvPr/>
        </p:nvSpPr>
        <p:spPr>
          <a:xfrm>
            <a:off x="8519685" y="4977436"/>
            <a:ext cx="626696" cy="525055"/>
          </a:xfrm>
          <a:prstGeom prst="flowChartMagneticDisk">
            <a:avLst/>
          </a:prstGeom>
          <a:solidFill>
            <a:srgbClr val="92D050"/>
          </a:solidFill>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endParaRPr lang="zh-CN" altLang="en-US"/>
          </a:p>
        </p:txBody>
      </p:sp>
      <p:sp>
        <p:nvSpPr>
          <p:cNvPr id="72" name="流程图: 磁盘 71"/>
          <p:cNvSpPr/>
          <p:nvPr/>
        </p:nvSpPr>
        <p:spPr>
          <a:xfrm>
            <a:off x="8833034" y="5597763"/>
            <a:ext cx="624580" cy="522938"/>
          </a:xfrm>
          <a:prstGeom prst="flowChartMagneticDisk">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endParaRPr lang="zh-CN" altLang="en-US"/>
          </a:p>
        </p:txBody>
      </p:sp>
      <p:sp>
        <p:nvSpPr>
          <p:cNvPr id="73" name="流程图: 磁盘 72"/>
          <p:cNvSpPr/>
          <p:nvPr/>
        </p:nvSpPr>
        <p:spPr>
          <a:xfrm>
            <a:off x="8075070" y="5597763"/>
            <a:ext cx="624580" cy="522938"/>
          </a:xfrm>
          <a:prstGeom prst="flowChartMagneticDisk">
            <a:avLst/>
          </a:prstGeom>
          <a:solidFill>
            <a:srgbClr val="FFC000"/>
          </a:solidFill>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endParaRPr lang="zh-CN" altLang="en-US" dirty="0">
              <a:solidFill>
                <a:srgbClr val="FFC000"/>
              </a:solidFill>
            </a:endParaRPr>
          </a:p>
        </p:txBody>
      </p:sp>
      <p:sp>
        <p:nvSpPr>
          <p:cNvPr id="74" name="流程图: 磁盘 73"/>
          <p:cNvSpPr/>
          <p:nvPr/>
        </p:nvSpPr>
        <p:spPr>
          <a:xfrm>
            <a:off x="10041965" y="2966137"/>
            <a:ext cx="626696" cy="522937"/>
          </a:xfrm>
          <a:prstGeom prst="flowChartMagneticDisk">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endParaRPr lang="zh-CN" altLang="en-US"/>
          </a:p>
        </p:txBody>
      </p:sp>
      <p:sp>
        <p:nvSpPr>
          <p:cNvPr id="75" name="流程图: 磁盘 74"/>
          <p:cNvSpPr/>
          <p:nvPr/>
        </p:nvSpPr>
        <p:spPr>
          <a:xfrm>
            <a:off x="10757585" y="2868748"/>
            <a:ext cx="624579" cy="522937"/>
          </a:xfrm>
          <a:prstGeom prst="flowChartMagneticDisk">
            <a:avLst/>
          </a:prstGeom>
          <a:solidFill>
            <a:srgbClr val="92D050"/>
          </a:solidFill>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endParaRPr lang="zh-CN" altLang="en-US"/>
          </a:p>
        </p:txBody>
      </p:sp>
      <p:sp>
        <p:nvSpPr>
          <p:cNvPr id="76" name="流程图: 磁盘 75"/>
          <p:cNvSpPr/>
          <p:nvPr/>
        </p:nvSpPr>
        <p:spPr>
          <a:xfrm>
            <a:off x="11348288" y="3199025"/>
            <a:ext cx="624580" cy="522937"/>
          </a:xfrm>
          <a:prstGeom prst="flowChartMagneticDisk">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endParaRPr lang="zh-CN" altLang="en-US"/>
          </a:p>
        </p:txBody>
      </p:sp>
      <p:sp>
        <p:nvSpPr>
          <p:cNvPr id="77" name="流程图: 磁盘 76"/>
          <p:cNvSpPr/>
          <p:nvPr/>
        </p:nvSpPr>
        <p:spPr>
          <a:xfrm>
            <a:off x="9457613" y="3459434"/>
            <a:ext cx="624579" cy="525055"/>
          </a:xfrm>
          <a:prstGeom prst="flowChartMagneticDisk">
            <a:avLst/>
          </a:prstGeom>
          <a:solidFill>
            <a:srgbClr val="FFC000"/>
          </a:solidFill>
        </p:spPr>
        <p:style>
          <a:lnRef idx="1">
            <a:schemeClr val="accent1"/>
          </a:lnRef>
          <a:fillRef idx="3">
            <a:schemeClr val="accent1"/>
          </a:fillRef>
          <a:effectRef idx="2">
            <a:schemeClr val="accent1"/>
          </a:effectRef>
          <a:fontRef idx="minor">
            <a:schemeClr val="lt1"/>
          </a:fontRef>
        </p:style>
        <p:txBody>
          <a:bodyPr lIns="121944" tIns="60972" rIns="121944" bIns="60972" anchor="ctr"/>
          <a:lstStyle/>
          <a:p>
            <a:pPr algn="ctr">
              <a:defRPr/>
            </a:pPr>
            <a:endParaRPr lang="zh-CN" altLang="en-US" dirty="0">
              <a:solidFill>
                <a:srgbClr val="FFC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264940" y="44634"/>
            <a:ext cx="11377263" cy="593823"/>
          </a:xfrm>
          <a:noFill/>
          <a:ln w="9525" algn="ctr">
            <a:noFill/>
            <a:miter lim="800000"/>
            <a:headEnd/>
            <a:tailEnd/>
          </a:ln>
        </p:spPr>
        <p:txBody>
          <a:bodyPr vert="horz" wrap="square" lIns="91434" tIns="45717" rIns="91434" bIns="45717" numCol="1" anchor="ctr" anchorCtr="0" compatLnSpc="1">
            <a:prstTxWarp prst="textNoShape">
              <a:avLst/>
            </a:prstTxWarp>
            <a:normAutofit fontScale="90000"/>
          </a:bodyPr>
          <a:lstStyle/>
          <a:p>
            <a:r>
              <a:rPr lang="en-US" altLang="zh-CN" b="1" dirty="0" smtClean="0">
                <a:latin typeface="Arial" pitchFamily="34" charset="0"/>
                <a:ea typeface="隶书" pitchFamily="49" charset="-122"/>
                <a:cs typeface="Arial" pitchFamily="34" charset="0"/>
                <a:sym typeface="Arial" pitchFamily="34" charset="0"/>
              </a:rPr>
              <a:t>Memory Lane : ETSI NFV Acceleration For DPACC</a:t>
            </a:r>
          </a:p>
        </p:txBody>
      </p:sp>
      <p:sp>
        <p:nvSpPr>
          <p:cNvPr id="13" name="TextBox 12"/>
          <p:cNvSpPr txBox="1"/>
          <p:nvPr/>
        </p:nvSpPr>
        <p:spPr>
          <a:xfrm>
            <a:off x="7250016" y="932939"/>
            <a:ext cx="4513676" cy="4196045"/>
          </a:xfrm>
          <a:prstGeom prst="rect">
            <a:avLst/>
          </a:prstGeom>
          <a:noFill/>
        </p:spPr>
        <p:txBody>
          <a:bodyPr wrap="square" lIns="121944" tIns="60972" rIns="121944" bIns="60972" rtlCol="0">
            <a:spAutoFit/>
          </a:bodyPr>
          <a:lstStyle/>
          <a:p>
            <a:pPr>
              <a:spcBef>
                <a:spcPts val="800"/>
              </a:spcBef>
            </a:pPr>
            <a:r>
              <a:rPr lang="en-US" altLang="zh-CN" sz="1900" dirty="0" smtClean="0">
                <a:cs typeface="Calibri" pitchFamily="34" charset="0"/>
              </a:rPr>
              <a:t>VIM needs to be enhanced in three respects.</a:t>
            </a:r>
          </a:p>
          <a:p>
            <a:pPr>
              <a:spcBef>
                <a:spcPts val="800"/>
              </a:spcBef>
            </a:pPr>
            <a:r>
              <a:rPr lang="en-US" altLang="zh-CN" sz="1900" dirty="0" smtClean="0">
                <a:cs typeface="Calibri" pitchFamily="34" charset="0"/>
              </a:rPr>
              <a:t>1) VI-Ha: </a:t>
            </a:r>
            <a:r>
              <a:rPr lang="en-GB" altLang="zh-CN" sz="1900" dirty="0" smtClean="0">
                <a:cs typeface="Calibri" pitchFamily="34" charset="0"/>
              </a:rPr>
              <a:t>Discovery of  accelerator resource (Intel CCK, FPGA, GPU) in the Host.</a:t>
            </a:r>
            <a:endParaRPr lang="en-US" altLang="zh-CN" sz="1900" dirty="0" smtClean="0">
              <a:cs typeface="Calibri" pitchFamily="34" charset="0"/>
            </a:endParaRPr>
          </a:p>
          <a:p>
            <a:pPr>
              <a:spcBef>
                <a:spcPts val="800"/>
              </a:spcBef>
            </a:pPr>
            <a:r>
              <a:rPr lang="en-US" altLang="zh-CN" sz="1900" dirty="0" smtClean="0">
                <a:cs typeface="Calibri" pitchFamily="34" charset="0"/>
              </a:rPr>
              <a:t>2) </a:t>
            </a:r>
            <a:r>
              <a:rPr lang="en-US" altLang="zh-CN" sz="1900" dirty="0" err="1" smtClean="0">
                <a:cs typeface="Calibri" pitchFamily="34" charset="0"/>
              </a:rPr>
              <a:t>Nf</a:t>
            </a:r>
            <a:r>
              <a:rPr lang="en-US" altLang="zh-CN" sz="1900" dirty="0" smtClean="0">
                <a:cs typeface="Calibri" pitchFamily="34" charset="0"/>
              </a:rPr>
              <a:t>-Vi: </a:t>
            </a:r>
            <a:r>
              <a:rPr lang="en-GB" altLang="zh-CN" sz="1900" dirty="0" smtClean="0">
                <a:cs typeface="Calibri" pitchFamily="34" charset="0"/>
              </a:rPr>
              <a:t>Allocation and release of  acceleration resources</a:t>
            </a:r>
            <a:r>
              <a:rPr lang="en-US" altLang="zh-CN" sz="1900" dirty="0" smtClean="0">
                <a:cs typeface="Calibri" pitchFamily="34" charset="0"/>
              </a:rPr>
              <a:t>. </a:t>
            </a:r>
          </a:p>
          <a:p>
            <a:pPr>
              <a:spcBef>
                <a:spcPts val="800"/>
              </a:spcBef>
            </a:pPr>
            <a:r>
              <a:rPr lang="en-US" altLang="zh-CN" sz="1900" dirty="0" smtClean="0">
                <a:cs typeface="Calibri" pitchFamily="34" charset="0"/>
              </a:rPr>
              <a:t>3)Or-Vi/Vi-</a:t>
            </a:r>
            <a:r>
              <a:rPr lang="en-US" altLang="zh-CN" sz="1900" dirty="0" err="1" smtClean="0">
                <a:cs typeface="Calibri" pitchFamily="34" charset="0"/>
              </a:rPr>
              <a:t>Vnfm</a:t>
            </a:r>
            <a:r>
              <a:rPr lang="en-US" altLang="zh-CN" sz="1900" dirty="0" smtClean="0">
                <a:cs typeface="Calibri" pitchFamily="34" charset="0"/>
              </a:rPr>
              <a:t>: External interface supporting VNFD.</a:t>
            </a:r>
          </a:p>
          <a:p>
            <a:pPr>
              <a:spcBef>
                <a:spcPts val="800"/>
              </a:spcBef>
            </a:pPr>
            <a:endParaRPr lang="en-US" altLang="zh-CN" sz="1900" dirty="0" smtClean="0">
              <a:cs typeface="Calibri" pitchFamily="34" charset="0"/>
            </a:endParaRPr>
          </a:p>
          <a:p>
            <a:pPr>
              <a:buClr>
                <a:srgbClr val="CC9900"/>
              </a:buClr>
            </a:pPr>
            <a:r>
              <a:rPr lang="en-US" altLang="zh-CN" sz="1600" dirty="0" smtClean="0">
                <a:solidFill>
                  <a:srgbClr val="0066FF"/>
                </a:solidFill>
                <a:cs typeface="Calibri" pitchFamily="34" charset="0"/>
              </a:rPr>
              <a:t>"ACC":{  "</a:t>
            </a:r>
            <a:r>
              <a:rPr lang="en-US" altLang="zh-CN" sz="1600" dirty="0" err="1" smtClean="0">
                <a:solidFill>
                  <a:srgbClr val="0066FF"/>
                </a:solidFill>
                <a:cs typeface="Calibri" pitchFamily="34" charset="0"/>
              </a:rPr>
              <a:t>acc_type</a:t>
            </a:r>
            <a:r>
              <a:rPr lang="en-US" altLang="zh-CN" sz="1600" dirty="0" smtClean="0">
                <a:solidFill>
                  <a:srgbClr val="0066FF"/>
                </a:solidFill>
                <a:cs typeface="Calibri" pitchFamily="34" charset="0"/>
              </a:rPr>
              <a:t>":"IPSEC_3DES", </a:t>
            </a:r>
          </a:p>
          <a:p>
            <a:pPr>
              <a:buClr>
                <a:srgbClr val="CC9900"/>
              </a:buClr>
            </a:pPr>
            <a:r>
              <a:rPr lang="en-US" altLang="zh-CN" sz="1600" dirty="0" smtClean="0">
                <a:solidFill>
                  <a:srgbClr val="0066FF"/>
                </a:solidFill>
                <a:cs typeface="Calibri" pitchFamily="34" charset="0"/>
              </a:rPr>
              <a:t>                 "</a:t>
            </a:r>
            <a:r>
              <a:rPr lang="en-US" altLang="zh-CN" sz="1600" dirty="0" err="1" smtClean="0">
                <a:solidFill>
                  <a:srgbClr val="0066FF"/>
                </a:solidFill>
                <a:cs typeface="Calibri" pitchFamily="34" charset="0"/>
              </a:rPr>
              <a:t>acc_capability</a:t>
            </a:r>
            <a:r>
              <a:rPr lang="en-US" altLang="zh-CN" sz="1600" dirty="0" smtClean="0">
                <a:solidFill>
                  <a:srgbClr val="0066FF"/>
                </a:solidFill>
                <a:cs typeface="Calibri" pitchFamily="34" charset="0"/>
              </a:rPr>
              <a:t>":  {"num":"800Mbps"}</a:t>
            </a:r>
          </a:p>
          <a:p>
            <a:pPr>
              <a:buClr>
                <a:srgbClr val="CC9900"/>
              </a:buClr>
            </a:pPr>
            <a:r>
              <a:rPr lang="en-US" altLang="zh-CN" sz="1600" dirty="0" smtClean="0">
                <a:solidFill>
                  <a:srgbClr val="0066FF"/>
                </a:solidFill>
                <a:cs typeface="Calibri" pitchFamily="34" charset="0"/>
              </a:rPr>
              <a:t> }</a:t>
            </a:r>
            <a:endParaRPr lang="zh-CN" altLang="en-US" sz="1600" dirty="0" smtClean="0">
              <a:solidFill>
                <a:srgbClr val="0066FF"/>
              </a:solidFill>
              <a:cs typeface="Calibri" pitchFamily="34" charset="0"/>
            </a:endParaRPr>
          </a:p>
        </p:txBody>
      </p:sp>
      <p:grpSp>
        <p:nvGrpSpPr>
          <p:cNvPr id="2" name="Group 77"/>
          <p:cNvGrpSpPr>
            <a:grpSpLocks noChangeAspect="1"/>
          </p:cNvGrpSpPr>
          <p:nvPr/>
        </p:nvGrpSpPr>
        <p:grpSpPr bwMode="auto">
          <a:xfrm>
            <a:off x="226678" y="836906"/>
            <a:ext cx="6927302" cy="4897678"/>
            <a:chOff x="3212" y="10346"/>
            <a:chExt cx="5547" cy="3922"/>
          </a:xfrm>
        </p:grpSpPr>
        <p:sp>
          <p:nvSpPr>
            <p:cNvPr id="15" name="AutoShape 119"/>
            <p:cNvSpPr>
              <a:spLocks noChangeAspect="1" noChangeArrowheads="1" noTextEdit="1"/>
            </p:cNvSpPr>
            <p:nvPr/>
          </p:nvSpPr>
          <p:spPr bwMode="auto">
            <a:xfrm>
              <a:off x="3212" y="10346"/>
              <a:ext cx="5547" cy="3922"/>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6" name="Rectangle 118"/>
            <p:cNvSpPr>
              <a:spLocks noChangeArrowheads="1"/>
            </p:cNvSpPr>
            <p:nvPr/>
          </p:nvSpPr>
          <p:spPr bwMode="auto">
            <a:xfrm>
              <a:off x="3212" y="10346"/>
              <a:ext cx="3845" cy="1998"/>
            </a:xfrm>
            <a:prstGeom prst="rect">
              <a:avLst/>
            </a:prstGeom>
            <a:solidFill>
              <a:srgbClr val="FBD4B4"/>
            </a:solidFill>
            <a:ln w="9525">
              <a:noFill/>
              <a:miter lim="800000"/>
              <a:headEnd/>
              <a:tailEnd/>
            </a:ln>
          </p:spPr>
          <p:txBody>
            <a:bodyPr vert="horz" wrap="square" lIns="91440" tIns="45720" rIns="91440" bIns="45720" numCol="1" anchor="t" anchorCtr="0" compatLnSpc="1">
              <a:prstTxWarp prst="textNoShape">
                <a:avLst/>
              </a:prstTxWarp>
            </a:bodyPr>
            <a:lstStyle/>
            <a:p>
              <a:pPr algn="r" fontAlgn="base">
                <a:spcBef>
                  <a:spcPct val="0"/>
                </a:spcBef>
                <a:spcAft>
                  <a:spcPct val="0"/>
                </a:spcAft>
              </a:pPr>
              <a:r>
                <a:rPr lang="en-US" altLang="zh-CN" sz="800" dirty="0" smtClean="0">
                  <a:latin typeface="Times New Roman" pitchFamily="18" charset="0"/>
                  <a:ea typeface="宋体" pitchFamily="2" charset="-122"/>
                  <a:cs typeface="Times New Roman" pitchFamily="18" charset="0"/>
                </a:rPr>
                <a:t>                                                    </a:t>
              </a:r>
              <a:r>
                <a:rPr lang="en-US" altLang="zh-CN" sz="1300" b="1" dirty="0" smtClean="0">
                  <a:latin typeface="Times New Roman" pitchFamily="18" charset="0"/>
                  <a:ea typeface="宋体" pitchFamily="2" charset="-122"/>
                  <a:cs typeface="Times New Roman" pitchFamily="18" charset="0"/>
                </a:rPr>
                <a:t>VNF</a:t>
              </a:r>
              <a:endParaRPr lang="en-US" altLang="zh-CN" sz="1300" b="1" dirty="0" smtClean="0">
                <a:latin typeface="Arial" pitchFamily="34" charset="0"/>
                <a:ea typeface="宋体" pitchFamily="2" charset="-122"/>
                <a:cs typeface="宋体" pitchFamily="2" charset="-122"/>
              </a:endParaRPr>
            </a:p>
          </p:txBody>
        </p:sp>
        <p:sp>
          <p:nvSpPr>
            <p:cNvPr id="17" name="AutoShape 117"/>
            <p:cNvSpPr>
              <a:spLocks noChangeArrowheads="1"/>
            </p:cNvSpPr>
            <p:nvPr/>
          </p:nvSpPr>
          <p:spPr bwMode="auto">
            <a:xfrm>
              <a:off x="5055" y="12324"/>
              <a:ext cx="740" cy="127"/>
            </a:xfrm>
            <a:prstGeom prst="roundRect">
              <a:avLst>
                <a:gd name="adj" fmla="val 16667"/>
              </a:avLst>
            </a:prstGeom>
            <a:noFill/>
            <a:ln w="9525">
              <a:noFill/>
              <a:round/>
              <a:headEnd/>
              <a:tailEnd/>
            </a:ln>
          </p:spPr>
          <p:txBody>
            <a:bodyPr vert="horz" wrap="square" lIns="74295" tIns="8890" rIns="74295" bIns="8890" numCol="1" anchor="t" anchorCtr="0" compatLnSpc="1">
              <a:prstTxWarp prst="textNoShape">
                <a:avLst/>
              </a:prstTxWarp>
            </a:bodyPr>
            <a:lstStyle/>
            <a:p>
              <a:pPr fontAlgn="base">
                <a:spcBef>
                  <a:spcPct val="0"/>
                </a:spcBef>
                <a:spcAft>
                  <a:spcPct val="0"/>
                </a:spcAft>
              </a:pPr>
              <a:r>
                <a:rPr lang="en-US" altLang="zh-CN" sz="1300" dirty="0" err="1" smtClean="0">
                  <a:latin typeface="Times New Roman" pitchFamily="18" charset="0"/>
                  <a:ea typeface="宋体" pitchFamily="2" charset="-122"/>
                  <a:cs typeface="Times New Roman" pitchFamily="18" charset="0"/>
                </a:rPr>
                <a:t>Virtio</a:t>
              </a:r>
              <a:endParaRPr lang="en-US" altLang="zh-CN" sz="1300" dirty="0" smtClean="0">
                <a:latin typeface="Arial" pitchFamily="34" charset="0"/>
                <a:ea typeface="宋体" pitchFamily="2" charset="-122"/>
                <a:cs typeface="宋体" pitchFamily="2" charset="-122"/>
              </a:endParaRPr>
            </a:p>
          </p:txBody>
        </p:sp>
        <p:sp>
          <p:nvSpPr>
            <p:cNvPr id="18" name="Rectangle 116"/>
            <p:cNvSpPr>
              <a:spLocks noChangeArrowheads="1"/>
            </p:cNvSpPr>
            <p:nvPr/>
          </p:nvSpPr>
          <p:spPr bwMode="auto">
            <a:xfrm>
              <a:off x="3212" y="13676"/>
              <a:ext cx="3832" cy="537"/>
            </a:xfrm>
            <a:prstGeom prst="rect">
              <a:avLst/>
            </a:prstGeom>
            <a:solidFill>
              <a:srgbClr val="FBD4B4"/>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altLang="zh-CN" sz="1300" b="1" dirty="0" smtClean="0">
                  <a:latin typeface="Times New Roman" pitchFamily="18" charset="0"/>
                  <a:ea typeface="宋体" pitchFamily="2" charset="-122"/>
                  <a:cs typeface="Times New Roman" pitchFamily="18" charset="0"/>
                </a:rPr>
                <a:t>HW Acc Devices</a:t>
              </a:r>
              <a:endParaRPr lang="en-US" altLang="zh-CN" sz="1300" dirty="0" smtClean="0">
                <a:latin typeface="Arial" pitchFamily="34" charset="0"/>
                <a:ea typeface="宋体" pitchFamily="2" charset="-122"/>
                <a:cs typeface="宋体" pitchFamily="2" charset="-122"/>
              </a:endParaRPr>
            </a:p>
          </p:txBody>
        </p:sp>
        <p:sp>
          <p:nvSpPr>
            <p:cNvPr id="19" name="Rectangle 115"/>
            <p:cNvSpPr>
              <a:spLocks noChangeArrowheads="1"/>
            </p:cNvSpPr>
            <p:nvPr/>
          </p:nvSpPr>
          <p:spPr bwMode="auto">
            <a:xfrm>
              <a:off x="3289" y="11308"/>
              <a:ext cx="3691" cy="962"/>
            </a:xfrm>
            <a:prstGeom prst="rect">
              <a:avLst/>
            </a:prstGeom>
            <a:solidFill>
              <a:srgbClr val="B8CCE4"/>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US" altLang="zh-CN" sz="800" b="1" dirty="0" smtClean="0">
                <a:latin typeface="Times New Roman" pitchFamily="18" charset="0"/>
                <a:ea typeface="宋体" pitchFamily="2" charset="-122"/>
                <a:cs typeface="Times New Roman" pitchFamily="18" charset="0"/>
              </a:endParaRPr>
            </a:p>
            <a:p>
              <a:pPr algn="ctr" fontAlgn="base">
                <a:spcBef>
                  <a:spcPct val="0"/>
                </a:spcBef>
                <a:spcAft>
                  <a:spcPct val="0"/>
                </a:spcAft>
              </a:pPr>
              <a:endParaRPr lang="en-US" altLang="zh-CN" sz="800" b="1" dirty="0" smtClean="0">
                <a:latin typeface="Times New Roman" pitchFamily="18" charset="0"/>
                <a:cs typeface="Times New Roman" pitchFamily="18" charset="0"/>
              </a:endParaRPr>
            </a:p>
            <a:p>
              <a:pPr algn="ctr" fontAlgn="base">
                <a:spcBef>
                  <a:spcPct val="0"/>
                </a:spcBef>
                <a:spcAft>
                  <a:spcPct val="0"/>
                </a:spcAft>
              </a:pPr>
              <a:endParaRPr lang="en-US" altLang="zh-CN" sz="1300" b="1" dirty="0" smtClean="0">
                <a:latin typeface="Times New Roman" pitchFamily="18" charset="0"/>
                <a:ea typeface="宋体" pitchFamily="2" charset="-122"/>
                <a:cs typeface="Times New Roman" pitchFamily="18" charset="0"/>
              </a:endParaRPr>
            </a:p>
            <a:p>
              <a:pPr lvl="0" algn="ctr"/>
              <a:r>
                <a:rPr lang="en-US" altLang="zh-CN" sz="1300" b="1" dirty="0" smtClean="0">
                  <a:latin typeface="Times New Roman" pitchFamily="18" charset="0"/>
                  <a:ea typeface="宋体" pitchFamily="2" charset="-122"/>
                  <a:cs typeface="Times New Roman" pitchFamily="18" charset="0"/>
                </a:rPr>
                <a:t>SAL</a:t>
              </a:r>
              <a:endParaRPr lang="en-US" altLang="zh-CN" sz="1300" dirty="0" smtClean="0">
                <a:latin typeface="Arial" pitchFamily="34" charset="0"/>
                <a:ea typeface="宋体" pitchFamily="2" charset="-122"/>
                <a:cs typeface="宋体" pitchFamily="2" charset="-122"/>
              </a:endParaRPr>
            </a:p>
          </p:txBody>
        </p:sp>
        <p:sp>
          <p:nvSpPr>
            <p:cNvPr id="20" name="Rectangle 114"/>
            <p:cNvSpPr>
              <a:spLocks noChangeArrowheads="1"/>
            </p:cNvSpPr>
            <p:nvPr/>
          </p:nvSpPr>
          <p:spPr bwMode="auto">
            <a:xfrm>
              <a:off x="5980" y="11900"/>
              <a:ext cx="923" cy="236"/>
            </a:xfrm>
            <a:prstGeom prst="rect">
              <a:avLst/>
            </a:prstGeom>
            <a:solidFill>
              <a:srgbClr val="8DB3E2"/>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altLang="zh-CN" sz="1100" dirty="0" smtClean="0">
                  <a:latin typeface="Times New Roman" pitchFamily="18" charset="0"/>
                  <a:ea typeface="宋体" pitchFamily="2" charset="-122"/>
                  <a:cs typeface="Times New Roman" pitchFamily="18" charset="0"/>
                </a:rPr>
                <a:t>SW Acc Device</a:t>
              </a:r>
              <a:endParaRPr lang="en-US" altLang="zh-CN" sz="1100" dirty="0" smtClean="0">
                <a:latin typeface="Arial" pitchFamily="34" charset="0"/>
                <a:ea typeface="宋体" pitchFamily="2" charset="-122"/>
                <a:cs typeface="宋体" pitchFamily="2" charset="-122"/>
              </a:endParaRPr>
            </a:p>
          </p:txBody>
        </p:sp>
        <p:sp>
          <p:nvSpPr>
            <p:cNvPr id="21" name="AutoShape 113"/>
            <p:cNvSpPr>
              <a:spLocks noChangeShapeType="1"/>
            </p:cNvSpPr>
            <p:nvPr/>
          </p:nvSpPr>
          <p:spPr bwMode="auto">
            <a:xfrm>
              <a:off x="3704" y="11110"/>
              <a:ext cx="1" cy="251"/>
            </a:xfrm>
            <a:prstGeom prst="straightConnector1">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22" name="Rectangle 112"/>
            <p:cNvSpPr>
              <a:spLocks noChangeArrowheads="1"/>
            </p:cNvSpPr>
            <p:nvPr/>
          </p:nvSpPr>
          <p:spPr bwMode="auto">
            <a:xfrm>
              <a:off x="3366" y="11900"/>
              <a:ext cx="1076" cy="244"/>
            </a:xfrm>
            <a:prstGeom prst="rect">
              <a:avLst/>
            </a:prstGeom>
            <a:solidFill>
              <a:srgbClr val="8DB3E2"/>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altLang="zh-CN" sz="1100" dirty="0" smtClean="0">
                  <a:latin typeface="Times New Roman" pitchFamily="18" charset="0"/>
                  <a:ea typeface="宋体" pitchFamily="2" charset="-122"/>
                  <a:cs typeface="Times New Roman" pitchFamily="18" charset="0"/>
                </a:rPr>
                <a:t>SR-IOV Acc Driver</a:t>
              </a:r>
              <a:endParaRPr lang="en-US" altLang="zh-CN" sz="1100" dirty="0" smtClean="0">
                <a:latin typeface="Arial" pitchFamily="34" charset="0"/>
                <a:ea typeface="宋体" pitchFamily="2" charset="-122"/>
                <a:cs typeface="宋体" pitchFamily="2" charset="-122"/>
              </a:endParaRPr>
            </a:p>
          </p:txBody>
        </p:sp>
        <p:sp>
          <p:nvSpPr>
            <p:cNvPr id="23" name="Rectangle 111"/>
            <p:cNvSpPr>
              <a:spLocks noChangeArrowheads="1"/>
            </p:cNvSpPr>
            <p:nvPr/>
          </p:nvSpPr>
          <p:spPr bwMode="auto">
            <a:xfrm>
              <a:off x="3212" y="12566"/>
              <a:ext cx="3832" cy="804"/>
            </a:xfrm>
            <a:prstGeom prst="rect">
              <a:avLst/>
            </a:prstGeom>
            <a:solidFill>
              <a:srgbClr val="FBD4B4"/>
            </a:solidFill>
            <a:ln w="9525">
              <a:noFill/>
              <a:miter lim="800000"/>
              <a:headEnd/>
              <a:tailEnd/>
            </a:ln>
          </p:spPr>
          <p:txBody>
            <a:bodyPr vert="horz" wrap="square" lIns="91440" tIns="45720" rIns="91440" bIns="45720" numCol="1" anchor="t" anchorCtr="0" compatLnSpc="1">
              <a:prstTxWarp prst="textNoShape">
                <a:avLst/>
              </a:prstTxWarp>
            </a:bodyPr>
            <a:lstStyle/>
            <a:p>
              <a:pPr indent="2917350" algn="r" fontAlgn="base">
                <a:spcBef>
                  <a:spcPct val="0"/>
                </a:spcBef>
                <a:spcAft>
                  <a:spcPct val="0"/>
                </a:spcAft>
              </a:pPr>
              <a:r>
                <a:rPr lang="en-US" altLang="zh-CN" sz="1300" dirty="0" smtClean="0">
                  <a:latin typeface="Times New Roman" pitchFamily="18" charset="0"/>
                  <a:ea typeface="宋体" pitchFamily="2" charset="-122"/>
                  <a:cs typeface="Times New Roman" pitchFamily="18" charset="0"/>
                </a:rPr>
                <a:t>NFVI</a:t>
              </a:r>
              <a:endParaRPr lang="en-US" altLang="zh-CN" sz="1300" b="1" dirty="0" smtClean="0">
                <a:latin typeface="Arial" pitchFamily="34" charset="0"/>
                <a:ea typeface="宋体" pitchFamily="2" charset="-122"/>
                <a:cs typeface="宋体" pitchFamily="2" charset="-122"/>
              </a:endParaRPr>
            </a:p>
          </p:txBody>
        </p:sp>
        <p:sp>
          <p:nvSpPr>
            <p:cNvPr id="24" name="AutoShape 110"/>
            <p:cNvSpPr>
              <a:spLocks noChangeShapeType="1"/>
            </p:cNvSpPr>
            <p:nvPr/>
          </p:nvSpPr>
          <p:spPr bwMode="auto">
            <a:xfrm flipH="1">
              <a:off x="3904" y="12122"/>
              <a:ext cx="1" cy="854"/>
            </a:xfrm>
            <a:prstGeom prst="straightConnector1">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25" name="Rectangle 109"/>
            <p:cNvSpPr>
              <a:spLocks noChangeArrowheads="1"/>
            </p:cNvSpPr>
            <p:nvPr/>
          </p:nvSpPr>
          <p:spPr bwMode="auto">
            <a:xfrm>
              <a:off x="3520" y="13010"/>
              <a:ext cx="2275" cy="228"/>
            </a:xfrm>
            <a:prstGeom prst="rect">
              <a:avLst/>
            </a:prstGeom>
            <a:solidFill>
              <a:srgbClr val="FABF8F"/>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altLang="zh-CN" sz="1200" dirty="0" smtClean="0">
                  <a:latin typeface="Times New Roman" pitchFamily="18" charset="0"/>
                  <a:ea typeface="宋体" pitchFamily="2" charset="-122"/>
                  <a:cs typeface="Times New Roman" pitchFamily="18" charset="0"/>
                </a:rPr>
                <a:t>Physical Device Driver</a:t>
              </a:r>
              <a:endParaRPr lang="en-US" altLang="zh-CN" sz="1200" dirty="0" smtClean="0">
                <a:latin typeface="Arial" pitchFamily="34" charset="0"/>
                <a:ea typeface="宋体" pitchFamily="2" charset="-122"/>
                <a:cs typeface="宋体" pitchFamily="2" charset="-122"/>
              </a:endParaRPr>
            </a:p>
          </p:txBody>
        </p:sp>
        <p:sp>
          <p:nvSpPr>
            <p:cNvPr id="26" name="AutoShape 108"/>
            <p:cNvSpPr>
              <a:spLocks noChangeArrowheads="1"/>
            </p:cNvSpPr>
            <p:nvPr/>
          </p:nvSpPr>
          <p:spPr bwMode="auto">
            <a:xfrm>
              <a:off x="3855" y="12374"/>
              <a:ext cx="751" cy="125"/>
            </a:xfrm>
            <a:prstGeom prst="roundRect">
              <a:avLst>
                <a:gd name="adj" fmla="val 16667"/>
              </a:avLst>
            </a:prstGeom>
            <a:noFill/>
            <a:ln w="9525">
              <a:noFill/>
              <a:round/>
              <a:headEnd/>
              <a:tailEnd/>
            </a:ln>
          </p:spPr>
          <p:txBody>
            <a:bodyPr vert="horz" wrap="square" lIns="74295" tIns="8890" rIns="74295" bIns="8890" numCol="1" anchor="t" anchorCtr="0" compatLnSpc="1">
              <a:prstTxWarp prst="textNoShape">
                <a:avLst/>
              </a:prstTxWarp>
            </a:bodyPr>
            <a:lstStyle/>
            <a:p>
              <a:r>
                <a:rPr lang="en-US" altLang="zh-CN" sz="1300" dirty="0" smtClean="0">
                  <a:latin typeface="Times New Roman" pitchFamily="18" charset="0"/>
                  <a:ea typeface="宋体" pitchFamily="2" charset="-122"/>
                  <a:cs typeface="Times New Roman" pitchFamily="18" charset="0"/>
                </a:rPr>
                <a:t>SR-IOV</a:t>
              </a:r>
            </a:p>
          </p:txBody>
        </p:sp>
        <p:sp>
          <p:nvSpPr>
            <p:cNvPr id="27" name="Rectangle 107"/>
            <p:cNvSpPr>
              <a:spLocks noChangeArrowheads="1"/>
            </p:cNvSpPr>
            <p:nvPr/>
          </p:nvSpPr>
          <p:spPr bwMode="auto">
            <a:xfrm>
              <a:off x="3299" y="10609"/>
              <a:ext cx="3681" cy="501"/>
            </a:xfrm>
            <a:prstGeom prst="rect">
              <a:avLst/>
            </a:prstGeom>
            <a:solidFill>
              <a:srgbClr val="EEECE1"/>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altLang="zh-CN" sz="1300" b="1" dirty="0" smtClean="0">
                  <a:latin typeface="Times New Roman" pitchFamily="18" charset="0"/>
                  <a:ea typeface="宋体" pitchFamily="2" charset="-122"/>
                  <a:cs typeface="Times New Roman" pitchFamily="18" charset="0"/>
                </a:rPr>
                <a:t>APP</a:t>
              </a:r>
              <a:endParaRPr lang="en-US" altLang="zh-CN" sz="1300" dirty="0" smtClean="0">
                <a:latin typeface="Arial" pitchFamily="34" charset="0"/>
                <a:ea typeface="宋体" pitchFamily="2" charset="-122"/>
                <a:cs typeface="宋体" pitchFamily="2" charset="-122"/>
              </a:endParaRPr>
            </a:p>
          </p:txBody>
        </p:sp>
        <p:sp>
          <p:nvSpPr>
            <p:cNvPr id="28" name="Rectangle 106"/>
            <p:cNvSpPr>
              <a:spLocks noChangeArrowheads="1"/>
            </p:cNvSpPr>
            <p:nvPr/>
          </p:nvSpPr>
          <p:spPr bwMode="auto">
            <a:xfrm>
              <a:off x="3372" y="11393"/>
              <a:ext cx="1008" cy="229"/>
            </a:xfrm>
            <a:prstGeom prst="rect">
              <a:avLst/>
            </a:prstGeom>
            <a:solidFill>
              <a:srgbClr val="8DB3E2"/>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altLang="zh-CN" sz="1200" dirty="0" smtClean="0">
                  <a:latin typeface="Times New Roman" pitchFamily="18" charset="0"/>
                  <a:ea typeface="宋体" pitchFamily="2" charset="-122"/>
                  <a:cs typeface="Times New Roman" pitchFamily="18" charset="0"/>
                </a:rPr>
                <a:t>Crypto Interface</a:t>
              </a:r>
              <a:endParaRPr lang="en-US" altLang="zh-CN" sz="1200" dirty="0" smtClean="0">
                <a:latin typeface="Arial" pitchFamily="34" charset="0"/>
                <a:ea typeface="宋体" pitchFamily="2" charset="-122"/>
                <a:cs typeface="宋体" pitchFamily="2" charset="-122"/>
              </a:endParaRPr>
            </a:p>
          </p:txBody>
        </p:sp>
        <p:sp>
          <p:nvSpPr>
            <p:cNvPr id="29" name="Rectangle 105"/>
            <p:cNvSpPr>
              <a:spLocks noChangeArrowheads="1"/>
            </p:cNvSpPr>
            <p:nvPr/>
          </p:nvSpPr>
          <p:spPr bwMode="auto">
            <a:xfrm>
              <a:off x="4681" y="11393"/>
              <a:ext cx="942" cy="230"/>
            </a:xfrm>
            <a:prstGeom prst="rect">
              <a:avLst/>
            </a:prstGeom>
            <a:solidFill>
              <a:srgbClr val="8DB3E2"/>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altLang="zh-CN" sz="1200" dirty="0" smtClean="0">
                  <a:latin typeface="Times New Roman" pitchFamily="18" charset="0"/>
                  <a:ea typeface="宋体" pitchFamily="2" charset="-122"/>
                  <a:cs typeface="Times New Roman" pitchFamily="18" charset="0"/>
                </a:rPr>
                <a:t>DPI Interface</a:t>
              </a:r>
              <a:endParaRPr lang="en-US" altLang="zh-CN" sz="1200" dirty="0" smtClean="0">
                <a:latin typeface="Arial" pitchFamily="34" charset="0"/>
                <a:ea typeface="宋体" pitchFamily="2" charset="-122"/>
                <a:cs typeface="宋体" pitchFamily="2" charset="-122"/>
              </a:endParaRPr>
            </a:p>
          </p:txBody>
        </p:sp>
        <p:sp>
          <p:nvSpPr>
            <p:cNvPr id="30" name="Rectangle 104"/>
            <p:cNvSpPr>
              <a:spLocks noChangeArrowheads="1"/>
            </p:cNvSpPr>
            <p:nvPr/>
          </p:nvSpPr>
          <p:spPr bwMode="auto">
            <a:xfrm>
              <a:off x="5829" y="11393"/>
              <a:ext cx="1044" cy="228"/>
            </a:xfrm>
            <a:prstGeom prst="rect">
              <a:avLst/>
            </a:prstGeom>
            <a:solidFill>
              <a:srgbClr val="8DB3E2"/>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altLang="zh-CN" sz="1200" dirty="0" smtClean="0">
                  <a:latin typeface="Times New Roman" pitchFamily="18" charset="0"/>
                  <a:ea typeface="宋体" pitchFamily="2" charset="-122"/>
                  <a:cs typeface="Times New Roman" pitchFamily="18" charset="0"/>
                </a:rPr>
                <a:t>Codec Interface</a:t>
              </a:r>
              <a:endParaRPr lang="en-US" altLang="zh-CN" sz="1200" dirty="0" smtClean="0">
                <a:latin typeface="Arial" pitchFamily="34" charset="0"/>
                <a:ea typeface="宋体" pitchFamily="2" charset="-122"/>
                <a:cs typeface="宋体" pitchFamily="2" charset="-122"/>
              </a:endParaRPr>
            </a:p>
          </p:txBody>
        </p:sp>
        <p:sp>
          <p:nvSpPr>
            <p:cNvPr id="31" name="Rectangle 103"/>
            <p:cNvSpPr>
              <a:spLocks noChangeArrowheads="1"/>
            </p:cNvSpPr>
            <p:nvPr/>
          </p:nvSpPr>
          <p:spPr bwMode="auto">
            <a:xfrm>
              <a:off x="4366" y="12640"/>
              <a:ext cx="1615" cy="186"/>
            </a:xfrm>
            <a:prstGeom prst="rect">
              <a:avLst/>
            </a:prstGeom>
            <a:solidFill>
              <a:srgbClr val="8DB3E2"/>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altLang="zh-CN" sz="1200" dirty="0" smtClean="0">
                  <a:latin typeface="Times New Roman" pitchFamily="18" charset="0"/>
                  <a:ea typeface="宋体" pitchFamily="2" charset="-122"/>
                  <a:cs typeface="Times New Roman" pitchFamily="18" charset="0"/>
                </a:rPr>
                <a:t>SAL (</a:t>
              </a:r>
              <a:r>
                <a:rPr lang="en-US" altLang="zh-CN" sz="1200" dirty="0" err="1" smtClean="0">
                  <a:latin typeface="Times New Roman" pitchFamily="18" charset="0"/>
                  <a:ea typeface="宋体" pitchFamily="2" charset="-122"/>
                  <a:cs typeface="Times New Roman" pitchFamily="18" charset="0"/>
                </a:rPr>
                <a:t>VirtIO</a:t>
              </a:r>
              <a:r>
                <a:rPr lang="en-US" altLang="zh-CN" sz="1200" dirty="0" smtClean="0">
                  <a:latin typeface="Times New Roman" pitchFamily="18" charset="0"/>
                  <a:ea typeface="宋体" pitchFamily="2" charset="-122"/>
                  <a:cs typeface="Times New Roman" pitchFamily="18" charset="0"/>
                </a:rPr>
                <a:t> Backend Driver)</a:t>
              </a:r>
              <a:endParaRPr lang="en-US" altLang="zh-CN" sz="1200" dirty="0" smtClean="0">
                <a:latin typeface="Arial" pitchFamily="34" charset="0"/>
                <a:ea typeface="宋体" pitchFamily="2" charset="-122"/>
                <a:cs typeface="宋体" pitchFamily="2" charset="-122"/>
              </a:endParaRPr>
            </a:p>
          </p:txBody>
        </p:sp>
        <p:sp>
          <p:nvSpPr>
            <p:cNvPr id="32" name="Rectangle 102"/>
            <p:cNvSpPr>
              <a:spLocks noChangeArrowheads="1"/>
            </p:cNvSpPr>
            <p:nvPr/>
          </p:nvSpPr>
          <p:spPr bwMode="auto">
            <a:xfrm>
              <a:off x="4519" y="11900"/>
              <a:ext cx="1384" cy="245"/>
            </a:xfrm>
            <a:prstGeom prst="rect">
              <a:avLst/>
            </a:prstGeom>
            <a:solidFill>
              <a:srgbClr val="8DB3E2"/>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altLang="zh-CN" sz="1100" dirty="0" err="1" smtClean="0">
                  <a:latin typeface="Times New Roman" pitchFamily="18" charset="0"/>
                  <a:ea typeface="宋体" pitchFamily="2" charset="-122"/>
                  <a:cs typeface="Times New Roman" pitchFamily="18" charset="0"/>
                </a:rPr>
                <a:t>VirtIO</a:t>
              </a:r>
              <a:r>
                <a:rPr lang="en-US" altLang="zh-CN" sz="1100" dirty="0" smtClean="0">
                  <a:latin typeface="Times New Roman" pitchFamily="18" charset="0"/>
                  <a:ea typeface="宋体" pitchFamily="2" charset="-122"/>
                  <a:cs typeface="Times New Roman" pitchFamily="18" charset="0"/>
                </a:rPr>
                <a:t> Front Driver</a:t>
              </a:r>
              <a:endParaRPr lang="en-US" altLang="zh-CN" sz="1100" dirty="0" smtClean="0">
                <a:latin typeface="Arial" pitchFamily="34" charset="0"/>
                <a:ea typeface="宋体" pitchFamily="2" charset="-122"/>
                <a:cs typeface="宋体" pitchFamily="2" charset="-122"/>
              </a:endParaRPr>
            </a:p>
          </p:txBody>
        </p:sp>
        <p:sp>
          <p:nvSpPr>
            <p:cNvPr id="33" name="AutoShape 101"/>
            <p:cNvSpPr>
              <a:spLocks noChangeShapeType="1"/>
            </p:cNvSpPr>
            <p:nvPr/>
          </p:nvSpPr>
          <p:spPr bwMode="auto">
            <a:xfrm>
              <a:off x="5135" y="12233"/>
              <a:ext cx="1" cy="419"/>
            </a:xfrm>
            <a:prstGeom prst="straightConnector1">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4" name="AutoShape 100"/>
            <p:cNvSpPr>
              <a:spLocks noChangeShapeType="1"/>
            </p:cNvSpPr>
            <p:nvPr/>
          </p:nvSpPr>
          <p:spPr bwMode="auto">
            <a:xfrm>
              <a:off x="5185" y="11111"/>
              <a:ext cx="1" cy="251"/>
            </a:xfrm>
            <a:prstGeom prst="straightConnector1">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5" name="AutoShape 99"/>
            <p:cNvSpPr>
              <a:spLocks noChangeShapeType="1"/>
            </p:cNvSpPr>
            <p:nvPr/>
          </p:nvSpPr>
          <p:spPr bwMode="auto">
            <a:xfrm>
              <a:off x="6414" y="11111"/>
              <a:ext cx="1" cy="251"/>
            </a:xfrm>
            <a:prstGeom prst="straightConnector1">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6" name="AutoShape 98"/>
            <p:cNvSpPr>
              <a:spLocks noChangeShapeType="1"/>
            </p:cNvSpPr>
            <p:nvPr/>
          </p:nvSpPr>
          <p:spPr bwMode="auto">
            <a:xfrm>
              <a:off x="4519" y="13380"/>
              <a:ext cx="1" cy="300"/>
            </a:xfrm>
            <a:prstGeom prst="straightConnector1">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7" name="AutoShape 97"/>
            <p:cNvSpPr>
              <a:spLocks noChangeShapeType="1"/>
            </p:cNvSpPr>
            <p:nvPr/>
          </p:nvSpPr>
          <p:spPr bwMode="auto">
            <a:xfrm>
              <a:off x="5135" y="12788"/>
              <a:ext cx="1" cy="221"/>
            </a:xfrm>
            <a:prstGeom prst="straightConnector1">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8" name="Rectangle 96"/>
            <p:cNvSpPr>
              <a:spLocks noChangeArrowheads="1"/>
            </p:cNvSpPr>
            <p:nvPr/>
          </p:nvSpPr>
          <p:spPr bwMode="auto">
            <a:xfrm>
              <a:off x="3372" y="10718"/>
              <a:ext cx="1008" cy="368"/>
            </a:xfrm>
            <a:prstGeom prst="rect">
              <a:avLst/>
            </a:prstGeom>
            <a:solidFill>
              <a:srgbClr val="DDD8C2"/>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altLang="zh-CN" sz="1200" dirty="0" err="1" smtClean="0">
                  <a:latin typeface="Times New Roman" pitchFamily="18" charset="0"/>
                  <a:ea typeface="宋体" pitchFamily="2" charset="-122"/>
                  <a:cs typeface="Times New Roman" pitchFamily="18" charset="0"/>
                </a:rPr>
                <a:t>IPSec</a:t>
              </a:r>
              <a:r>
                <a:rPr lang="en-US" altLang="zh-CN" sz="1200" dirty="0" smtClean="0">
                  <a:latin typeface="Times New Roman" pitchFamily="18" charset="0"/>
                  <a:ea typeface="宋体" pitchFamily="2" charset="-122"/>
                  <a:cs typeface="Times New Roman" pitchFamily="18" charset="0"/>
                </a:rPr>
                <a:t>/GB/TLS/SRTP</a:t>
              </a:r>
              <a:endParaRPr lang="en-US" altLang="zh-CN" sz="1200" dirty="0" smtClean="0">
                <a:latin typeface="Arial" pitchFamily="34" charset="0"/>
                <a:ea typeface="宋体" pitchFamily="2" charset="-122"/>
                <a:cs typeface="宋体" pitchFamily="2" charset="-122"/>
              </a:endParaRPr>
            </a:p>
          </p:txBody>
        </p:sp>
        <p:sp>
          <p:nvSpPr>
            <p:cNvPr id="39" name="Rectangle 95"/>
            <p:cNvSpPr>
              <a:spLocks noChangeArrowheads="1"/>
            </p:cNvSpPr>
            <p:nvPr/>
          </p:nvSpPr>
          <p:spPr bwMode="auto">
            <a:xfrm>
              <a:off x="4913" y="10826"/>
              <a:ext cx="616" cy="289"/>
            </a:xfrm>
            <a:prstGeom prst="rect">
              <a:avLst/>
            </a:prstGeom>
            <a:solidFill>
              <a:srgbClr val="DDD8C2"/>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altLang="zh-CN" sz="1200" dirty="0" smtClean="0">
                  <a:latin typeface="Times New Roman" pitchFamily="18" charset="0"/>
                  <a:ea typeface="宋体" pitchFamily="2" charset="-122"/>
                  <a:cs typeface="Times New Roman" pitchFamily="18" charset="0"/>
                </a:rPr>
                <a:t>VNF1</a:t>
              </a:r>
              <a:endParaRPr lang="en-US" altLang="zh-CN" sz="1200" dirty="0" smtClean="0">
                <a:latin typeface="Arial" pitchFamily="34" charset="0"/>
                <a:ea typeface="宋体" pitchFamily="2" charset="-122"/>
                <a:cs typeface="宋体" pitchFamily="2" charset="-122"/>
              </a:endParaRPr>
            </a:p>
          </p:txBody>
        </p:sp>
        <p:sp>
          <p:nvSpPr>
            <p:cNvPr id="40" name="Rectangle 94"/>
            <p:cNvSpPr>
              <a:spLocks noChangeArrowheads="1"/>
            </p:cNvSpPr>
            <p:nvPr/>
          </p:nvSpPr>
          <p:spPr bwMode="auto">
            <a:xfrm>
              <a:off x="6145" y="10825"/>
              <a:ext cx="573" cy="224"/>
            </a:xfrm>
            <a:prstGeom prst="rect">
              <a:avLst/>
            </a:prstGeom>
            <a:solidFill>
              <a:srgbClr val="DDD8C2"/>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altLang="zh-CN" sz="1200" dirty="0" smtClean="0">
                  <a:latin typeface="Times New Roman" pitchFamily="18" charset="0"/>
                  <a:ea typeface="宋体" pitchFamily="2" charset="-122"/>
                  <a:cs typeface="Times New Roman" pitchFamily="18" charset="0"/>
                </a:rPr>
                <a:t>Media</a:t>
              </a:r>
              <a:endParaRPr lang="en-US" altLang="zh-CN" sz="1200" dirty="0" smtClean="0">
                <a:latin typeface="Arial" pitchFamily="34" charset="0"/>
                <a:ea typeface="宋体" pitchFamily="2" charset="-122"/>
                <a:cs typeface="宋体" pitchFamily="2" charset="-122"/>
              </a:endParaRPr>
            </a:p>
          </p:txBody>
        </p:sp>
        <p:sp>
          <p:nvSpPr>
            <p:cNvPr id="41" name="Rectangle 93"/>
            <p:cNvSpPr>
              <a:spLocks noChangeArrowheads="1"/>
            </p:cNvSpPr>
            <p:nvPr/>
          </p:nvSpPr>
          <p:spPr bwMode="auto">
            <a:xfrm>
              <a:off x="3372" y="13926"/>
              <a:ext cx="775" cy="224"/>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altLang="zh-CN" sz="1200" dirty="0" smtClean="0">
                  <a:latin typeface="Times New Roman" pitchFamily="18" charset="0"/>
                  <a:ea typeface="宋体" pitchFamily="2" charset="-122"/>
                  <a:cs typeface="Times New Roman" pitchFamily="18" charset="0"/>
                </a:rPr>
                <a:t>Intel CCK</a:t>
              </a:r>
              <a:endParaRPr lang="en-US" altLang="zh-CN" sz="1200" dirty="0" smtClean="0">
                <a:latin typeface="Arial" pitchFamily="34" charset="0"/>
                <a:ea typeface="宋体" pitchFamily="2" charset="-122"/>
                <a:cs typeface="宋体" pitchFamily="2" charset="-122"/>
              </a:endParaRPr>
            </a:p>
          </p:txBody>
        </p:sp>
        <p:sp>
          <p:nvSpPr>
            <p:cNvPr id="42" name="Rectangle 92"/>
            <p:cNvSpPr>
              <a:spLocks noChangeArrowheads="1"/>
            </p:cNvSpPr>
            <p:nvPr/>
          </p:nvSpPr>
          <p:spPr bwMode="auto">
            <a:xfrm>
              <a:off x="4773" y="13926"/>
              <a:ext cx="776" cy="224"/>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altLang="zh-CN" sz="1200" dirty="0" smtClean="0">
                  <a:latin typeface="Times New Roman" pitchFamily="18" charset="0"/>
                  <a:ea typeface="宋体" pitchFamily="2" charset="-122"/>
                  <a:cs typeface="Times New Roman" pitchFamily="18" charset="0"/>
                </a:rPr>
                <a:t>FPGA</a:t>
              </a:r>
              <a:endParaRPr lang="en-US" altLang="zh-CN" sz="1200" dirty="0" smtClean="0">
                <a:latin typeface="Arial" pitchFamily="34" charset="0"/>
                <a:ea typeface="宋体" pitchFamily="2" charset="-122"/>
                <a:cs typeface="宋体" pitchFamily="2" charset="-122"/>
              </a:endParaRPr>
            </a:p>
          </p:txBody>
        </p:sp>
        <p:sp>
          <p:nvSpPr>
            <p:cNvPr id="43" name="Rectangle 91"/>
            <p:cNvSpPr>
              <a:spLocks noChangeArrowheads="1"/>
            </p:cNvSpPr>
            <p:nvPr/>
          </p:nvSpPr>
          <p:spPr bwMode="auto">
            <a:xfrm>
              <a:off x="6098" y="13926"/>
              <a:ext cx="775" cy="224"/>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altLang="zh-CN" sz="1200" dirty="0" smtClean="0">
                  <a:latin typeface="Times New Roman" pitchFamily="18" charset="0"/>
                  <a:ea typeface="宋体" pitchFamily="2" charset="-122"/>
                  <a:cs typeface="Times New Roman" pitchFamily="18" charset="0"/>
                </a:rPr>
                <a:t>GPGPU</a:t>
              </a:r>
              <a:endParaRPr lang="en-US" altLang="zh-CN" sz="1200" dirty="0" smtClean="0">
                <a:latin typeface="Arial" pitchFamily="34" charset="0"/>
                <a:ea typeface="宋体" pitchFamily="2" charset="-122"/>
                <a:cs typeface="宋体" pitchFamily="2" charset="-122"/>
              </a:endParaRPr>
            </a:p>
          </p:txBody>
        </p:sp>
        <p:sp>
          <p:nvSpPr>
            <p:cNvPr id="44" name="Rectangle 90"/>
            <p:cNvSpPr>
              <a:spLocks noChangeArrowheads="1"/>
            </p:cNvSpPr>
            <p:nvPr/>
          </p:nvSpPr>
          <p:spPr bwMode="auto">
            <a:xfrm>
              <a:off x="5980" y="12936"/>
              <a:ext cx="865" cy="345"/>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altLang="zh-CN" sz="1050" b="1" dirty="0" smtClean="0">
                  <a:latin typeface="Times New Roman" pitchFamily="18" charset="0"/>
                  <a:ea typeface="宋体" pitchFamily="2" charset="-122"/>
                  <a:cs typeface="Times New Roman" pitchFamily="18" charset="0"/>
                </a:rPr>
                <a:t>DPACC-MAN Agent</a:t>
              </a:r>
            </a:p>
          </p:txBody>
        </p:sp>
        <p:sp>
          <p:nvSpPr>
            <p:cNvPr id="45" name="AutoShape 89"/>
            <p:cNvSpPr>
              <a:spLocks noChangeShapeType="1"/>
            </p:cNvSpPr>
            <p:nvPr/>
          </p:nvSpPr>
          <p:spPr bwMode="auto">
            <a:xfrm>
              <a:off x="6442" y="13380"/>
              <a:ext cx="1" cy="300"/>
            </a:xfrm>
            <a:prstGeom prst="straightConnector1">
              <a:avLst/>
            </a:prstGeom>
            <a:noFill/>
            <a:ln w="9525">
              <a:solidFill>
                <a:srgbClr val="FF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46" name="Rectangle 88"/>
            <p:cNvSpPr>
              <a:spLocks noChangeArrowheads="1"/>
            </p:cNvSpPr>
            <p:nvPr/>
          </p:nvSpPr>
          <p:spPr bwMode="auto">
            <a:xfrm>
              <a:off x="7228" y="10346"/>
              <a:ext cx="1531" cy="3318"/>
            </a:xfrm>
            <a:prstGeom prst="rect">
              <a:avLst/>
            </a:prstGeom>
            <a:solidFill>
              <a:srgbClr val="FBD4B4"/>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altLang="zh-CN" sz="1300" b="1" dirty="0" smtClean="0">
                  <a:latin typeface="Times New Roman" pitchFamily="18" charset="0"/>
                  <a:ea typeface="宋体" pitchFamily="2" charset="-122"/>
                  <a:cs typeface="Times New Roman" pitchFamily="18" charset="0"/>
                </a:rPr>
                <a:t>Management</a:t>
              </a:r>
              <a:endParaRPr lang="en-US" altLang="zh-CN" sz="1300" b="1" dirty="0" smtClean="0">
                <a:latin typeface="Arial" pitchFamily="34" charset="0"/>
                <a:ea typeface="宋体" pitchFamily="2" charset="-122"/>
                <a:cs typeface="宋体" pitchFamily="2" charset="-122"/>
              </a:endParaRPr>
            </a:p>
          </p:txBody>
        </p:sp>
        <p:sp>
          <p:nvSpPr>
            <p:cNvPr id="47" name="Rectangle 87"/>
            <p:cNvSpPr>
              <a:spLocks noChangeArrowheads="1"/>
            </p:cNvSpPr>
            <p:nvPr/>
          </p:nvSpPr>
          <p:spPr bwMode="auto">
            <a:xfrm>
              <a:off x="7397" y="10718"/>
              <a:ext cx="1187" cy="867"/>
            </a:xfrm>
            <a:prstGeom prst="rect">
              <a:avLst/>
            </a:prstGeom>
            <a:solidFill>
              <a:srgbClr val="EEECE1"/>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altLang="zh-CN" sz="1300" b="1" dirty="0" smtClean="0">
                  <a:latin typeface="Times New Roman" pitchFamily="18" charset="0"/>
                  <a:ea typeface="宋体" pitchFamily="2" charset="-122"/>
                  <a:cs typeface="Times New Roman" pitchFamily="18" charset="0"/>
                </a:rPr>
                <a:t>MANO</a:t>
              </a:r>
              <a:endParaRPr lang="en-US" altLang="zh-CN" sz="1300" dirty="0" smtClean="0">
                <a:latin typeface="Arial" pitchFamily="34" charset="0"/>
                <a:ea typeface="宋体" pitchFamily="2" charset="-122"/>
                <a:cs typeface="宋体" pitchFamily="2" charset="-122"/>
              </a:endParaRPr>
            </a:p>
          </p:txBody>
        </p:sp>
        <p:sp>
          <p:nvSpPr>
            <p:cNvPr id="48" name="Rectangle 86"/>
            <p:cNvSpPr>
              <a:spLocks noChangeArrowheads="1"/>
            </p:cNvSpPr>
            <p:nvPr/>
          </p:nvSpPr>
          <p:spPr bwMode="auto">
            <a:xfrm flipH="1">
              <a:off x="7574" y="10958"/>
              <a:ext cx="824" cy="240"/>
            </a:xfrm>
            <a:prstGeom prst="rect">
              <a:avLst/>
            </a:prstGeom>
            <a:solidFill>
              <a:srgbClr val="DDD8C2"/>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altLang="zh-CN" sz="1200" dirty="0" smtClean="0">
                  <a:latin typeface="Times New Roman" pitchFamily="18" charset="0"/>
                  <a:ea typeface="宋体" pitchFamily="2" charset="-122"/>
                  <a:cs typeface="Times New Roman" pitchFamily="18" charset="0"/>
                </a:rPr>
                <a:t>NFVO</a:t>
              </a:r>
              <a:endParaRPr lang="en-US" altLang="zh-CN" sz="1200" dirty="0" smtClean="0">
                <a:latin typeface="Arial" pitchFamily="34" charset="0"/>
                <a:ea typeface="宋体" pitchFamily="2" charset="-122"/>
                <a:cs typeface="宋体" pitchFamily="2" charset="-122"/>
              </a:endParaRPr>
            </a:p>
          </p:txBody>
        </p:sp>
        <p:sp>
          <p:nvSpPr>
            <p:cNvPr id="49" name="Rectangle 85"/>
            <p:cNvSpPr>
              <a:spLocks noChangeArrowheads="1"/>
            </p:cNvSpPr>
            <p:nvPr/>
          </p:nvSpPr>
          <p:spPr bwMode="auto">
            <a:xfrm flipH="1">
              <a:off x="7575" y="11257"/>
              <a:ext cx="824" cy="239"/>
            </a:xfrm>
            <a:prstGeom prst="rect">
              <a:avLst/>
            </a:prstGeom>
            <a:solidFill>
              <a:srgbClr val="DDD8C2"/>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altLang="zh-CN" sz="1200" dirty="0" smtClean="0">
                  <a:latin typeface="Times New Roman" pitchFamily="18" charset="0"/>
                  <a:ea typeface="宋体" pitchFamily="2" charset="-122"/>
                  <a:cs typeface="Times New Roman" pitchFamily="18" charset="0"/>
                </a:rPr>
                <a:t>VNFM</a:t>
              </a:r>
              <a:endParaRPr lang="en-US" altLang="zh-CN" sz="1200" dirty="0" smtClean="0">
                <a:latin typeface="Arial" pitchFamily="34" charset="0"/>
                <a:ea typeface="宋体" pitchFamily="2" charset="-122"/>
                <a:cs typeface="宋体" pitchFamily="2" charset="-122"/>
              </a:endParaRPr>
            </a:p>
          </p:txBody>
        </p:sp>
        <p:sp>
          <p:nvSpPr>
            <p:cNvPr id="50" name="Rectangle 84"/>
            <p:cNvSpPr>
              <a:spLocks noChangeArrowheads="1"/>
            </p:cNvSpPr>
            <p:nvPr/>
          </p:nvSpPr>
          <p:spPr bwMode="auto">
            <a:xfrm>
              <a:off x="7442" y="12270"/>
              <a:ext cx="1187" cy="1332"/>
            </a:xfrm>
            <a:prstGeom prst="rect">
              <a:avLst/>
            </a:prstGeom>
            <a:solidFill>
              <a:srgbClr val="EEECE1"/>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n-US" altLang="zh-CN" sz="800" dirty="0" smtClean="0">
                <a:latin typeface="Times New Roman" pitchFamily="18" charset="0"/>
                <a:ea typeface="宋体" pitchFamily="2" charset="-122"/>
                <a:cs typeface="Times New Roman" pitchFamily="18" charset="0"/>
              </a:endParaRPr>
            </a:p>
            <a:p>
              <a:pPr algn="ctr" fontAlgn="base">
                <a:spcBef>
                  <a:spcPct val="0"/>
                </a:spcBef>
                <a:spcAft>
                  <a:spcPct val="0"/>
                </a:spcAft>
              </a:pPr>
              <a:endParaRPr lang="en-US" altLang="zh-CN" sz="800" dirty="0" smtClean="0">
                <a:latin typeface="Times New Roman" pitchFamily="18" charset="0"/>
                <a:cs typeface="Times New Roman" pitchFamily="18" charset="0"/>
              </a:endParaRPr>
            </a:p>
            <a:p>
              <a:pPr algn="ctr" fontAlgn="base">
                <a:spcBef>
                  <a:spcPct val="0"/>
                </a:spcBef>
                <a:spcAft>
                  <a:spcPct val="0"/>
                </a:spcAft>
              </a:pPr>
              <a:endParaRPr lang="en-US" altLang="zh-CN" sz="800" dirty="0" smtClean="0">
                <a:latin typeface="Times New Roman" pitchFamily="18" charset="0"/>
                <a:ea typeface="宋体" pitchFamily="2" charset="-122"/>
                <a:cs typeface="Times New Roman" pitchFamily="18" charset="0"/>
              </a:endParaRPr>
            </a:p>
            <a:p>
              <a:pPr algn="ctr" fontAlgn="base">
                <a:spcBef>
                  <a:spcPct val="0"/>
                </a:spcBef>
                <a:spcAft>
                  <a:spcPct val="0"/>
                </a:spcAft>
              </a:pPr>
              <a:endParaRPr lang="en-US" altLang="zh-CN" sz="800" dirty="0" smtClean="0">
                <a:latin typeface="Times New Roman" pitchFamily="18" charset="0"/>
                <a:cs typeface="Times New Roman" pitchFamily="18" charset="0"/>
              </a:endParaRPr>
            </a:p>
            <a:p>
              <a:pPr algn="ctr" fontAlgn="base">
                <a:spcBef>
                  <a:spcPct val="0"/>
                </a:spcBef>
                <a:spcAft>
                  <a:spcPct val="0"/>
                </a:spcAft>
              </a:pPr>
              <a:endParaRPr lang="en-US" altLang="zh-CN" sz="800" dirty="0" smtClean="0">
                <a:latin typeface="Times New Roman" pitchFamily="18" charset="0"/>
                <a:ea typeface="宋体" pitchFamily="2" charset="-122"/>
                <a:cs typeface="Times New Roman" pitchFamily="18" charset="0"/>
              </a:endParaRPr>
            </a:p>
            <a:p>
              <a:pPr algn="ctr" fontAlgn="base">
                <a:spcBef>
                  <a:spcPct val="0"/>
                </a:spcBef>
                <a:spcAft>
                  <a:spcPct val="0"/>
                </a:spcAft>
              </a:pPr>
              <a:endParaRPr lang="en-US" altLang="zh-CN" sz="800" dirty="0" smtClean="0">
                <a:latin typeface="Times New Roman" pitchFamily="18" charset="0"/>
                <a:cs typeface="Times New Roman" pitchFamily="18" charset="0"/>
              </a:endParaRPr>
            </a:p>
            <a:p>
              <a:pPr algn="ctr" fontAlgn="base">
                <a:spcBef>
                  <a:spcPct val="0"/>
                </a:spcBef>
                <a:spcAft>
                  <a:spcPct val="0"/>
                </a:spcAft>
              </a:pPr>
              <a:endParaRPr lang="en-US" altLang="zh-CN" sz="800" dirty="0" smtClean="0">
                <a:latin typeface="Times New Roman" pitchFamily="18" charset="0"/>
                <a:ea typeface="宋体" pitchFamily="2" charset="-122"/>
                <a:cs typeface="Times New Roman" pitchFamily="18" charset="0"/>
              </a:endParaRPr>
            </a:p>
            <a:p>
              <a:pPr algn="ctr" fontAlgn="base">
                <a:spcBef>
                  <a:spcPct val="0"/>
                </a:spcBef>
                <a:spcAft>
                  <a:spcPct val="0"/>
                </a:spcAft>
              </a:pPr>
              <a:endParaRPr lang="en-US" altLang="zh-CN" sz="800" dirty="0" smtClean="0">
                <a:latin typeface="Times New Roman" pitchFamily="18" charset="0"/>
                <a:cs typeface="Times New Roman" pitchFamily="18" charset="0"/>
              </a:endParaRPr>
            </a:p>
            <a:p>
              <a:pPr algn="ctr" fontAlgn="base">
                <a:spcBef>
                  <a:spcPct val="0"/>
                </a:spcBef>
                <a:spcAft>
                  <a:spcPct val="0"/>
                </a:spcAft>
              </a:pPr>
              <a:endParaRPr lang="en-US" altLang="zh-CN" sz="800" dirty="0" smtClean="0">
                <a:latin typeface="Times New Roman" pitchFamily="18" charset="0"/>
                <a:ea typeface="宋体" pitchFamily="2" charset="-122"/>
                <a:cs typeface="Times New Roman" pitchFamily="18" charset="0"/>
              </a:endParaRPr>
            </a:p>
            <a:p>
              <a:pPr algn="ctr" fontAlgn="base">
                <a:spcBef>
                  <a:spcPct val="0"/>
                </a:spcBef>
                <a:spcAft>
                  <a:spcPct val="0"/>
                </a:spcAft>
              </a:pPr>
              <a:endParaRPr lang="en-US" altLang="zh-CN" sz="800" dirty="0" smtClean="0">
                <a:latin typeface="Times New Roman" pitchFamily="18" charset="0"/>
                <a:cs typeface="Times New Roman" pitchFamily="18" charset="0"/>
              </a:endParaRPr>
            </a:p>
            <a:p>
              <a:pPr algn="ctr" fontAlgn="base">
                <a:spcBef>
                  <a:spcPct val="0"/>
                </a:spcBef>
                <a:spcAft>
                  <a:spcPct val="0"/>
                </a:spcAft>
              </a:pPr>
              <a:endParaRPr lang="en-US" altLang="zh-CN" sz="800" dirty="0" smtClean="0">
                <a:latin typeface="Times New Roman" pitchFamily="18" charset="0"/>
                <a:ea typeface="宋体" pitchFamily="2" charset="-122"/>
                <a:cs typeface="Times New Roman" pitchFamily="18" charset="0"/>
              </a:endParaRPr>
            </a:p>
            <a:p>
              <a:pPr algn="ctr" fontAlgn="base">
                <a:spcBef>
                  <a:spcPct val="0"/>
                </a:spcBef>
                <a:spcAft>
                  <a:spcPct val="0"/>
                </a:spcAft>
              </a:pPr>
              <a:r>
                <a:rPr lang="en-US" altLang="zh-CN" sz="1300" b="1" dirty="0" smtClean="0">
                  <a:latin typeface="Times New Roman" pitchFamily="18" charset="0"/>
                  <a:ea typeface="宋体" pitchFamily="2" charset="-122"/>
                  <a:cs typeface="Times New Roman" pitchFamily="18" charset="0"/>
                </a:rPr>
                <a:t>VIM/</a:t>
              </a:r>
              <a:r>
                <a:rPr lang="en-US" altLang="zh-CN" sz="1300" b="1" dirty="0" err="1" smtClean="0">
                  <a:latin typeface="Times New Roman" pitchFamily="18" charset="0"/>
                  <a:ea typeface="宋体" pitchFamily="2" charset="-122"/>
                  <a:cs typeface="Times New Roman" pitchFamily="18" charset="0"/>
                </a:rPr>
                <a:t>OpenStack</a:t>
              </a:r>
              <a:endParaRPr lang="en-US" altLang="zh-CN" sz="1300" b="1" dirty="0" smtClean="0">
                <a:latin typeface="Arial" pitchFamily="34" charset="0"/>
                <a:ea typeface="宋体" pitchFamily="2" charset="-122"/>
                <a:cs typeface="宋体" pitchFamily="2" charset="-122"/>
              </a:endParaRPr>
            </a:p>
          </p:txBody>
        </p:sp>
        <p:sp>
          <p:nvSpPr>
            <p:cNvPr id="51" name="Rectangle 83"/>
            <p:cNvSpPr>
              <a:spLocks noChangeArrowheads="1"/>
            </p:cNvSpPr>
            <p:nvPr/>
          </p:nvSpPr>
          <p:spPr bwMode="auto">
            <a:xfrm flipH="1">
              <a:off x="7595" y="12418"/>
              <a:ext cx="823" cy="239"/>
            </a:xfrm>
            <a:prstGeom prst="rect">
              <a:avLst/>
            </a:prstGeom>
            <a:solidFill>
              <a:srgbClr val="DDD8C2"/>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altLang="zh-CN" sz="1200" dirty="0" smtClean="0">
                  <a:latin typeface="Times New Roman" pitchFamily="18" charset="0"/>
                  <a:ea typeface="宋体" pitchFamily="2" charset="-122"/>
                  <a:cs typeface="Times New Roman" pitchFamily="18" charset="0"/>
                </a:rPr>
                <a:t>Nova</a:t>
              </a:r>
              <a:endParaRPr lang="en-US" altLang="zh-CN" sz="1200" dirty="0" smtClean="0">
                <a:latin typeface="Arial" pitchFamily="34" charset="0"/>
                <a:ea typeface="宋体" pitchFamily="2" charset="-122"/>
                <a:cs typeface="宋体" pitchFamily="2" charset="-122"/>
              </a:endParaRPr>
            </a:p>
          </p:txBody>
        </p:sp>
        <p:sp>
          <p:nvSpPr>
            <p:cNvPr id="52" name="Rectangle 82"/>
            <p:cNvSpPr>
              <a:spLocks noChangeArrowheads="1"/>
            </p:cNvSpPr>
            <p:nvPr/>
          </p:nvSpPr>
          <p:spPr bwMode="auto">
            <a:xfrm flipH="1">
              <a:off x="7595" y="12714"/>
              <a:ext cx="823" cy="238"/>
            </a:xfrm>
            <a:prstGeom prst="rect">
              <a:avLst/>
            </a:prstGeom>
            <a:solidFill>
              <a:srgbClr val="DDD8C2"/>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altLang="zh-CN" sz="1200" dirty="0" smtClean="0">
                  <a:latin typeface="Times New Roman" pitchFamily="18" charset="0"/>
                  <a:ea typeface="宋体" pitchFamily="2" charset="-122"/>
                  <a:cs typeface="Times New Roman" pitchFamily="18" charset="0"/>
                </a:rPr>
                <a:t>Neutron</a:t>
              </a:r>
              <a:endParaRPr lang="en-US" altLang="zh-CN" sz="1200" dirty="0" smtClean="0">
                <a:latin typeface="Arial" pitchFamily="34" charset="0"/>
                <a:ea typeface="宋体" pitchFamily="2" charset="-122"/>
                <a:cs typeface="宋体" pitchFamily="2" charset="-122"/>
              </a:endParaRPr>
            </a:p>
          </p:txBody>
        </p:sp>
        <p:sp>
          <p:nvSpPr>
            <p:cNvPr id="53" name="Rectangle 81"/>
            <p:cNvSpPr>
              <a:spLocks noChangeArrowheads="1"/>
            </p:cNvSpPr>
            <p:nvPr/>
          </p:nvSpPr>
          <p:spPr bwMode="auto">
            <a:xfrm flipH="1">
              <a:off x="7595" y="13010"/>
              <a:ext cx="822" cy="237"/>
            </a:xfrm>
            <a:prstGeom prst="rect">
              <a:avLst/>
            </a:prstGeom>
            <a:solidFill>
              <a:srgbClr val="C00000"/>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altLang="zh-CN" sz="1050" b="1" dirty="0" smtClean="0">
                  <a:latin typeface="Times New Roman" pitchFamily="18" charset="0"/>
                  <a:ea typeface="宋体" pitchFamily="2" charset="-122"/>
                  <a:cs typeface="Times New Roman" pitchFamily="18" charset="0"/>
                </a:rPr>
                <a:t>DPACC-MAN</a:t>
              </a:r>
              <a:endParaRPr lang="en-US" altLang="zh-CN" sz="1050" b="1" dirty="0" smtClean="0">
                <a:latin typeface="Arial" pitchFamily="34" charset="0"/>
                <a:ea typeface="宋体" pitchFamily="2" charset="-122"/>
                <a:cs typeface="宋体" pitchFamily="2" charset="-122"/>
              </a:endParaRPr>
            </a:p>
          </p:txBody>
        </p:sp>
        <p:sp>
          <p:nvSpPr>
            <p:cNvPr id="54" name="AutoShape 80"/>
            <p:cNvSpPr>
              <a:spLocks noChangeShapeType="1"/>
            </p:cNvSpPr>
            <p:nvPr/>
          </p:nvSpPr>
          <p:spPr bwMode="auto">
            <a:xfrm>
              <a:off x="6826" y="13084"/>
              <a:ext cx="762" cy="1"/>
            </a:xfrm>
            <a:prstGeom prst="straightConnector1">
              <a:avLst/>
            </a:prstGeom>
            <a:noFill/>
            <a:ln w="9525">
              <a:solidFill>
                <a:srgbClr val="FF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55" name="AutoShape 79"/>
            <p:cNvSpPr>
              <a:spLocks noChangeShapeType="1"/>
            </p:cNvSpPr>
            <p:nvPr/>
          </p:nvSpPr>
          <p:spPr bwMode="auto">
            <a:xfrm>
              <a:off x="7980" y="11456"/>
              <a:ext cx="1" cy="893"/>
            </a:xfrm>
            <a:prstGeom prst="straightConnector1">
              <a:avLst/>
            </a:prstGeom>
            <a:noFill/>
            <a:ln w="9525">
              <a:solidFill>
                <a:srgbClr val="FF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zh-CN" altLang="en-US"/>
            </a:p>
          </p:txBody>
        </p:sp>
      </p:grpSp>
      <p:sp>
        <p:nvSpPr>
          <p:cNvPr id="56" name="椭圆 55"/>
          <p:cNvSpPr/>
          <p:nvPr/>
        </p:nvSpPr>
        <p:spPr bwMode="auto">
          <a:xfrm>
            <a:off x="4464981" y="4678222"/>
            <a:ext cx="672250" cy="192066"/>
          </a:xfrm>
          <a:prstGeom prst="ellipse">
            <a:avLst/>
          </a:prstGeom>
          <a:solidFill>
            <a:srgbClr val="FFC000"/>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algn="ctr" fontAlgn="base">
              <a:spcBef>
                <a:spcPct val="0"/>
              </a:spcBef>
              <a:spcAft>
                <a:spcPct val="0"/>
              </a:spcAft>
              <a:buClr>
                <a:srgbClr val="CC9900"/>
              </a:buClr>
            </a:pPr>
            <a:r>
              <a:rPr lang="en-US" altLang="zh-CN" sz="1100" dirty="0" smtClean="0">
                <a:cs typeface="Calibri" pitchFamily="34" charset="0"/>
              </a:rPr>
              <a:t>VI-Ha</a:t>
            </a:r>
            <a:endParaRPr lang="zh-CN" altLang="en-US" sz="1100" dirty="0" smtClean="0">
              <a:cs typeface="Calibri" pitchFamily="34" charset="0"/>
            </a:endParaRPr>
          </a:p>
        </p:txBody>
      </p:sp>
      <p:sp>
        <p:nvSpPr>
          <p:cNvPr id="57" name="椭圆 56"/>
          <p:cNvSpPr/>
          <p:nvPr/>
        </p:nvSpPr>
        <p:spPr bwMode="auto">
          <a:xfrm>
            <a:off x="5041195" y="4005991"/>
            <a:ext cx="672250" cy="192066"/>
          </a:xfrm>
          <a:prstGeom prst="ellipse">
            <a:avLst/>
          </a:prstGeom>
          <a:solidFill>
            <a:srgbClr val="FFC000"/>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algn="ctr" fontAlgn="base">
              <a:spcBef>
                <a:spcPct val="0"/>
              </a:spcBef>
              <a:spcAft>
                <a:spcPct val="0"/>
              </a:spcAft>
              <a:buClr>
                <a:srgbClr val="CC9900"/>
              </a:buClr>
            </a:pPr>
            <a:r>
              <a:rPr lang="en-US" altLang="zh-CN" sz="1100" dirty="0" err="1" smtClean="0">
                <a:cs typeface="Calibri" pitchFamily="34" charset="0"/>
              </a:rPr>
              <a:t>Nf</a:t>
            </a:r>
            <a:r>
              <a:rPr lang="en-US" altLang="zh-CN" sz="1100" dirty="0" smtClean="0">
                <a:cs typeface="Calibri" pitchFamily="34" charset="0"/>
              </a:rPr>
              <a:t>-Vi</a:t>
            </a:r>
            <a:endParaRPr lang="zh-CN" altLang="en-US" sz="1100" dirty="0" smtClean="0">
              <a:cs typeface="Calibri" pitchFamily="34" charset="0"/>
            </a:endParaRPr>
          </a:p>
        </p:txBody>
      </p:sp>
      <p:sp>
        <p:nvSpPr>
          <p:cNvPr id="58" name="椭圆 57"/>
          <p:cNvSpPr/>
          <p:nvPr/>
        </p:nvSpPr>
        <p:spPr bwMode="auto">
          <a:xfrm>
            <a:off x="6193623" y="2757564"/>
            <a:ext cx="672250" cy="192066"/>
          </a:xfrm>
          <a:prstGeom prst="ellipse">
            <a:avLst/>
          </a:prstGeom>
          <a:solidFill>
            <a:srgbClr val="FFC000"/>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algn="ctr" fontAlgn="base">
              <a:spcBef>
                <a:spcPct val="0"/>
              </a:spcBef>
              <a:spcAft>
                <a:spcPct val="0"/>
              </a:spcAft>
              <a:buClr>
                <a:srgbClr val="CC9900"/>
              </a:buClr>
            </a:pPr>
            <a:r>
              <a:rPr lang="en-US" altLang="zh-CN" sz="1100" dirty="0" smtClean="0">
                <a:cs typeface="Calibri" pitchFamily="34" charset="0"/>
              </a:rPr>
              <a:t>Vi-</a:t>
            </a:r>
            <a:r>
              <a:rPr lang="en-US" altLang="zh-CN" sz="1100" dirty="0" err="1" smtClean="0">
                <a:cs typeface="Calibri" pitchFamily="34" charset="0"/>
              </a:rPr>
              <a:t>Vnfm</a:t>
            </a:r>
            <a:endParaRPr lang="zh-CN" altLang="en-US" sz="1100" dirty="0" smtClean="0">
              <a:cs typeface="Calibri" pitchFamily="34" charset="0"/>
            </a:endParaRPr>
          </a:p>
        </p:txBody>
      </p:sp>
      <p:sp>
        <p:nvSpPr>
          <p:cNvPr id="59" name="椭圆 58"/>
          <p:cNvSpPr/>
          <p:nvPr/>
        </p:nvSpPr>
        <p:spPr bwMode="auto">
          <a:xfrm>
            <a:off x="5425337" y="2709714"/>
            <a:ext cx="672250" cy="192066"/>
          </a:xfrm>
          <a:prstGeom prst="ellipse">
            <a:avLst/>
          </a:prstGeom>
          <a:solidFill>
            <a:srgbClr val="FFC000"/>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bodyPr>
          <a:lstStyle/>
          <a:p>
            <a:pPr algn="ctr" fontAlgn="base">
              <a:spcBef>
                <a:spcPct val="0"/>
              </a:spcBef>
              <a:spcAft>
                <a:spcPct val="0"/>
              </a:spcAft>
              <a:buClr>
                <a:srgbClr val="CC9900"/>
              </a:buClr>
            </a:pPr>
            <a:r>
              <a:rPr lang="en-US" altLang="zh-CN" sz="1100" dirty="0" smtClean="0">
                <a:cs typeface="Calibri" pitchFamily="34" charset="0"/>
              </a:rPr>
              <a:t>Or-Vi</a:t>
            </a:r>
            <a:endParaRPr lang="zh-CN" altLang="en-US" sz="1100" dirty="0" smtClean="0">
              <a:cs typeface="Calibri"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264940" y="44634"/>
            <a:ext cx="11377263" cy="593823"/>
          </a:xfrm>
          <a:noFill/>
          <a:ln w="9525" algn="ctr">
            <a:noFill/>
            <a:miter lim="800000"/>
            <a:headEnd/>
            <a:tailEnd/>
          </a:ln>
        </p:spPr>
        <p:txBody>
          <a:bodyPr vert="horz" wrap="square" lIns="91434" tIns="45717" rIns="91434" bIns="45717" numCol="1" anchor="ctr" anchorCtr="0" compatLnSpc="1">
            <a:prstTxWarp prst="textNoShape">
              <a:avLst/>
            </a:prstTxWarp>
            <a:normAutofit fontScale="90000"/>
          </a:bodyPr>
          <a:lstStyle/>
          <a:p>
            <a:r>
              <a:rPr lang="en-US" altLang="zh-CN" b="1" dirty="0" smtClean="0">
                <a:latin typeface="Arial" pitchFamily="34" charset="0"/>
                <a:ea typeface="隶书" pitchFamily="49" charset="-122"/>
                <a:cs typeface="Arial" pitchFamily="34" charset="0"/>
                <a:sym typeface="Arial" pitchFamily="34" charset="0"/>
              </a:rPr>
              <a:t>Detailed Work Plan : </a:t>
            </a:r>
            <a:r>
              <a:rPr lang="en-US" altLang="zh-CN" b="1" dirty="0" err="1" smtClean="0">
                <a:latin typeface="Arial" pitchFamily="34" charset="0"/>
                <a:ea typeface="隶书" pitchFamily="49" charset="-122"/>
                <a:cs typeface="Arial" pitchFamily="34" charset="0"/>
                <a:sym typeface="Arial" pitchFamily="34" charset="0"/>
              </a:rPr>
              <a:t>OpenStack</a:t>
            </a:r>
            <a:r>
              <a:rPr lang="en-US" altLang="zh-CN" b="1" dirty="0" smtClean="0">
                <a:latin typeface="Arial" pitchFamily="34" charset="0"/>
                <a:ea typeface="隶书" pitchFamily="49" charset="-122"/>
                <a:cs typeface="Arial" pitchFamily="34" charset="0"/>
                <a:sym typeface="Arial" pitchFamily="34" charset="0"/>
              </a:rPr>
              <a:t> Rock</a:t>
            </a:r>
          </a:p>
        </p:txBody>
      </p:sp>
      <p:sp>
        <p:nvSpPr>
          <p:cNvPr id="226306" name="Rectangle 2"/>
          <p:cNvSpPr>
            <a:spLocks noChangeArrowheads="1"/>
          </p:cNvSpPr>
          <p:nvPr/>
        </p:nvSpPr>
        <p:spPr bwMode="auto">
          <a:xfrm>
            <a:off x="0" y="-246233"/>
            <a:ext cx="246334" cy="492467"/>
          </a:xfrm>
          <a:prstGeom prst="rect">
            <a:avLst/>
          </a:prstGeom>
          <a:noFill/>
          <a:ln w="9525">
            <a:noFill/>
            <a:miter lim="800000"/>
            <a:headEnd/>
            <a:tailEnd/>
          </a:ln>
          <a:effectLst/>
        </p:spPr>
        <p:txBody>
          <a:bodyPr vert="horz" wrap="none" lIns="121944" tIns="60972" rIns="121944" bIns="60972" numCol="1" anchor="ctr" anchorCtr="0" compatLnSpc="1">
            <a:prstTxWarp prst="textNoShape">
              <a:avLst/>
            </a:prstTxWarp>
            <a:spAutoFit/>
          </a:bodyPr>
          <a:lstStyle/>
          <a:p>
            <a:endParaRPr lang="zh-CN" altLang="en-US"/>
          </a:p>
        </p:txBody>
      </p:sp>
      <p:graphicFrame>
        <p:nvGraphicFramePr>
          <p:cNvPr id="2" name="Object 2"/>
          <p:cNvGraphicFramePr>
            <a:graphicFrameLocks noChangeAspect="1"/>
          </p:cNvGraphicFramePr>
          <p:nvPr/>
        </p:nvGraphicFramePr>
        <p:xfrm>
          <a:off x="1993131" y="644840"/>
          <a:ext cx="7641399" cy="3841316"/>
        </p:xfrm>
        <a:graphic>
          <a:graphicData uri="http://schemas.openxmlformats.org/presentationml/2006/ole">
            <p:oleObj spid="_x0000_s1026" name="Visio" r:id="rId4" imgW="7956994" imgH="3994499" progId="">
              <p:embed/>
            </p:oleObj>
          </a:graphicData>
        </a:graphic>
      </p:graphicFrame>
      <p:sp>
        <p:nvSpPr>
          <p:cNvPr id="7" name="TextBox 6"/>
          <p:cNvSpPr txBox="1"/>
          <p:nvPr/>
        </p:nvSpPr>
        <p:spPr>
          <a:xfrm>
            <a:off x="527519" y="4678222"/>
            <a:ext cx="10755995" cy="1456833"/>
          </a:xfrm>
          <a:prstGeom prst="rect">
            <a:avLst/>
          </a:prstGeom>
          <a:noFill/>
        </p:spPr>
        <p:txBody>
          <a:bodyPr wrap="square" lIns="121944" tIns="60972" rIns="121944" bIns="60972" rtlCol="0">
            <a:spAutoFit/>
          </a:bodyPr>
          <a:lstStyle/>
          <a:p>
            <a:pPr>
              <a:spcBef>
                <a:spcPts val="800"/>
              </a:spcBef>
            </a:pPr>
            <a:r>
              <a:rPr lang="en-GB" altLang="zh-CN" sz="2000" dirty="0" smtClean="0"/>
              <a:t>A new project called Rock will be proposed in </a:t>
            </a:r>
            <a:r>
              <a:rPr lang="en-GB" altLang="zh-CN" sz="2000" dirty="0" err="1" smtClean="0"/>
              <a:t>OpenStack</a:t>
            </a:r>
            <a:r>
              <a:rPr lang="en-GB" altLang="zh-CN" sz="2000" dirty="0" smtClean="0"/>
              <a:t>  to enhance Nova  for accelerator management. Rock is responsible for lifecycle management of accelerators residing in a compute node or shared resource pool.</a:t>
            </a:r>
          </a:p>
          <a:p>
            <a:pPr>
              <a:spcBef>
                <a:spcPts val="800"/>
              </a:spcBef>
            </a:pPr>
            <a:r>
              <a:rPr lang="en-GB" altLang="zh-CN" sz="2000" dirty="0" smtClean="0"/>
              <a:t>HACC-API: “Standard” API for different accelerators.</a:t>
            </a:r>
            <a:endParaRPr lang="en-US" altLang="zh-CN" sz="2000"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3661177" y="1172373"/>
            <a:ext cx="3827707" cy="1481651"/>
          </a:xfrm>
          <a:prstGeom prst="rect">
            <a:avLst/>
          </a:prstGeom>
          <a:solidFill>
            <a:srgbClr val="A5E3FF"/>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78386" tIns="39193" rIns="78386" bIns="39193" numCol="1" rtlCol="0" anchor="t" anchorCtr="0" compatLnSpc="1">
            <a:prstTxWarp prst="textNoShape">
              <a:avLst/>
            </a:prstTxWarp>
          </a:bodyPr>
          <a:lstStyle/>
          <a:p>
            <a:pPr defTabSz="783858" eaLnBrk="0" hangingPunct="0"/>
            <a:r>
              <a:rPr lang="en-US" altLang="zh-CN" sz="1300" dirty="0" err="1" smtClean="0">
                <a:cs typeface="Calibri" pitchFamily="34" charset="0"/>
              </a:rPr>
              <a:t>OpenStack</a:t>
            </a:r>
            <a:endParaRPr lang="zh-CN" altLang="en-US" sz="1300" dirty="0" smtClean="0">
              <a:ea typeface="MS PGothic" pitchFamily="34" charset="-128"/>
              <a:cs typeface="Calibri" pitchFamily="34" charset="0"/>
            </a:endParaRPr>
          </a:p>
        </p:txBody>
      </p:sp>
      <p:sp>
        <p:nvSpPr>
          <p:cNvPr id="6" name="圆角矩形 5"/>
          <p:cNvSpPr/>
          <p:nvPr/>
        </p:nvSpPr>
        <p:spPr bwMode="auto">
          <a:xfrm>
            <a:off x="3969861" y="1604521"/>
            <a:ext cx="788208" cy="368499"/>
          </a:xfrm>
          <a:prstGeom prst="roundRect">
            <a:avLst/>
          </a:prstGeom>
          <a:noFill/>
          <a:ln w="9525" cap="flat" cmpd="sng" algn="ctr">
            <a:solidFill>
              <a:schemeClr val="tx1"/>
            </a:solidFill>
            <a:prstDash val="solid"/>
            <a:round/>
            <a:headEnd type="none" w="med" len="med"/>
            <a:tailEnd type="none" w="med" len="med"/>
          </a:ln>
          <a:effectLst/>
        </p:spPr>
        <p:txBody>
          <a:bodyPr vert="horz" wrap="square" lIns="78386" tIns="39193" rIns="78386" bIns="39193" numCol="1" rtlCol="0" anchor="t" anchorCtr="0" compatLnSpc="1">
            <a:prstTxWarp prst="textNoShape">
              <a:avLst/>
            </a:prstTxWarp>
          </a:bodyPr>
          <a:lstStyle/>
          <a:p>
            <a:pPr algn="ctr" defTabSz="783858" eaLnBrk="0" hangingPunct="0"/>
            <a:r>
              <a:rPr lang="en-US" altLang="zh-CN" sz="1300" dirty="0" smtClean="0">
                <a:ea typeface="MS PGothic" pitchFamily="34" charset="-128"/>
                <a:cs typeface="Calibri" pitchFamily="34" charset="0"/>
              </a:rPr>
              <a:t>Nova</a:t>
            </a:r>
            <a:endParaRPr lang="zh-CN" altLang="en-US" sz="1300" dirty="0" err="1" smtClean="0">
              <a:ea typeface="MS PGothic" pitchFamily="34" charset="-128"/>
              <a:cs typeface="Calibri" pitchFamily="34" charset="0"/>
            </a:endParaRPr>
          </a:p>
        </p:txBody>
      </p:sp>
      <p:sp>
        <p:nvSpPr>
          <p:cNvPr id="7" name="圆角矩形 6"/>
          <p:cNvSpPr/>
          <p:nvPr/>
        </p:nvSpPr>
        <p:spPr bwMode="auto">
          <a:xfrm>
            <a:off x="5194832" y="1604522"/>
            <a:ext cx="788208" cy="368499"/>
          </a:xfrm>
          <a:prstGeom prst="roundRect">
            <a:avLst/>
          </a:prstGeom>
          <a:noFill/>
          <a:ln w="9525" cap="flat" cmpd="sng" algn="ctr">
            <a:solidFill>
              <a:schemeClr val="tx1"/>
            </a:solidFill>
            <a:prstDash val="solid"/>
            <a:round/>
            <a:headEnd type="none" w="med" len="med"/>
            <a:tailEnd type="none" w="med" len="med"/>
          </a:ln>
          <a:effectLst/>
        </p:spPr>
        <p:txBody>
          <a:bodyPr vert="horz" wrap="square" lIns="78386" tIns="39193" rIns="78386" bIns="39193" numCol="1" rtlCol="0" anchor="t" anchorCtr="0" compatLnSpc="1">
            <a:prstTxWarp prst="textNoShape">
              <a:avLst/>
            </a:prstTxWarp>
          </a:bodyPr>
          <a:lstStyle/>
          <a:p>
            <a:pPr algn="ctr" defTabSz="783858" eaLnBrk="0" hangingPunct="0"/>
            <a:r>
              <a:rPr lang="en-US" altLang="zh-CN" sz="1300" dirty="0" smtClean="0">
                <a:cs typeface="Calibri" pitchFamily="34" charset="0"/>
              </a:rPr>
              <a:t>Neutron</a:t>
            </a:r>
            <a:endParaRPr lang="zh-CN" altLang="en-US" sz="1300" dirty="0" err="1" smtClean="0">
              <a:ea typeface="MS PGothic" pitchFamily="34" charset="-128"/>
              <a:cs typeface="Calibri" pitchFamily="34" charset="0"/>
            </a:endParaRPr>
          </a:p>
        </p:txBody>
      </p:sp>
      <p:sp>
        <p:nvSpPr>
          <p:cNvPr id="8" name="圆角矩形 7"/>
          <p:cNvSpPr/>
          <p:nvPr/>
        </p:nvSpPr>
        <p:spPr bwMode="auto">
          <a:xfrm>
            <a:off x="6391988" y="1599310"/>
            <a:ext cx="788208" cy="368499"/>
          </a:xfrm>
          <a:prstGeom prst="roundRect">
            <a:avLst/>
          </a:prstGeom>
          <a:noFill/>
          <a:ln w="9525" cap="flat" cmpd="sng" algn="ctr">
            <a:solidFill>
              <a:schemeClr val="tx1"/>
            </a:solidFill>
            <a:prstDash val="solid"/>
            <a:round/>
            <a:headEnd type="none" w="med" len="med"/>
            <a:tailEnd type="none" w="med" len="med"/>
          </a:ln>
          <a:effectLst/>
        </p:spPr>
        <p:txBody>
          <a:bodyPr vert="horz" wrap="square" lIns="78386" tIns="39193" rIns="78386" bIns="39193" numCol="1" rtlCol="0" anchor="t" anchorCtr="0" compatLnSpc="1">
            <a:prstTxWarp prst="textNoShape">
              <a:avLst/>
            </a:prstTxWarp>
          </a:bodyPr>
          <a:lstStyle/>
          <a:p>
            <a:pPr algn="ctr" defTabSz="783858" eaLnBrk="0" hangingPunct="0"/>
            <a:r>
              <a:rPr lang="en-US" altLang="zh-CN" sz="1300" dirty="0" smtClean="0">
                <a:cs typeface="Calibri" pitchFamily="34" charset="0"/>
              </a:rPr>
              <a:t>Rock</a:t>
            </a:r>
            <a:endParaRPr lang="zh-CN" altLang="en-US" sz="1300" dirty="0" err="1" smtClean="0">
              <a:ea typeface="MS PGothic" pitchFamily="34" charset="-128"/>
              <a:cs typeface="Calibri" pitchFamily="34" charset="0"/>
            </a:endParaRPr>
          </a:p>
        </p:txBody>
      </p:sp>
      <p:sp>
        <p:nvSpPr>
          <p:cNvPr id="9" name="矩形 8"/>
          <p:cNvSpPr/>
          <p:nvPr/>
        </p:nvSpPr>
        <p:spPr bwMode="auto">
          <a:xfrm>
            <a:off x="3661177" y="3331198"/>
            <a:ext cx="3827707" cy="2595452"/>
          </a:xfrm>
          <a:prstGeom prst="rect">
            <a:avLst/>
          </a:prstGeom>
          <a:solidFill>
            <a:srgbClr val="A5E3FF"/>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78386" tIns="39193" rIns="78386" bIns="39193" numCol="1" rtlCol="0" anchor="t" anchorCtr="0" compatLnSpc="1">
            <a:prstTxWarp prst="textNoShape">
              <a:avLst/>
            </a:prstTxWarp>
          </a:bodyPr>
          <a:lstStyle/>
          <a:p>
            <a:pPr defTabSz="783858" eaLnBrk="0" hangingPunct="0"/>
            <a:r>
              <a:rPr lang="en-US" altLang="zh-CN" sz="1300" dirty="0" err="1" smtClean="0">
                <a:cs typeface="Calibri" pitchFamily="34" charset="0"/>
              </a:rPr>
              <a:t>OpenStack</a:t>
            </a:r>
            <a:r>
              <a:rPr lang="en-US" altLang="zh-CN" sz="1300" dirty="0" smtClean="0">
                <a:cs typeface="Calibri" pitchFamily="34" charset="0"/>
              </a:rPr>
              <a:t> Agent</a:t>
            </a:r>
            <a:endParaRPr lang="zh-CN" altLang="en-US" sz="1300" dirty="0" smtClean="0">
              <a:ea typeface="MS PGothic" pitchFamily="34" charset="-128"/>
              <a:cs typeface="Calibri" pitchFamily="34" charset="0"/>
            </a:endParaRPr>
          </a:p>
        </p:txBody>
      </p:sp>
      <p:sp>
        <p:nvSpPr>
          <p:cNvPr id="11" name="圆角矩形 10"/>
          <p:cNvSpPr/>
          <p:nvPr/>
        </p:nvSpPr>
        <p:spPr bwMode="auto">
          <a:xfrm>
            <a:off x="5179128" y="3578140"/>
            <a:ext cx="788208" cy="429905"/>
          </a:xfrm>
          <a:prstGeom prst="roundRect">
            <a:avLst/>
          </a:prstGeom>
          <a:noFill/>
          <a:ln w="9525" cap="flat" cmpd="sng" algn="ctr">
            <a:solidFill>
              <a:schemeClr val="tx1"/>
            </a:solidFill>
            <a:prstDash val="solid"/>
            <a:round/>
            <a:headEnd type="none" w="med" len="med"/>
            <a:tailEnd type="none" w="med" len="med"/>
          </a:ln>
          <a:effectLst/>
        </p:spPr>
        <p:txBody>
          <a:bodyPr vert="horz" wrap="square" lIns="78386" tIns="39193" rIns="78386" bIns="39193" numCol="1" rtlCol="0" anchor="t" anchorCtr="0" compatLnSpc="1">
            <a:prstTxWarp prst="textNoShape">
              <a:avLst/>
            </a:prstTxWarp>
          </a:bodyPr>
          <a:lstStyle/>
          <a:p>
            <a:pPr algn="ctr" defTabSz="783858" eaLnBrk="0" hangingPunct="0"/>
            <a:r>
              <a:rPr lang="en-US" altLang="zh-CN" sz="1300" dirty="0" smtClean="0">
                <a:cs typeface="Calibri" pitchFamily="34" charset="0"/>
              </a:rPr>
              <a:t>Neutron Agent</a:t>
            </a:r>
            <a:endParaRPr lang="zh-CN" altLang="en-US" sz="1300" dirty="0" err="1" smtClean="0">
              <a:ea typeface="MS PGothic" pitchFamily="34" charset="-128"/>
              <a:cs typeface="Calibri" pitchFamily="34" charset="0"/>
            </a:endParaRPr>
          </a:p>
        </p:txBody>
      </p:sp>
      <p:sp>
        <p:nvSpPr>
          <p:cNvPr id="12" name="圆角矩形 11"/>
          <p:cNvSpPr/>
          <p:nvPr/>
        </p:nvSpPr>
        <p:spPr bwMode="auto">
          <a:xfrm>
            <a:off x="6388395" y="3595490"/>
            <a:ext cx="788208" cy="429905"/>
          </a:xfrm>
          <a:prstGeom prst="roundRect">
            <a:avLst/>
          </a:prstGeom>
          <a:noFill/>
          <a:ln w="9525" cap="flat" cmpd="sng" algn="ctr">
            <a:solidFill>
              <a:schemeClr val="tx1"/>
            </a:solidFill>
            <a:prstDash val="solid"/>
            <a:round/>
            <a:headEnd type="none" w="med" len="med"/>
            <a:tailEnd type="none" w="med" len="med"/>
          </a:ln>
          <a:effectLst/>
        </p:spPr>
        <p:txBody>
          <a:bodyPr vert="horz" wrap="square" lIns="78386" tIns="39193" rIns="78386" bIns="39193" numCol="1" rtlCol="0" anchor="t" anchorCtr="0" compatLnSpc="1">
            <a:prstTxWarp prst="textNoShape">
              <a:avLst/>
            </a:prstTxWarp>
          </a:bodyPr>
          <a:lstStyle/>
          <a:p>
            <a:pPr algn="ctr" defTabSz="783858" eaLnBrk="0" hangingPunct="0"/>
            <a:r>
              <a:rPr lang="en-US" altLang="zh-CN" sz="1300" dirty="0" smtClean="0">
                <a:cs typeface="Calibri" pitchFamily="34" charset="0"/>
              </a:rPr>
              <a:t>Rock Agent</a:t>
            </a:r>
            <a:endParaRPr lang="zh-CN" altLang="en-US" sz="1300" dirty="0" err="1" smtClean="0">
              <a:ea typeface="MS PGothic" pitchFamily="34" charset="-128"/>
              <a:cs typeface="Calibri" pitchFamily="34" charset="0"/>
            </a:endParaRPr>
          </a:p>
        </p:txBody>
      </p:sp>
      <p:sp>
        <p:nvSpPr>
          <p:cNvPr id="17" name="矩形 16"/>
          <p:cNvSpPr/>
          <p:nvPr/>
        </p:nvSpPr>
        <p:spPr bwMode="auto">
          <a:xfrm>
            <a:off x="1412419" y="1510004"/>
            <a:ext cx="1014012" cy="557533"/>
          </a:xfrm>
          <a:prstGeom prst="rect">
            <a:avLst/>
          </a:prstGeom>
          <a:solidFill>
            <a:srgbClr val="A5E3FF"/>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78386" tIns="39193" rIns="78386" bIns="39193" numCol="1" rtlCol="0" anchor="t" anchorCtr="0" compatLnSpc="1">
            <a:prstTxWarp prst="textNoShape">
              <a:avLst/>
            </a:prstTxWarp>
          </a:bodyPr>
          <a:lstStyle/>
          <a:p>
            <a:pPr defTabSz="783858" eaLnBrk="0" hangingPunct="0"/>
            <a:r>
              <a:rPr lang="en-US" altLang="zh-CN" sz="1300" dirty="0" smtClean="0">
                <a:ea typeface="MS PGothic" pitchFamily="34" charset="-128"/>
                <a:cs typeface="Calibri" pitchFamily="34" charset="0"/>
              </a:rPr>
              <a:t>MANO</a:t>
            </a:r>
            <a:r>
              <a:rPr lang="zh-CN" altLang="en-US" sz="1300" dirty="0" smtClean="0">
                <a:ea typeface="MS PGothic" pitchFamily="34" charset="-128"/>
                <a:cs typeface="Calibri" pitchFamily="34" charset="0"/>
              </a:rPr>
              <a:t>、 </a:t>
            </a:r>
            <a:r>
              <a:rPr lang="en-US" altLang="zh-CN" sz="1300" dirty="0" smtClean="0">
                <a:ea typeface="MS PGothic" pitchFamily="34" charset="-128"/>
                <a:cs typeface="Calibri" pitchFamily="34" charset="0"/>
              </a:rPr>
              <a:t>HEAT</a:t>
            </a:r>
            <a:endParaRPr lang="zh-CN" altLang="en-US" sz="1300" dirty="0" err="1" smtClean="0">
              <a:ea typeface="MS PGothic" pitchFamily="34" charset="-128"/>
              <a:cs typeface="Calibri" pitchFamily="34" charset="0"/>
            </a:endParaRPr>
          </a:p>
        </p:txBody>
      </p:sp>
      <p:sp>
        <p:nvSpPr>
          <p:cNvPr id="24" name="圆角矩形 23"/>
          <p:cNvSpPr/>
          <p:nvPr/>
        </p:nvSpPr>
        <p:spPr bwMode="auto">
          <a:xfrm>
            <a:off x="3969861" y="5558151"/>
            <a:ext cx="3206742" cy="368499"/>
          </a:xfrm>
          <a:prstGeom prst="roundRect">
            <a:avLst/>
          </a:prstGeom>
          <a:noFill/>
          <a:ln w="9525" cap="flat" cmpd="sng" algn="ctr">
            <a:solidFill>
              <a:schemeClr val="tx1"/>
            </a:solidFill>
            <a:prstDash val="solid"/>
            <a:round/>
            <a:headEnd type="none" w="med" len="med"/>
            <a:tailEnd type="none" w="med" len="med"/>
          </a:ln>
          <a:effectLst/>
        </p:spPr>
        <p:txBody>
          <a:bodyPr vert="horz" wrap="square" lIns="78386" tIns="39193" rIns="78386" bIns="39193" numCol="1" rtlCol="0" anchor="t" anchorCtr="0" compatLnSpc="1">
            <a:prstTxWarp prst="textNoShape">
              <a:avLst/>
            </a:prstTxWarp>
          </a:bodyPr>
          <a:lstStyle/>
          <a:p>
            <a:pPr algn="ctr" defTabSz="783858" eaLnBrk="0" hangingPunct="0"/>
            <a:r>
              <a:rPr lang="en-US" altLang="zh-CN" sz="1300" dirty="0" smtClean="0">
                <a:cs typeface="Calibri" pitchFamily="34" charset="0"/>
              </a:rPr>
              <a:t>Host OS</a:t>
            </a:r>
            <a:endParaRPr lang="zh-CN" altLang="en-US" sz="1300" dirty="0" err="1" smtClean="0">
              <a:ea typeface="MS PGothic" pitchFamily="34" charset="-128"/>
              <a:cs typeface="Calibri" pitchFamily="34" charset="0"/>
            </a:endParaRPr>
          </a:p>
        </p:txBody>
      </p:sp>
      <p:sp>
        <p:nvSpPr>
          <p:cNvPr id="25" name="圆角矩形 24"/>
          <p:cNvSpPr/>
          <p:nvPr/>
        </p:nvSpPr>
        <p:spPr bwMode="auto">
          <a:xfrm>
            <a:off x="6388395" y="5062353"/>
            <a:ext cx="788208" cy="384132"/>
          </a:xfrm>
          <a:prstGeom prst="roundRect">
            <a:avLst/>
          </a:prstGeom>
          <a:noFill/>
          <a:ln w="9525" cap="flat" cmpd="sng" algn="ctr">
            <a:solidFill>
              <a:schemeClr val="tx1"/>
            </a:solidFill>
            <a:prstDash val="solid"/>
            <a:round/>
            <a:headEnd type="none" w="med" len="med"/>
            <a:tailEnd type="none" w="med" len="med"/>
          </a:ln>
          <a:effectLst/>
        </p:spPr>
        <p:txBody>
          <a:bodyPr vert="horz" wrap="square" lIns="78386" tIns="39193" rIns="78386" bIns="39193" numCol="1" rtlCol="0" anchor="t" anchorCtr="0" compatLnSpc="1">
            <a:prstTxWarp prst="textNoShape">
              <a:avLst/>
            </a:prstTxWarp>
          </a:bodyPr>
          <a:lstStyle/>
          <a:p>
            <a:pPr algn="ctr" defTabSz="783858" eaLnBrk="0" hangingPunct="0"/>
            <a:r>
              <a:rPr lang="en-US" altLang="zh-CN" sz="1300" dirty="0" smtClean="0">
                <a:cs typeface="Calibri" pitchFamily="34" charset="0"/>
              </a:rPr>
              <a:t>ACC</a:t>
            </a:r>
            <a:endParaRPr lang="zh-CN" altLang="en-US" sz="1300" dirty="0" err="1" smtClean="0">
              <a:ea typeface="MS PGothic" pitchFamily="34" charset="-128"/>
              <a:cs typeface="Calibri" pitchFamily="34" charset="0"/>
            </a:endParaRPr>
          </a:p>
        </p:txBody>
      </p:sp>
      <p:cxnSp>
        <p:nvCxnSpPr>
          <p:cNvPr id="58" name="肘形连接符 57"/>
          <p:cNvCxnSpPr>
            <a:stCxn id="17" idx="3"/>
            <a:endCxn id="6" idx="1"/>
          </p:cNvCxnSpPr>
          <p:nvPr/>
        </p:nvCxnSpPr>
        <p:spPr bwMode="auto">
          <a:xfrm>
            <a:off x="2426432" y="1788770"/>
            <a:ext cx="1543430" cy="1"/>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68" name="曲线连接符 67"/>
          <p:cNvCxnSpPr>
            <a:stCxn id="6" idx="0"/>
            <a:endCxn id="8" idx="0"/>
          </p:cNvCxnSpPr>
          <p:nvPr/>
        </p:nvCxnSpPr>
        <p:spPr bwMode="auto">
          <a:xfrm rot="5400000" flipH="1" flipV="1">
            <a:off x="5572425" y="390852"/>
            <a:ext cx="5211" cy="2422128"/>
          </a:xfrm>
          <a:prstGeom prst="curvedConnector3">
            <a:avLst>
              <a:gd name="adj1" fmla="val 3861725"/>
            </a:avLst>
          </a:prstGeom>
          <a:solidFill>
            <a:schemeClr val="accent1"/>
          </a:solidFill>
          <a:ln w="9525" cap="flat" cmpd="sng" algn="ctr">
            <a:solidFill>
              <a:schemeClr val="tx1"/>
            </a:solidFill>
            <a:prstDash val="solid"/>
            <a:round/>
            <a:headEnd type="none" w="med" len="med"/>
            <a:tailEnd type="triangle"/>
          </a:ln>
          <a:effectLst/>
        </p:spPr>
      </p:cxnSp>
      <p:cxnSp>
        <p:nvCxnSpPr>
          <p:cNvPr id="81" name="直接箭头连接符 80"/>
          <p:cNvCxnSpPr/>
          <p:nvPr/>
        </p:nvCxnSpPr>
        <p:spPr bwMode="auto">
          <a:xfrm rot="10800000">
            <a:off x="6782499" y="4025395"/>
            <a:ext cx="0" cy="103695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3" name="直接箭头连接符 82"/>
          <p:cNvCxnSpPr>
            <a:stCxn id="12" idx="0"/>
            <a:endCxn id="8" idx="2"/>
          </p:cNvCxnSpPr>
          <p:nvPr/>
        </p:nvCxnSpPr>
        <p:spPr bwMode="auto">
          <a:xfrm flipV="1">
            <a:off x="6782500" y="1967809"/>
            <a:ext cx="3594" cy="16276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7" name="文本框 86"/>
          <p:cNvSpPr txBox="1"/>
          <p:nvPr/>
        </p:nvSpPr>
        <p:spPr>
          <a:xfrm>
            <a:off x="3984804" y="5158387"/>
            <a:ext cx="1281540" cy="417706"/>
          </a:xfrm>
          <a:prstGeom prst="rect">
            <a:avLst/>
          </a:prstGeom>
          <a:noFill/>
        </p:spPr>
        <p:txBody>
          <a:bodyPr wrap="square" lIns="78386" tIns="39193" rIns="78386" bIns="39193" rtlCol="0">
            <a:spAutoFit/>
          </a:bodyPr>
          <a:lstStyle/>
          <a:p>
            <a:r>
              <a:rPr lang="en-US" altLang="zh-CN" sz="1100" dirty="0" smtClean="0">
                <a:cs typeface="Calibri" pitchFamily="34" charset="0"/>
              </a:rPr>
              <a:t>1</a:t>
            </a:r>
            <a:r>
              <a:rPr lang="zh-CN" altLang="en-US" sz="1100" dirty="0" smtClean="0">
                <a:cs typeface="Calibri" pitchFamily="34" charset="0"/>
              </a:rPr>
              <a:t>、</a:t>
            </a:r>
            <a:r>
              <a:rPr lang="en-US" altLang="zh-CN" sz="1100" dirty="0" smtClean="0">
                <a:cs typeface="Calibri" pitchFamily="34" charset="0"/>
              </a:rPr>
              <a:t>System booting</a:t>
            </a:r>
            <a:endParaRPr lang="zh-CN" altLang="en-US" sz="1100" dirty="0">
              <a:cs typeface="Calibri" pitchFamily="34" charset="0"/>
            </a:endParaRPr>
          </a:p>
        </p:txBody>
      </p:sp>
      <p:sp>
        <p:nvSpPr>
          <p:cNvPr id="88" name="文本框 87"/>
          <p:cNvSpPr txBox="1"/>
          <p:nvPr/>
        </p:nvSpPr>
        <p:spPr>
          <a:xfrm>
            <a:off x="4176875" y="4678223"/>
            <a:ext cx="1272333" cy="248429"/>
          </a:xfrm>
          <a:prstGeom prst="rect">
            <a:avLst/>
          </a:prstGeom>
          <a:noFill/>
        </p:spPr>
        <p:txBody>
          <a:bodyPr wrap="square" lIns="78386" tIns="39193" rIns="78386" bIns="39193" rtlCol="0">
            <a:spAutoFit/>
          </a:bodyPr>
          <a:lstStyle/>
          <a:p>
            <a:r>
              <a:rPr lang="en-US" altLang="zh-CN" sz="1100" dirty="0" smtClean="0">
                <a:cs typeface="Calibri" pitchFamily="34" charset="0"/>
              </a:rPr>
              <a:t>2</a:t>
            </a:r>
            <a:r>
              <a:rPr lang="zh-CN" altLang="en-US" sz="1100" dirty="0" smtClean="0">
                <a:cs typeface="Calibri" pitchFamily="34" charset="0"/>
              </a:rPr>
              <a:t>、</a:t>
            </a:r>
            <a:r>
              <a:rPr lang="en-US" altLang="zh-CN" sz="1100" dirty="0" smtClean="0">
                <a:cs typeface="Calibri" pitchFamily="34" charset="0"/>
              </a:rPr>
              <a:t>Load driver</a:t>
            </a:r>
            <a:endParaRPr lang="zh-CN" altLang="en-US" sz="1100" dirty="0">
              <a:cs typeface="Calibri" pitchFamily="34" charset="0"/>
            </a:endParaRPr>
          </a:p>
        </p:txBody>
      </p:sp>
      <p:sp>
        <p:nvSpPr>
          <p:cNvPr id="89" name="文本框 88"/>
          <p:cNvSpPr txBox="1"/>
          <p:nvPr/>
        </p:nvSpPr>
        <p:spPr>
          <a:xfrm>
            <a:off x="5521374" y="4774255"/>
            <a:ext cx="1253896" cy="586983"/>
          </a:xfrm>
          <a:prstGeom prst="rect">
            <a:avLst/>
          </a:prstGeom>
          <a:noFill/>
        </p:spPr>
        <p:txBody>
          <a:bodyPr wrap="square" lIns="78386" tIns="39193" rIns="78386" bIns="39193" rtlCol="0">
            <a:spAutoFit/>
          </a:bodyPr>
          <a:lstStyle/>
          <a:p>
            <a:r>
              <a:rPr lang="en-US" altLang="zh-CN" sz="1100" dirty="0">
                <a:cs typeface="Calibri" pitchFamily="34" charset="0"/>
              </a:rPr>
              <a:t>3</a:t>
            </a:r>
            <a:r>
              <a:rPr lang="zh-CN" altLang="en-US" sz="1100" dirty="0" smtClean="0">
                <a:cs typeface="Calibri" pitchFamily="34" charset="0"/>
              </a:rPr>
              <a:t>、</a:t>
            </a:r>
            <a:r>
              <a:rPr lang="en-US" altLang="zh-CN" sz="1100" dirty="0" smtClean="0">
                <a:cs typeface="Calibri" pitchFamily="34" charset="0"/>
              </a:rPr>
              <a:t>Scan PCI for accelerator VF info</a:t>
            </a:r>
            <a:endParaRPr lang="zh-CN" altLang="en-US" sz="1100" dirty="0">
              <a:cs typeface="Calibri" pitchFamily="34" charset="0"/>
            </a:endParaRPr>
          </a:p>
        </p:txBody>
      </p:sp>
      <p:sp>
        <p:nvSpPr>
          <p:cNvPr id="91" name="文本框 90"/>
          <p:cNvSpPr txBox="1"/>
          <p:nvPr/>
        </p:nvSpPr>
        <p:spPr>
          <a:xfrm>
            <a:off x="5980973" y="4072025"/>
            <a:ext cx="1060431" cy="586983"/>
          </a:xfrm>
          <a:prstGeom prst="rect">
            <a:avLst/>
          </a:prstGeom>
          <a:noFill/>
        </p:spPr>
        <p:txBody>
          <a:bodyPr wrap="square" lIns="78386" tIns="39193" rIns="78386" bIns="39193" rtlCol="0">
            <a:spAutoFit/>
          </a:bodyPr>
          <a:lstStyle/>
          <a:p>
            <a:r>
              <a:rPr lang="en-US" altLang="zh-CN" sz="1100" dirty="0" smtClean="0">
                <a:cs typeface="Calibri" pitchFamily="34" charset="0"/>
              </a:rPr>
              <a:t>4</a:t>
            </a:r>
            <a:r>
              <a:rPr lang="zh-CN" altLang="en-US" sz="1100" dirty="0" smtClean="0">
                <a:cs typeface="Calibri" pitchFamily="34" charset="0"/>
              </a:rPr>
              <a:t>、</a:t>
            </a:r>
            <a:r>
              <a:rPr lang="en-US" altLang="zh-CN" sz="1100" dirty="0" smtClean="0">
                <a:cs typeface="Calibri" pitchFamily="34" charset="0"/>
              </a:rPr>
              <a:t>accelerator info</a:t>
            </a:r>
            <a:endParaRPr lang="zh-CN" altLang="en-US" sz="1100" dirty="0">
              <a:cs typeface="Calibri" pitchFamily="34" charset="0"/>
            </a:endParaRPr>
          </a:p>
        </p:txBody>
      </p:sp>
      <p:sp>
        <p:nvSpPr>
          <p:cNvPr id="92" name="文本框 91"/>
          <p:cNvSpPr txBox="1"/>
          <p:nvPr/>
        </p:nvSpPr>
        <p:spPr>
          <a:xfrm>
            <a:off x="6341852" y="2994306"/>
            <a:ext cx="1060431" cy="586983"/>
          </a:xfrm>
          <a:prstGeom prst="rect">
            <a:avLst/>
          </a:prstGeom>
          <a:noFill/>
        </p:spPr>
        <p:txBody>
          <a:bodyPr wrap="square" lIns="78386" tIns="39193" rIns="78386" bIns="39193" rtlCol="0">
            <a:spAutoFit/>
          </a:bodyPr>
          <a:lstStyle/>
          <a:p>
            <a:r>
              <a:rPr lang="en-US" altLang="zh-CN" sz="1100" dirty="0" smtClean="0">
                <a:cs typeface="Calibri" pitchFamily="34" charset="0"/>
              </a:rPr>
              <a:t>5</a:t>
            </a:r>
            <a:r>
              <a:rPr lang="zh-CN" altLang="en-US" sz="1100" dirty="0" smtClean="0">
                <a:cs typeface="Calibri" pitchFamily="34" charset="0"/>
              </a:rPr>
              <a:t>、</a:t>
            </a:r>
            <a:r>
              <a:rPr lang="en-US" altLang="zh-CN" sz="1100" dirty="0" smtClean="0">
                <a:cs typeface="Calibri" pitchFamily="34" charset="0"/>
              </a:rPr>
              <a:t>report accelerator info</a:t>
            </a:r>
            <a:endParaRPr lang="zh-CN" altLang="en-US" sz="1100" dirty="0">
              <a:cs typeface="Calibri" pitchFamily="34" charset="0"/>
            </a:endParaRPr>
          </a:p>
        </p:txBody>
      </p:sp>
      <p:sp>
        <p:nvSpPr>
          <p:cNvPr id="94" name="文本框 93"/>
          <p:cNvSpPr txBox="1"/>
          <p:nvPr/>
        </p:nvSpPr>
        <p:spPr>
          <a:xfrm>
            <a:off x="2606757" y="1563524"/>
            <a:ext cx="807470" cy="417706"/>
          </a:xfrm>
          <a:prstGeom prst="rect">
            <a:avLst/>
          </a:prstGeom>
          <a:noFill/>
        </p:spPr>
        <p:txBody>
          <a:bodyPr wrap="square" lIns="78386" tIns="39193" rIns="78386" bIns="39193" rtlCol="0">
            <a:spAutoFit/>
          </a:bodyPr>
          <a:lstStyle/>
          <a:p>
            <a:r>
              <a:rPr lang="en-US" altLang="zh-CN" sz="1100" dirty="0" smtClean="0">
                <a:cs typeface="Calibri" pitchFamily="34" charset="0"/>
              </a:rPr>
              <a:t>6</a:t>
            </a:r>
            <a:r>
              <a:rPr lang="zh-CN" altLang="en-US" sz="1100" dirty="0" smtClean="0">
                <a:cs typeface="Calibri" pitchFamily="34" charset="0"/>
              </a:rPr>
              <a:t>、</a:t>
            </a:r>
            <a:r>
              <a:rPr lang="en-US" altLang="zh-CN" sz="1100" dirty="0" smtClean="0">
                <a:cs typeface="Calibri" pitchFamily="34" charset="0"/>
              </a:rPr>
              <a:t>create VM</a:t>
            </a:r>
            <a:endParaRPr lang="zh-CN" altLang="en-US" sz="1100" dirty="0">
              <a:cs typeface="Calibri" pitchFamily="34" charset="0"/>
            </a:endParaRPr>
          </a:p>
        </p:txBody>
      </p:sp>
      <p:cxnSp>
        <p:nvCxnSpPr>
          <p:cNvPr id="97" name="直接连接符 96"/>
          <p:cNvCxnSpPr>
            <a:stCxn id="6" idx="0"/>
          </p:cNvCxnSpPr>
          <p:nvPr/>
        </p:nvCxnSpPr>
        <p:spPr bwMode="auto">
          <a:xfrm flipH="1" flipV="1">
            <a:off x="3922144" y="1255864"/>
            <a:ext cx="441822" cy="348657"/>
          </a:xfrm>
          <a:prstGeom prst="line">
            <a:avLst/>
          </a:prstGeom>
          <a:solidFill>
            <a:schemeClr val="accent1"/>
          </a:solidFill>
          <a:ln w="9525" cap="flat" cmpd="sng" algn="ctr">
            <a:solidFill>
              <a:schemeClr val="tx1"/>
            </a:solidFill>
            <a:prstDash val="dashDot"/>
            <a:round/>
            <a:headEnd type="none" w="med" len="med"/>
            <a:tailEnd type="none" w="med" len="med"/>
          </a:ln>
          <a:effectLst/>
        </p:spPr>
      </p:cxnSp>
      <p:sp>
        <p:nvSpPr>
          <p:cNvPr id="98" name="文本框 97"/>
          <p:cNvSpPr txBox="1"/>
          <p:nvPr/>
        </p:nvSpPr>
        <p:spPr>
          <a:xfrm>
            <a:off x="4753969" y="664529"/>
            <a:ext cx="1393045" cy="417706"/>
          </a:xfrm>
          <a:prstGeom prst="rect">
            <a:avLst/>
          </a:prstGeom>
          <a:noFill/>
        </p:spPr>
        <p:txBody>
          <a:bodyPr wrap="square" lIns="78386" tIns="39193" rIns="78386" bIns="39193" rtlCol="0">
            <a:spAutoFit/>
          </a:bodyPr>
          <a:lstStyle/>
          <a:p>
            <a:r>
              <a:rPr lang="en-US" altLang="zh-CN" sz="1100" dirty="0" smtClean="0">
                <a:cs typeface="Calibri" pitchFamily="34" charset="0"/>
              </a:rPr>
              <a:t>8</a:t>
            </a:r>
            <a:r>
              <a:rPr lang="zh-CN" altLang="en-US" sz="1100" dirty="0" smtClean="0">
                <a:cs typeface="Calibri" pitchFamily="34" charset="0"/>
              </a:rPr>
              <a:t>、</a:t>
            </a:r>
            <a:r>
              <a:rPr lang="en-US" altLang="zh-CN" sz="1100" dirty="0" smtClean="0">
                <a:cs typeface="Calibri" pitchFamily="34" charset="0"/>
              </a:rPr>
              <a:t>Rock scheduling</a:t>
            </a:r>
            <a:endParaRPr lang="zh-CN" altLang="en-US" sz="1100" dirty="0">
              <a:cs typeface="Calibri" pitchFamily="34" charset="0"/>
            </a:endParaRPr>
          </a:p>
        </p:txBody>
      </p:sp>
      <p:sp>
        <p:nvSpPr>
          <p:cNvPr id="105" name="圆角矩形 104"/>
          <p:cNvSpPr/>
          <p:nvPr/>
        </p:nvSpPr>
        <p:spPr bwMode="auto">
          <a:xfrm>
            <a:off x="3965759" y="3578140"/>
            <a:ext cx="788208" cy="429905"/>
          </a:xfrm>
          <a:prstGeom prst="roundRect">
            <a:avLst/>
          </a:prstGeom>
          <a:noFill/>
          <a:ln w="9525" cap="flat" cmpd="sng" algn="ctr">
            <a:solidFill>
              <a:schemeClr val="tx1"/>
            </a:solidFill>
            <a:prstDash val="solid"/>
            <a:round/>
            <a:headEnd type="none" w="med" len="med"/>
            <a:tailEnd type="none" w="med" len="med"/>
          </a:ln>
          <a:effectLst/>
        </p:spPr>
        <p:txBody>
          <a:bodyPr vert="horz" wrap="square" lIns="78386" tIns="39193" rIns="78386" bIns="39193" numCol="1" rtlCol="0" anchor="t" anchorCtr="0" compatLnSpc="1">
            <a:prstTxWarp prst="textNoShape">
              <a:avLst/>
            </a:prstTxWarp>
          </a:bodyPr>
          <a:lstStyle/>
          <a:p>
            <a:pPr algn="ctr" defTabSz="783858" eaLnBrk="0" hangingPunct="0"/>
            <a:r>
              <a:rPr lang="en-US" altLang="zh-CN" sz="1300" dirty="0">
                <a:cs typeface="Calibri" pitchFamily="34" charset="0"/>
              </a:rPr>
              <a:t>Nova</a:t>
            </a:r>
            <a:r>
              <a:rPr lang="en-US" altLang="zh-CN" sz="1300" dirty="0" smtClean="0">
                <a:cs typeface="Calibri" pitchFamily="34" charset="0"/>
              </a:rPr>
              <a:t> Agent</a:t>
            </a:r>
            <a:endParaRPr lang="zh-CN" altLang="en-US" sz="1300" dirty="0" err="1" smtClean="0">
              <a:ea typeface="MS PGothic" pitchFamily="34" charset="-128"/>
              <a:cs typeface="Calibri" pitchFamily="34" charset="0"/>
            </a:endParaRPr>
          </a:p>
        </p:txBody>
      </p:sp>
      <p:cxnSp>
        <p:nvCxnSpPr>
          <p:cNvPr id="111" name="直接连接符 110"/>
          <p:cNvCxnSpPr>
            <a:endCxn id="98" idx="2"/>
          </p:cNvCxnSpPr>
          <p:nvPr/>
        </p:nvCxnSpPr>
        <p:spPr bwMode="auto">
          <a:xfrm flipH="1" flipV="1">
            <a:off x="5450492" y="1082235"/>
            <a:ext cx="140462" cy="303055"/>
          </a:xfrm>
          <a:prstGeom prst="line">
            <a:avLst/>
          </a:prstGeom>
          <a:solidFill>
            <a:schemeClr val="accent1"/>
          </a:solidFill>
          <a:ln w="9525" cap="flat" cmpd="sng" algn="ctr">
            <a:solidFill>
              <a:schemeClr val="tx1"/>
            </a:solidFill>
            <a:prstDash val="dashDot"/>
            <a:round/>
            <a:headEnd type="none" w="med" len="med"/>
            <a:tailEnd type="none" w="med" len="med"/>
          </a:ln>
          <a:effectLst/>
        </p:spPr>
      </p:cxnSp>
      <p:cxnSp>
        <p:nvCxnSpPr>
          <p:cNvPr id="10" name="直接箭头连接符 9"/>
          <p:cNvCxnSpPr>
            <a:stCxn id="6" idx="2"/>
            <a:endCxn id="105" idx="0"/>
          </p:cNvCxnSpPr>
          <p:nvPr/>
        </p:nvCxnSpPr>
        <p:spPr bwMode="auto">
          <a:xfrm flipH="1">
            <a:off x="4359864" y="1973019"/>
            <a:ext cx="4101" cy="160512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3" name="文本框 42"/>
          <p:cNvSpPr txBox="1"/>
          <p:nvPr/>
        </p:nvSpPr>
        <p:spPr>
          <a:xfrm>
            <a:off x="3990239" y="2775581"/>
            <a:ext cx="973259" cy="417706"/>
          </a:xfrm>
          <a:prstGeom prst="rect">
            <a:avLst/>
          </a:prstGeom>
          <a:noFill/>
        </p:spPr>
        <p:txBody>
          <a:bodyPr wrap="square" lIns="78386" tIns="39193" rIns="78386" bIns="39193" rtlCol="0">
            <a:spAutoFit/>
          </a:bodyPr>
          <a:lstStyle/>
          <a:p>
            <a:r>
              <a:rPr lang="en-US" altLang="zh-CN" sz="1100" dirty="0" smtClean="0">
                <a:cs typeface="Calibri" pitchFamily="34" charset="0"/>
              </a:rPr>
              <a:t>7</a:t>
            </a:r>
            <a:r>
              <a:rPr lang="zh-CN" altLang="en-US" sz="1100" dirty="0" smtClean="0">
                <a:cs typeface="Calibri" pitchFamily="34" charset="0"/>
              </a:rPr>
              <a:t>、</a:t>
            </a:r>
            <a:r>
              <a:rPr lang="en-US" altLang="zh-CN" sz="1100" dirty="0" smtClean="0">
                <a:cs typeface="Calibri" pitchFamily="34" charset="0"/>
              </a:rPr>
              <a:t>Create VM</a:t>
            </a:r>
          </a:p>
        </p:txBody>
      </p:sp>
      <p:cxnSp>
        <p:nvCxnSpPr>
          <p:cNvPr id="18" name="直接箭头连接符 17"/>
          <p:cNvCxnSpPr/>
          <p:nvPr/>
        </p:nvCxnSpPr>
        <p:spPr bwMode="auto">
          <a:xfrm flipV="1">
            <a:off x="4595078" y="1967810"/>
            <a:ext cx="1900640" cy="161033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0" name="文本框 49"/>
          <p:cNvSpPr txBox="1"/>
          <p:nvPr/>
        </p:nvSpPr>
        <p:spPr>
          <a:xfrm>
            <a:off x="5582614" y="2336307"/>
            <a:ext cx="1184472" cy="417706"/>
          </a:xfrm>
          <a:prstGeom prst="rect">
            <a:avLst/>
          </a:prstGeom>
          <a:noFill/>
        </p:spPr>
        <p:txBody>
          <a:bodyPr wrap="square" lIns="78386" tIns="39193" rIns="78386" bIns="39193" rtlCol="0">
            <a:spAutoFit/>
          </a:bodyPr>
          <a:lstStyle/>
          <a:p>
            <a:r>
              <a:rPr lang="en-US" altLang="zh-CN" sz="1100" dirty="0" smtClean="0">
                <a:cs typeface="Calibri" pitchFamily="34" charset="0"/>
              </a:rPr>
              <a:t>9</a:t>
            </a:r>
            <a:r>
              <a:rPr lang="zh-CN" altLang="en-US" sz="1100" dirty="0" smtClean="0">
                <a:cs typeface="Calibri" pitchFamily="34" charset="0"/>
              </a:rPr>
              <a:t>、</a:t>
            </a:r>
            <a:r>
              <a:rPr lang="en-US" altLang="zh-CN" sz="1100" dirty="0" smtClean="0">
                <a:cs typeface="Calibri" pitchFamily="34" charset="0"/>
              </a:rPr>
              <a:t>Apply accelerator</a:t>
            </a:r>
            <a:endParaRPr lang="zh-CN" altLang="en-US" sz="1100" dirty="0">
              <a:cs typeface="Calibri" pitchFamily="34" charset="0"/>
            </a:endParaRPr>
          </a:p>
        </p:txBody>
      </p:sp>
      <p:sp>
        <p:nvSpPr>
          <p:cNvPr id="80" name="文本框 91"/>
          <p:cNvSpPr txBox="1"/>
          <p:nvPr/>
        </p:nvSpPr>
        <p:spPr>
          <a:xfrm>
            <a:off x="6896133" y="2780607"/>
            <a:ext cx="1060431" cy="417706"/>
          </a:xfrm>
          <a:prstGeom prst="rect">
            <a:avLst/>
          </a:prstGeom>
          <a:noFill/>
        </p:spPr>
        <p:txBody>
          <a:bodyPr wrap="square" lIns="78386" tIns="39193" rIns="78386" bIns="39193" rtlCol="0">
            <a:spAutoFit/>
          </a:bodyPr>
          <a:lstStyle/>
          <a:p>
            <a:r>
              <a:rPr lang="en-US" altLang="zh-CN" sz="1100" dirty="0" smtClean="0">
                <a:cs typeface="Calibri" pitchFamily="34" charset="0"/>
              </a:rPr>
              <a:t>10</a:t>
            </a:r>
            <a:r>
              <a:rPr lang="zh-CN" altLang="en-US" sz="1100" dirty="0" smtClean="0">
                <a:cs typeface="Calibri" pitchFamily="34" charset="0"/>
              </a:rPr>
              <a:t>、</a:t>
            </a:r>
            <a:r>
              <a:rPr lang="en-US" altLang="zh-CN" sz="1100" dirty="0" err="1" smtClean="0">
                <a:cs typeface="Calibri" pitchFamily="34" charset="0"/>
              </a:rPr>
              <a:t>config</a:t>
            </a:r>
            <a:r>
              <a:rPr lang="en-US" altLang="zh-CN" sz="1100" dirty="0" smtClean="0">
                <a:cs typeface="Calibri" pitchFamily="34" charset="0"/>
              </a:rPr>
              <a:t> accelerator</a:t>
            </a:r>
            <a:endParaRPr lang="zh-CN" altLang="en-US" sz="1100" dirty="0">
              <a:cs typeface="Calibri" pitchFamily="34" charset="0"/>
            </a:endParaRPr>
          </a:p>
        </p:txBody>
      </p:sp>
      <p:sp>
        <p:nvSpPr>
          <p:cNvPr id="85" name="文本框 91"/>
          <p:cNvSpPr txBox="1"/>
          <p:nvPr/>
        </p:nvSpPr>
        <p:spPr>
          <a:xfrm>
            <a:off x="6957870" y="4078632"/>
            <a:ext cx="1060431" cy="417706"/>
          </a:xfrm>
          <a:prstGeom prst="rect">
            <a:avLst/>
          </a:prstGeom>
          <a:noFill/>
        </p:spPr>
        <p:txBody>
          <a:bodyPr wrap="square" lIns="78386" tIns="39193" rIns="78386" bIns="39193" rtlCol="0">
            <a:spAutoFit/>
          </a:bodyPr>
          <a:lstStyle/>
          <a:p>
            <a:r>
              <a:rPr lang="en-US" altLang="zh-CN" sz="1100" dirty="0" smtClean="0">
                <a:cs typeface="Calibri" pitchFamily="34" charset="0"/>
              </a:rPr>
              <a:t>11</a:t>
            </a:r>
            <a:r>
              <a:rPr lang="zh-CN" altLang="en-US" sz="1100" dirty="0" smtClean="0">
                <a:cs typeface="Calibri" pitchFamily="34" charset="0"/>
              </a:rPr>
              <a:t>、</a:t>
            </a:r>
            <a:r>
              <a:rPr lang="en-US" altLang="zh-CN" sz="1100" dirty="0" err="1" smtClean="0">
                <a:cs typeface="Calibri" pitchFamily="34" charset="0"/>
              </a:rPr>
              <a:t>Config</a:t>
            </a:r>
            <a:r>
              <a:rPr lang="en-US" altLang="zh-CN" sz="1100" dirty="0" smtClean="0">
                <a:cs typeface="Calibri" pitchFamily="34" charset="0"/>
              </a:rPr>
              <a:t> </a:t>
            </a:r>
            <a:br>
              <a:rPr lang="en-US" altLang="zh-CN" sz="1100" dirty="0" smtClean="0">
                <a:cs typeface="Calibri" pitchFamily="34" charset="0"/>
              </a:rPr>
            </a:br>
            <a:r>
              <a:rPr lang="en-US" altLang="zh-CN" sz="1100" dirty="0" smtClean="0">
                <a:cs typeface="Calibri" pitchFamily="34" charset="0"/>
              </a:rPr>
              <a:t>accelerator</a:t>
            </a:r>
            <a:endParaRPr lang="zh-CN" altLang="en-US" sz="1100" dirty="0">
              <a:cs typeface="Calibri" pitchFamily="34" charset="0"/>
            </a:endParaRPr>
          </a:p>
        </p:txBody>
      </p:sp>
      <p:cxnSp>
        <p:nvCxnSpPr>
          <p:cNvPr id="74" name="直接箭头连接符 73"/>
          <p:cNvCxnSpPr/>
          <p:nvPr/>
        </p:nvCxnSpPr>
        <p:spPr bwMode="auto">
          <a:xfrm>
            <a:off x="6968768" y="1973020"/>
            <a:ext cx="0" cy="162247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7" name="直接箭头连接符 76"/>
          <p:cNvCxnSpPr/>
          <p:nvPr/>
        </p:nvCxnSpPr>
        <p:spPr bwMode="auto">
          <a:xfrm flipH="1">
            <a:off x="6961909" y="4025393"/>
            <a:ext cx="6863" cy="103696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7" name="直接连接符 56"/>
          <p:cNvCxnSpPr/>
          <p:nvPr/>
        </p:nvCxnSpPr>
        <p:spPr bwMode="auto">
          <a:xfrm>
            <a:off x="2832374" y="4582189"/>
            <a:ext cx="1219518" cy="1219482"/>
          </a:xfrm>
          <a:prstGeom prst="lin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9" name="矩形 58"/>
          <p:cNvSpPr/>
          <p:nvPr/>
        </p:nvSpPr>
        <p:spPr bwMode="auto">
          <a:xfrm>
            <a:off x="6529635" y="4486156"/>
            <a:ext cx="1219518" cy="288099"/>
          </a:xfrm>
          <a:prstGeom prst="rect">
            <a:avLst/>
          </a:prstGeom>
          <a:solidFill>
            <a:schemeClr val="accent6">
              <a:lumMod val="20000"/>
              <a:lumOff val="8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21944" tIns="60972" rIns="121944" bIns="60972" numCol="1" rtlCol="0" anchor="t" anchorCtr="0" compatLnSpc="1">
            <a:prstTxWarp prst="textNoShape">
              <a:avLst/>
            </a:prstTxWarp>
          </a:bodyPr>
          <a:lstStyle/>
          <a:p>
            <a:pPr fontAlgn="base">
              <a:spcBef>
                <a:spcPct val="0"/>
              </a:spcBef>
              <a:spcAft>
                <a:spcPct val="0"/>
              </a:spcAft>
              <a:buClr>
                <a:srgbClr val="CC9900"/>
              </a:buClr>
            </a:pPr>
            <a:r>
              <a:rPr lang="en-US" altLang="zh-CN" sz="1400" dirty="0" smtClean="0">
                <a:latin typeface="Arial" charset="0"/>
                <a:ea typeface="宋体" charset="-122"/>
              </a:rPr>
              <a:t>HACC API</a:t>
            </a:r>
            <a:endParaRPr lang="zh-CN" altLang="en-US" sz="1400" dirty="0" smtClean="0">
              <a:latin typeface="Arial" charset="0"/>
              <a:ea typeface="宋体" charset="-122"/>
            </a:endParaRPr>
          </a:p>
        </p:txBody>
      </p:sp>
      <p:sp>
        <p:nvSpPr>
          <p:cNvPr id="60" name="矩形 59"/>
          <p:cNvSpPr/>
          <p:nvPr/>
        </p:nvSpPr>
        <p:spPr>
          <a:xfrm>
            <a:off x="-48695" y="2181366"/>
            <a:ext cx="3432936" cy="1123409"/>
          </a:xfrm>
          <a:prstGeom prst="rect">
            <a:avLst/>
          </a:prstGeom>
        </p:spPr>
        <p:txBody>
          <a:bodyPr wrap="square" lIns="121944" tIns="60972" rIns="121944" bIns="60972">
            <a:spAutoFit/>
          </a:bodyPr>
          <a:lstStyle/>
          <a:p>
            <a:pPr>
              <a:buClr>
                <a:srgbClr val="CC9900"/>
              </a:buClr>
            </a:pPr>
            <a:r>
              <a:rPr lang="en-US" altLang="zh-CN" sz="1300" b="1" dirty="0" smtClean="0">
                <a:solidFill>
                  <a:srgbClr val="0066FF"/>
                </a:solidFill>
                <a:cs typeface="Calibri" pitchFamily="34" charset="0"/>
              </a:rPr>
              <a:t>VNFD:</a:t>
            </a:r>
          </a:p>
          <a:p>
            <a:pPr>
              <a:buClr>
                <a:srgbClr val="CC9900"/>
              </a:buClr>
            </a:pPr>
            <a:r>
              <a:rPr lang="en-US" altLang="zh-CN" sz="1300" dirty="0" smtClean="0">
                <a:solidFill>
                  <a:srgbClr val="0066FF"/>
                </a:solidFill>
                <a:cs typeface="Calibri" pitchFamily="34" charset="0"/>
              </a:rPr>
              <a:t>"ACC":{  "</a:t>
            </a:r>
            <a:r>
              <a:rPr lang="en-US" altLang="zh-CN" sz="1300" dirty="0" err="1" smtClean="0">
                <a:solidFill>
                  <a:srgbClr val="0066FF"/>
                </a:solidFill>
                <a:cs typeface="Calibri" pitchFamily="34" charset="0"/>
              </a:rPr>
              <a:t>acc_type</a:t>
            </a:r>
            <a:r>
              <a:rPr lang="en-US" altLang="zh-CN" sz="1300" dirty="0" smtClean="0">
                <a:solidFill>
                  <a:srgbClr val="0066FF"/>
                </a:solidFill>
                <a:cs typeface="Calibri" pitchFamily="34" charset="0"/>
              </a:rPr>
              <a:t>":"IPSEC_3DES", </a:t>
            </a:r>
          </a:p>
          <a:p>
            <a:pPr>
              <a:buClr>
                <a:srgbClr val="CC9900"/>
              </a:buClr>
            </a:pPr>
            <a:r>
              <a:rPr lang="en-US" altLang="zh-CN" sz="1300" dirty="0" smtClean="0">
                <a:solidFill>
                  <a:srgbClr val="0066FF"/>
                </a:solidFill>
                <a:cs typeface="Calibri" pitchFamily="34" charset="0"/>
              </a:rPr>
              <a:t>                 "</a:t>
            </a:r>
            <a:r>
              <a:rPr lang="en-US" altLang="zh-CN" sz="1300" dirty="0" err="1" smtClean="0">
                <a:solidFill>
                  <a:srgbClr val="0066FF"/>
                </a:solidFill>
                <a:cs typeface="Calibri" pitchFamily="34" charset="0"/>
              </a:rPr>
              <a:t>acc_capability</a:t>
            </a:r>
            <a:r>
              <a:rPr lang="en-US" altLang="zh-CN" sz="1300" dirty="0" smtClean="0">
                <a:solidFill>
                  <a:srgbClr val="0066FF"/>
                </a:solidFill>
                <a:cs typeface="Calibri" pitchFamily="34" charset="0"/>
              </a:rPr>
              <a:t>":  {"num":"800Mbps"}</a:t>
            </a:r>
          </a:p>
          <a:p>
            <a:pPr>
              <a:buClr>
                <a:srgbClr val="CC9900"/>
              </a:buClr>
            </a:pPr>
            <a:r>
              <a:rPr lang="en-US" altLang="zh-CN" sz="1300" dirty="0" smtClean="0">
                <a:solidFill>
                  <a:srgbClr val="0066FF"/>
                </a:solidFill>
                <a:cs typeface="Calibri" pitchFamily="34" charset="0"/>
              </a:rPr>
              <a:t> }</a:t>
            </a:r>
            <a:endParaRPr lang="zh-CN" altLang="en-US" sz="1300" dirty="0" smtClean="0">
              <a:solidFill>
                <a:srgbClr val="0066FF"/>
              </a:solidFill>
              <a:cs typeface="Calibri" pitchFamily="34" charset="0"/>
            </a:endParaRPr>
          </a:p>
        </p:txBody>
      </p:sp>
      <p:sp>
        <p:nvSpPr>
          <p:cNvPr id="69" name="TextBox 68"/>
          <p:cNvSpPr txBox="1"/>
          <p:nvPr/>
        </p:nvSpPr>
        <p:spPr>
          <a:xfrm>
            <a:off x="7826230" y="1190828"/>
            <a:ext cx="4321605" cy="4001120"/>
          </a:xfrm>
          <a:prstGeom prst="rect">
            <a:avLst/>
          </a:prstGeom>
          <a:noFill/>
        </p:spPr>
        <p:txBody>
          <a:bodyPr wrap="square" lIns="121944" tIns="60972" rIns="121944" bIns="60972" rtlCol="0">
            <a:spAutoFit/>
          </a:bodyPr>
          <a:lstStyle/>
          <a:p>
            <a:r>
              <a:rPr lang="en-US" altLang="zh-CN" sz="2100" b="1" dirty="0" smtClean="0"/>
              <a:t>Highlights:</a:t>
            </a:r>
          </a:p>
          <a:p>
            <a:pPr marL="457291" indent="-457291">
              <a:buAutoNum type="arabicParenR"/>
            </a:pPr>
            <a:r>
              <a:rPr lang="en-US" altLang="zh-CN" sz="2100" dirty="0" smtClean="0"/>
              <a:t>Accelerator </a:t>
            </a:r>
            <a:r>
              <a:rPr lang="en-US" altLang="zh-CN" sz="2100" dirty="0" err="1" smtClean="0"/>
              <a:t>QoS</a:t>
            </a:r>
            <a:r>
              <a:rPr lang="en-US" altLang="zh-CN" sz="2100" dirty="0" smtClean="0"/>
              <a:t> aware scheduling for low latency APP in NFV.</a:t>
            </a:r>
            <a:br>
              <a:rPr lang="en-US" altLang="zh-CN" sz="2100" dirty="0" smtClean="0"/>
            </a:br>
            <a:r>
              <a:rPr lang="en-US" altLang="zh-CN" sz="2100" dirty="0" smtClean="0"/>
              <a:t>Scheduler guarantees that each VNF gets its acceleration ability and </a:t>
            </a:r>
            <a:r>
              <a:rPr lang="en-GB" altLang="zh-CN" sz="2100" dirty="0" smtClean="0"/>
              <a:t> Load balance of acceleration resources among different VNFs.</a:t>
            </a:r>
            <a:endParaRPr lang="en-US" altLang="zh-CN" sz="2100" dirty="0" smtClean="0"/>
          </a:p>
          <a:p>
            <a:pPr marL="457291" indent="-457291">
              <a:buAutoNum type="arabicParenR"/>
            </a:pPr>
            <a:r>
              <a:rPr lang="en-US" altLang="zh-CN" sz="2100" dirty="0" smtClean="0"/>
              <a:t>Standard southbound APIs for different accelerators.</a:t>
            </a:r>
          </a:p>
          <a:p>
            <a:pPr marL="457291" indent="-457291">
              <a:buAutoNum type="arabicParenR"/>
            </a:pPr>
            <a:endParaRPr lang="zh-CN" altLang="en-US" sz="2100" dirty="0"/>
          </a:p>
        </p:txBody>
      </p:sp>
      <p:sp>
        <p:nvSpPr>
          <p:cNvPr id="39" name="标题 1"/>
          <p:cNvSpPr>
            <a:spLocks noGrp="1"/>
          </p:cNvSpPr>
          <p:nvPr>
            <p:ph type="title"/>
          </p:nvPr>
        </p:nvSpPr>
        <p:spPr>
          <a:xfrm>
            <a:off x="264940" y="44634"/>
            <a:ext cx="11377263" cy="593823"/>
          </a:xfrm>
          <a:noFill/>
          <a:ln w="9525" algn="ctr">
            <a:noFill/>
            <a:miter lim="800000"/>
            <a:headEnd/>
            <a:tailEnd/>
          </a:ln>
        </p:spPr>
        <p:txBody>
          <a:bodyPr vert="horz" wrap="square" lIns="91434" tIns="45717" rIns="91434" bIns="45717" numCol="1" anchor="ctr" anchorCtr="0" compatLnSpc="1">
            <a:prstTxWarp prst="textNoShape">
              <a:avLst/>
            </a:prstTxWarp>
            <a:normAutofit fontScale="90000"/>
          </a:bodyPr>
          <a:lstStyle/>
          <a:p>
            <a:r>
              <a:rPr lang="en-US" altLang="zh-CN" b="1" dirty="0" smtClean="0">
                <a:latin typeface="Arial" pitchFamily="34" charset="0"/>
                <a:ea typeface="隶书" pitchFamily="49" charset="-122"/>
                <a:cs typeface="Arial" pitchFamily="34" charset="0"/>
                <a:sym typeface="Arial" pitchFamily="34" charset="0"/>
              </a:rPr>
              <a:t>Detailed Work Plan : Rock Workflow</a:t>
            </a:r>
          </a:p>
        </p:txBody>
      </p:sp>
    </p:spTree>
    <p:extLst>
      <p:ext uri="{BB962C8B-B14F-4D97-AF65-F5344CB8AC3E}">
        <p14:creationId xmlns:p14="http://schemas.microsoft.com/office/powerpoint/2010/main" xmlns="" val="2790277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封面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目录Conton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ank y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CW PP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8424</TotalTime>
  <Words>777</Words>
  <Application>Microsoft Office PowerPoint</Application>
  <PresentationFormat>自定义</PresentationFormat>
  <Paragraphs>212</Paragraphs>
  <Slides>14</Slides>
  <Notes>3</Notes>
  <HiddenSlides>0</HiddenSlides>
  <MMClips>0</MMClips>
  <ScaleCrop>false</ScaleCrop>
  <HeadingPairs>
    <vt:vector size="6" baseType="variant">
      <vt:variant>
        <vt:lpstr>主题</vt:lpstr>
      </vt:variant>
      <vt:variant>
        <vt:i4>4</vt:i4>
      </vt:variant>
      <vt:variant>
        <vt:lpstr>嵌入 OLE 服务器</vt:lpstr>
      </vt:variant>
      <vt:variant>
        <vt:i4>1</vt:i4>
      </vt:variant>
      <vt:variant>
        <vt:lpstr>幻灯片标题</vt:lpstr>
      </vt:variant>
      <vt:variant>
        <vt:i4>14</vt:i4>
      </vt:variant>
    </vt:vector>
  </HeadingPairs>
  <TitlesOfParts>
    <vt:vector size="19" baseType="lpstr">
      <vt:lpstr>封面01</vt:lpstr>
      <vt:lpstr>目录Contonts</vt:lpstr>
      <vt:lpstr>内容Copytext </vt:lpstr>
      <vt:lpstr>Thank you</vt:lpstr>
      <vt:lpstr>Visio</vt:lpstr>
      <vt:lpstr>DPACC Management Aspects</vt:lpstr>
      <vt:lpstr>幻灯片 2</vt:lpstr>
      <vt:lpstr>幻灯片 3</vt:lpstr>
      <vt:lpstr>Overview</vt:lpstr>
      <vt:lpstr>Memory Lane : High Level Architecture </vt:lpstr>
      <vt:lpstr>Memory Lane : Distributed Acc Management</vt:lpstr>
      <vt:lpstr>Memory Lane : ETSI NFV Acceleration For DPACC</vt:lpstr>
      <vt:lpstr>Detailed Work Plan : OpenStack Rock</vt:lpstr>
      <vt:lpstr>Detailed Work Plan : Rock Workflow</vt:lpstr>
      <vt:lpstr>幻灯片 10</vt:lpstr>
      <vt:lpstr>Accelerator Management: Deployment View  in Virtualizatoin (SRIOV+Virtio)</vt:lpstr>
      <vt:lpstr>Rock API</vt:lpstr>
      <vt:lpstr>Management: Southbound API  for Accelerator Drivers</vt:lpstr>
      <vt:lpstr>Management: Northbound API  for Nova/MANO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Zhouchuan (Luc)</dc:creator>
  <cp:lastModifiedBy>Zhipeng</cp:lastModifiedBy>
  <cp:revision>106</cp:revision>
  <dcterms:created xsi:type="dcterms:W3CDTF">2014-09-24T01:01:53Z</dcterms:created>
  <dcterms:modified xsi:type="dcterms:W3CDTF">2015-11-10T23:43:32Z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_ms_pID_72543">
    <vt:lpwstr>(3)RFkq4SuazljU1HsMzm5keI3MB2G3O8q0lMsnHydccoVI0gEG+QWH7TqILWqztdkq+Pa6K7HM
Z5ZbD5dwVUcmfCWx06co/BGgfzcrGlXamSUYSBlCnkFUNa5KBoTad4Oi5AGADbdvVjq8bHdQ
qPIS5KxH4q8mqasygHbzwuO/wquw1VQPIYsco6FYkbXp7M0b6g8h7pNByt93i+hXXLrN/lYR
qNTc5x4esvuN/Rlg1e</vt:lpwstr>
  </property>
  <property fmtid="{D5CDD505-2E9C-101B-9397-08002B2CF9AE}" pid="3" name="_new_ms_pID_725431">
    <vt:lpwstr>EacTJErL770eM9Wh8gMh4gQdcOJ/2397I1ulR5vkH0czLLWTiMB9wC
puPWL8B7p1f+5BmqOMsXEOCNBazn7wFlXrNlusTH5pHXu+k43J0x9AkAl7N78EkV0Q0AqNR6
1W6D2kADmUXP4/jYGVomIBhi1RAWo0bGdIvFq5p9cuSJP22QkJQ0XGpNDUrufNoPlfpQmq20
i46YUCHeu/vW3l9kWFON3n7196k6MBwFRN0U</vt:lpwstr>
  </property>
  <property fmtid="{D5CDD505-2E9C-101B-9397-08002B2CF9AE}" pid="4" name="_new_ms_pID_725432">
    <vt:lpwstr>Eh1Fm6bMEu94LXkvrWd7/Iz/TGsy3LUfmXcU
Xh5JarPzH7Q2xJfYfRrDw4K1zfcn2no4OqzcV6EXbD51wAs43VRU5r2Q4V7UoMIlfnPC0p/v
GWrCJ6cs+6TB7H6qd7UZTWOQ6JLkO4ALp+HQ4dtQHdBBKC777X4O/RLkyx411589xuChBHqT
KhO+7YeozzsZrw==</vt:lpwstr>
  </property>
  <property fmtid="{D5CDD505-2E9C-101B-9397-08002B2CF9AE}" pid="5" name="sflag">
    <vt:lpwstr>1447198939</vt:lpwstr>
  </property>
</Properties>
</file>