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1" r:id="rId4"/>
    <p:sldId id="262" r:id="rId5"/>
    <p:sldId id="268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88" autoAdjust="0"/>
    <p:restoredTop sz="90909" autoAdjust="0"/>
  </p:normalViewPr>
  <p:slideViewPr>
    <p:cSldViewPr>
      <p:cViewPr>
        <p:scale>
          <a:sx n="83" d="100"/>
          <a:sy n="83" d="100"/>
        </p:scale>
        <p:origin x="-161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B7959-982D-4392-A6BE-30C3C3556192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7799E-27A1-4A93-9DA4-A2466F0857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6627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7799E-27A1-4A93-9DA4-A2466F085756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OPNFV Project Discussion Results on</a:t>
            </a:r>
            <a:br>
              <a:rPr lang="en-US" altLang="zh-CN" dirty="0" smtClean="0"/>
            </a:br>
            <a:r>
              <a:rPr lang="en-US" altLang="zh-CN" dirty="0" err="1" smtClean="0"/>
              <a:t>DataPlane</a:t>
            </a:r>
            <a:r>
              <a:rPr lang="en-US" altLang="zh-CN" dirty="0" smtClean="0"/>
              <a:t> Acceleration </a:t>
            </a:r>
            <a:r>
              <a:rPr lang="en-US" altLang="zh-CN" dirty="0" err="1" smtClean="0"/>
              <a:t>BreakOut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smtClean="0"/>
          </a:p>
          <a:p>
            <a:endParaRPr lang="en-US" altLang="zh-CN" smtClean="0"/>
          </a:p>
          <a:p>
            <a:fld id="{93BAB197-59F0-48FB-B2E9-C6792CFE8B91}" type="datetime1">
              <a:rPr lang="en-US" altLang="zh-CN" smtClean="0"/>
              <a:pPr/>
              <a:t>2/24/2015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zh-CN" sz="3200" smtClean="0"/>
              <a:t>Background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z="4000" smtClean="0"/>
              <a:t>Hardware Dependent Data Plane VNFs</a:t>
            </a:r>
            <a:endParaRPr lang="zh-CN" altLang="en-US"/>
          </a:p>
        </p:txBody>
      </p:sp>
      <p:sp>
        <p:nvSpPr>
          <p:cNvPr id="4" name="平行四边形 3"/>
          <p:cNvSpPr/>
          <p:nvPr/>
        </p:nvSpPr>
        <p:spPr bwMode="auto">
          <a:xfrm>
            <a:off x="1332533" y="1563980"/>
            <a:ext cx="6263927" cy="1734154"/>
          </a:xfrm>
          <a:prstGeom prst="parallelogram">
            <a:avLst>
              <a:gd name="adj" fmla="val 71878"/>
            </a:avLst>
          </a:prstGeom>
          <a:ln w="952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平行四边形 4"/>
          <p:cNvSpPr/>
          <p:nvPr/>
        </p:nvSpPr>
        <p:spPr bwMode="auto">
          <a:xfrm>
            <a:off x="1043608" y="5516934"/>
            <a:ext cx="6480844" cy="1080418"/>
          </a:xfrm>
          <a:prstGeom prst="parallelogram">
            <a:avLst>
              <a:gd name="adj" fmla="val 71878"/>
            </a:avLst>
          </a:prstGeom>
          <a:ln w="127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平行四边形 5"/>
          <p:cNvSpPr/>
          <p:nvPr/>
        </p:nvSpPr>
        <p:spPr bwMode="auto">
          <a:xfrm>
            <a:off x="1115045" y="3615388"/>
            <a:ext cx="6625431" cy="1552656"/>
          </a:xfrm>
          <a:prstGeom prst="parallelogram">
            <a:avLst>
              <a:gd name="adj" fmla="val 71878"/>
            </a:avLst>
          </a:prstGeom>
          <a:ln w="19050"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" name="TextBox 224"/>
          <p:cNvSpPr txBox="1">
            <a:spLocks noChangeArrowheads="1"/>
          </p:cNvSpPr>
          <p:nvPr/>
        </p:nvSpPr>
        <p:spPr bwMode="auto">
          <a:xfrm>
            <a:off x="1331069" y="5368343"/>
            <a:ext cx="1440731" cy="30777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altLang="zh-CN" sz="1400" smtClean="0">
                <a:solidFill>
                  <a:schemeClr val="bg1"/>
                </a:solidFill>
                <a:latin typeface="Calibri"/>
                <a:ea typeface="宋体"/>
                <a:cs typeface="+mn-cs"/>
              </a:rPr>
              <a:t>Hardware Layer</a:t>
            </a:r>
            <a:endParaRPr lang="zh-CN" altLang="en-US" sz="1400">
              <a:solidFill>
                <a:schemeClr val="bg1"/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8" name="TextBox 225"/>
          <p:cNvSpPr txBox="1">
            <a:spLocks noChangeArrowheads="1"/>
          </p:cNvSpPr>
          <p:nvPr/>
        </p:nvSpPr>
        <p:spPr bwMode="auto">
          <a:xfrm>
            <a:off x="1332086" y="3717032"/>
            <a:ext cx="1295822" cy="30777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altLang="zh-CN" sz="1400" smtClean="0">
                <a:solidFill>
                  <a:schemeClr val="bg1"/>
                </a:solidFill>
                <a:latin typeface="Calibri"/>
                <a:ea typeface="宋体"/>
                <a:cs typeface="+mn-cs"/>
              </a:rPr>
              <a:t>Platform Layer</a:t>
            </a:r>
            <a:endParaRPr lang="zh-CN" altLang="en-US" sz="1400">
              <a:solidFill>
                <a:schemeClr val="bg1"/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9" name="TextBox 226"/>
          <p:cNvSpPr txBox="1">
            <a:spLocks noChangeArrowheads="1"/>
          </p:cNvSpPr>
          <p:nvPr/>
        </p:nvSpPr>
        <p:spPr bwMode="auto">
          <a:xfrm>
            <a:off x="1331764" y="1988840"/>
            <a:ext cx="1224136" cy="30777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altLang="zh-CN" sz="1400" smtClean="0">
                <a:solidFill>
                  <a:schemeClr val="bg1"/>
                </a:solidFill>
                <a:latin typeface="Calibri"/>
                <a:ea typeface="宋体"/>
                <a:cs typeface="+mn-cs"/>
              </a:rPr>
              <a:t>Service Layer</a:t>
            </a:r>
            <a:endParaRPr lang="zh-CN" altLang="en-US" sz="1400">
              <a:solidFill>
                <a:schemeClr val="bg1"/>
              </a:solidFill>
              <a:latin typeface="Calibri"/>
              <a:ea typeface="宋体"/>
              <a:cs typeface="+mn-cs"/>
            </a:endParaRPr>
          </a:p>
        </p:txBody>
      </p:sp>
      <p:grpSp>
        <p:nvGrpSpPr>
          <p:cNvPr id="10" name="组合 86"/>
          <p:cNvGrpSpPr>
            <a:grpSpLocks/>
          </p:cNvGrpSpPr>
          <p:nvPr/>
        </p:nvGrpSpPr>
        <p:grpSpPr bwMode="auto">
          <a:xfrm>
            <a:off x="2771746" y="3710553"/>
            <a:ext cx="5040738" cy="1301131"/>
            <a:chOff x="2123561" y="2405027"/>
            <a:chExt cx="4565645" cy="1166917"/>
          </a:xfrm>
        </p:grpSpPr>
        <p:sp>
          <p:nvSpPr>
            <p:cNvPr id="11" name="椭圆 10"/>
            <p:cNvSpPr/>
            <p:nvPr/>
          </p:nvSpPr>
          <p:spPr>
            <a:xfrm>
              <a:off x="2123561" y="2565192"/>
              <a:ext cx="3652547" cy="100675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486855" y="3131376"/>
              <a:ext cx="1081526" cy="2316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100" dirty="0">
                  <a:solidFill>
                    <a:schemeClr val="tx1"/>
                  </a:solidFill>
                </a:rPr>
                <a:t>Hypervisor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" name="圆角矩形 12"/>
            <p:cNvSpPr/>
            <p:nvPr/>
          </p:nvSpPr>
          <p:spPr>
            <a:xfrm>
              <a:off x="2896081" y="2405027"/>
              <a:ext cx="574170" cy="503376"/>
            </a:xfrm>
            <a:prstGeom prst="roundRect">
              <a:avLst>
                <a:gd name="adj" fmla="val 6119"/>
              </a:avLst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100" dirty="0">
                  <a:solidFill>
                    <a:schemeClr val="tx1"/>
                  </a:solidFill>
                </a:rPr>
                <a:t>VM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2835533" y="2476530"/>
              <a:ext cx="569993" cy="503376"/>
            </a:xfrm>
            <a:prstGeom prst="roundRect">
              <a:avLst>
                <a:gd name="adj" fmla="val 6119"/>
              </a:avLst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100" dirty="0">
                  <a:solidFill>
                    <a:schemeClr val="tx1"/>
                  </a:solidFill>
                </a:rPr>
                <a:t>VM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2768720" y="2548032"/>
              <a:ext cx="572081" cy="503376"/>
            </a:xfrm>
            <a:prstGeom prst="roundRect">
              <a:avLst>
                <a:gd name="adj" fmla="val 6119"/>
              </a:avLst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100" dirty="0">
                  <a:solidFill>
                    <a:schemeClr val="tx1"/>
                  </a:solidFill>
                </a:rPr>
                <a:t>VM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5776109" y="2417284"/>
              <a:ext cx="913097" cy="77496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smtClean="0">
                  <a:solidFill>
                    <a:schemeClr val="tx1"/>
                  </a:solidFill>
                </a:rPr>
                <a:t>VIM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3670687" y="3122911"/>
              <a:ext cx="1139986" cy="24596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100" dirty="0">
                  <a:solidFill>
                    <a:schemeClr val="tx1"/>
                  </a:solidFill>
                </a:rPr>
                <a:t>Hypervisor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3960903" y="2422188"/>
              <a:ext cx="574170" cy="503376"/>
            </a:xfrm>
            <a:prstGeom prst="roundRect">
              <a:avLst>
                <a:gd name="adj" fmla="val 6119"/>
              </a:avLst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100" dirty="0">
                  <a:solidFill>
                    <a:schemeClr val="tx1"/>
                  </a:solidFill>
                </a:rPr>
                <a:t>VM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3900355" y="2493691"/>
              <a:ext cx="569993" cy="503376"/>
            </a:xfrm>
            <a:prstGeom prst="roundRect">
              <a:avLst>
                <a:gd name="adj" fmla="val 6119"/>
              </a:avLst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100" dirty="0">
                  <a:solidFill>
                    <a:schemeClr val="tx1"/>
                  </a:solidFill>
                </a:rPr>
                <a:t>VM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3833543" y="2565192"/>
              <a:ext cx="572081" cy="503376"/>
            </a:xfrm>
            <a:prstGeom prst="roundRect">
              <a:avLst>
                <a:gd name="adj" fmla="val 6119"/>
              </a:avLst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100" dirty="0">
                  <a:solidFill>
                    <a:schemeClr val="tx1"/>
                  </a:solidFill>
                </a:rPr>
                <a:t>VM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940" y="5615945"/>
            <a:ext cx="1616368" cy="477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1940" y="5615945"/>
            <a:ext cx="1616368" cy="477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矩形 22"/>
          <p:cNvSpPr/>
          <p:nvPr/>
        </p:nvSpPr>
        <p:spPr>
          <a:xfrm>
            <a:off x="3156347" y="2060550"/>
            <a:ext cx="1008112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200" smtClean="0"/>
              <a:t>Packet Processing</a:t>
            </a:r>
          </a:p>
          <a:p>
            <a:pPr algn="ctr"/>
            <a:r>
              <a:rPr lang="en-US" altLang="zh-CN" sz="1200" smtClean="0"/>
              <a:t>VNFC</a:t>
            </a:r>
            <a:endParaRPr lang="zh-CN" altLang="en-US" sz="1200"/>
          </a:p>
        </p:txBody>
      </p:sp>
      <p:sp>
        <p:nvSpPr>
          <p:cNvPr id="24" name="矩形 23"/>
          <p:cNvSpPr/>
          <p:nvPr/>
        </p:nvSpPr>
        <p:spPr>
          <a:xfrm>
            <a:off x="4380483" y="2060550"/>
            <a:ext cx="1008112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200" smtClean="0"/>
              <a:t>IPsec Gateway</a:t>
            </a:r>
          </a:p>
          <a:p>
            <a:pPr algn="ctr"/>
            <a:r>
              <a:rPr lang="en-US" altLang="zh-CN" sz="1200" smtClean="0"/>
              <a:t>VNFC</a:t>
            </a:r>
            <a:endParaRPr lang="zh-CN" altLang="en-US" sz="1200"/>
          </a:p>
        </p:txBody>
      </p:sp>
      <p:sp>
        <p:nvSpPr>
          <p:cNvPr id="25" name="圆角矩形 24"/>
          <p:cNvSpPr/>
          <p:nvPr/>
        </p:nvSpPr>
        <p:spPr bwMode="auto">
          <a:xfrm>
            <a:off x="3084339" y="1988542"/>
            <a:ext cx="1152128" cy="1008112"/>
          </a:xfrm>
          <a:prstGeom prst="roundRect">
            <a:avLst>
              <a:gd name="adj" fmla="val 6119"/>
            </a:avLst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100" smtClean="0">
              <a:solidFill>
                <a:prstClr val="black"/>
              </a:solidFill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100" smtClean="0">
              <a:solidFill>
                <a:prstClr val="black"/>
              </a:solidFill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100" smtClean="0">
              <a:solidFill>
                <a:prstClr val="black"/>
              </a:solidFill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100" smtClean="0">
                <a:solidFill>
                  <a:srgbClr val="FF0000"/>
                </a:solidFill>
              </a:rPr>
              <a:t>SW acc</a:t>
            </a:r>
            <a:endParaRPr lang="zh-CN" altLang="en-US" sz="1100" dirty="0">
              <a:solidFill>
                <a:srgbClr val="FF0000"/>
              </a:solidFill>
            </a:endParaRPr>
          </a:p>
        </p:txBody>
      </p:sp>
      <p:sp>
        <p:nvSpPr>
          <p:cNvPr id="26" name="圆角矩形 25"/>
          <p:cNvSpPr/>
          <p:nvPr/>
        </p:nvSpPr>
        <p:spPr bwMode="auto">
          <a:xfrm>
            <a:off x="4308475" y="1988542"/>
            <a:ext cx="1152128" cy="1008112"/>
          </a:xfrm>
          <a:prstGeom prst="roundRect">
            <a:avLst>
              <a:gd name="adj" fmla="val 6119"/>
            </a:avLst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100" smtClean="0">
              <a:solidFill>
                <a:prstClr val="black"/>
              </a:solidFill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100" smtClean="0">
              <a:solidFill>
                <a:prstClr val="black"/>
              </a:solidFill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100" smtClean="0">
              <a:solidFill>
                <a:prstClr val="black"/>
              </a:solidFill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100" smtClean="0">
                <a:solidFill>
                  <a:srgbClr val="FF0000"/>
                </a:solidFill>
              </a:rPr>
              <a:t>HW acc driver</a:t>
            </a:r>
            <a:endParaRPr lang="zh-CN" altLang="en-US" sz="11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21213" y="6101931"/>
            <a:ext cx="3960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“NFV Servers” based upon integrated </a:t>
            </a:r>
            <a:r>
              <a:rPr lang="en-US" altLang="zh-CN" sz="1600" dirty="0" err="1" smtClean="0"/>
              <a:t>SoC</a:t>
            </a:r>
            <a:r>
              <a:rPr lang="en-US" altLang="zh-CN" sz="1600" dirty="0" smtClean="0"/>
              <a:t> or Standard High Volume </a:t>
            </a:r>
            <a:r>
              <a:rPr lang="en-US" altLang="zh-CN" sz="1600" dirty="0" err="1" smtClean="0"/>
              <a:t>Servers+Smart</a:t>
            </a:r>
            <a:r>
              <a:rPr lang="en-US" altLang="zh-CN" sz="1600" dirty="0" smtClean="0"/>
              <a:t> NIC</a:t>
            </a:r>
            <a:endParaRPr lang="zh-CN" altLang="en-US" sz="1600" dirty="0"/>
          </a:p>
        </p:txBody>
      </p:sp>
      <p:sp>
        <p:nvSpPr>
          <p:cNvPr id="28" name="上箭头 27"/>
          <p:cNvSpPr/>
          <p:nvPr/>
        </p:nvSpPr>
        <p:spPr>
          <a:xfrm>
            <a:off x="4284092" y="5228902"/>
            <a:ext cx="648072" cy="360040"/>
          </a:xfrm>
          <a:prstGeom prst="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上箭头 28"/>
          <p:cNvSpPr/>
          <p:nvPr/>
        </p:nvSpPr>
        <p:spPr>
          <a:xfrm>
            <a:off x="4284092" y="3068662"/>
            <a:ext cx="648072" cy="360040"/>
          </a:xfrm>
          <a:prstGeom prst="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圆角矩形 29"/>
          <p:cNvSpPr/>
          <p:nvPr/>
        </p:nvSpPr>
        <p:spPr>
          <a:xfrm>
            <a:off x="539552" y="5805264"/>
            <a:ext cx="2349175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100" b="1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Reduced Capex/Opex </a:t>
            </a:r>
            <a:r>
              <a:rPr lang="en-US" altLang="zh-CN" sz="110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for off-the-shelf IT devices.</a:t>
            </a:r>
          </a:p>
        </p:txBody>
      </p:sp>
      <p:sp>
        <p:nvSpPr>
          <p:cNvPr id="31" name="圆角矩形 30"/>
          <p:cNvSpPr/>
          <p:nvPr/>
        </p:nvSpPr>
        <p:spPr>
          <a:xfrm>
            <a:off x="539552" y="4149080"/>
            <a:ext cx="2304380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050" b="1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Simplfied deployment, flexible scheduling, on-demand scaling </a:t>
            </a:r>
            <a:r>
              <a:rPr lang="en-US" altLang="zh-CN" sz="105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due to hardware virtualization.</a:t>
            </a:r>
          </a:p>
        </p:txBody>
      </p:sp>
      <p:sp>
        <p:nvSpPr>
          <p:cNvPr id="32" name="圆角矩形 31"/>
          <p:cNvSpPr/>
          <p:nvPr/>
        </p:nvSpPr>
        <p:spPr>
          <a:xfrm>
            <a:off x="539552" y="2420888"/>
            <a:ext cx="2376983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050" b="1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Independent VNF software development and upgrades </a:t>
            </a:r>
            <a:r>
              <a:rPr lang="en-US" altLang="zh-CN" sz="105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 top of fully-decoupled hardware platforms.</a:t>
            </a:r>
          </a:p>
        </p:txBody>
      </p:sp>
      <p:sp>
        <p:nvSpPr>
          <p:cNvPr id="33" name="圆角矩形 32"/>
          <p:cNvSpPr/>
          <p:nvPr/>
        </p:nvSpPr>
        <p:spPr bwMode="auto">
          <a:xfrm>
            <a:off x="6732364" y="2140044"/>
            <a:ext cx="1368152" cy="576064"/>
          </a:xfrm>
          <a:prstGeom prst="roundRect">
            <a:avLst>
              <a:gd name="adj" fmla="val 611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smtClean="0">
                <a:solidFill>
                  <a:prstClr val="black"/>
                </a:solidFill>
              </a:rPr>
              <a:t>VFN manger</a:t>
            </a:r>
          </a:p>
        </p:txBody>
      </p:sp>
      <p:sp>
        <p:nvSpPr>
          <p:cNvPr id="34" name="上箭头 33"/>
          <p:cNvSpPr/>
          <p:nvPr/>
        </p:nvSpPr>
        <p:spPr>
          <a:xfrm>
            <a:off x="7164412" y="2735158"/>
            <a:ext cx="216024" cy="936104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圆角矩形 34"/>
          <p:cNvSpPr/>
          <p:nvPr/>
        </p:nvSpPr>
        <p:spPr bwMode="auto">
          <a:xfrm>
            <a:off x="2987948" y="1707996"/>
            <a:ext cx="3168352" cy="1368152"/>
          </a:xfrm>
          <a:prstGeom prst="roundRect">
            <a:avLst>
              <a:gd name="adj" fmla="val 6119"/>
            </a:avLst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smtClean="0">
                <a:solidFill>
                  <a:prstClr val="black"/>
                </a:solidFill>
              </a:rPr>
              <a:t>Data Plane VNFs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100" smtClean="0">
              <a:solidFill>
                <a:prstClr val="black"/>
              </a:solidFill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100" smtClean="0">
              <a:solidFill>
                <a:prstClr val="black"/>
              </a:solidFill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100" smtClean="0">
              <a:solidFill>
                <a:prstClr val="black"/>
              </a:solidFill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100" smtClean="0">
              <a:solidFill>
                <a:prstClr val="black"/>
              </a:solidFill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100" smtClean="0">
              <a:solidFill>
                <a:prstClr val="black"/>
              </a:solidFill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100" dirty="0">
              <a:solidFill>
                <a:prstClr val="black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6516340" y="1707996"/>
            <a:ext cx="1800200" cy="324036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左箭头 36"/>
          <p:cNvSpPr/>
          <p:nvPr/>
        </p:nvSpPr>
        <p:spPr>
          <a:xfrm>
            <a:off x="6228308" y="2284060"/>
            <a:ext cx="360040" cy="360040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圆角矩形 37"/>
          <p:cNvSpPr/>
          <p:nvPr/>
        </p:nvSpPr>
        <p:spPr bwMode="auto">
          <a:xfrm>
            <a:off x="5527278" y="1996028"/>
            <a:ext cx="567680" cy="1009010"/>
          </a:xfrm>
          <a:prstGeom prst="roundRect">
            <a:avLst>
              <a:gd name="adj" fmla="val 6119"/>
            </a:avLst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100" smtClean="0">
              <a:solidFill>
                <a:prstClr val="black"/>
              </a:solidFill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100" smtClean="0">
              <a:solidFill>
                <a:prstClr val="black"/>
              </a:solidFill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smtClean="0">
                <a:solidFill>
                  <a:prstClr val="black"/>
                </a:solidFill>
              </a:rPr>
              <a:t>other VNFs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600" smtClean="0">
              <a:solidFill>
                <a:prstClr val="black"/>
              </a:solidFill>
            </a:endParaRPr>
          </a:p>
        </p:txBody>
      </p:sp>
      <p:pic>
        <p:nvPicPr>
          <p:cNvPr id="1026" name="Picture 2" descr="http://b.img.youboy.com/201010/11/g3_65205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76156" y="5549887"/>
            <a:ext cx="648072" cy="4204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40" name="TextBox 39"/>
          <p:cNvSpPr txBox="1"/>
          <p:nvPr/>
        </p:nvSpPr>
        <p:spPr>
          <a:xfrm>
            <a:off x="6027111" y="5974973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>
                <a:solidFill>
                  <a:srgbClr val="FF0000"/>
                </a:solidFill>
              </a:rPr>
              <a:t>HW </a:t>
            </a:r>
            <a:r>
              <a:rPr lang="en-US" altLang="zh-CN" sz="1050" dirty="0" err="1" smtClean="0">
                <a:solidFill>
                  <a:srgbClr val="FF0000"/>
                </a:solidFill>
              </a:rPr>
              <a:t>acc</a:t>
            </a:r>
            <a:endParaRPr lang="zh-CN" altLang="en-US" sz="1050" dirty="0">
              <a:solidFill>
                <a:srgbClr val="FF0000"/>
              </a:solidFill>
            </a:endParaRPr>
          </a:p>
        </p:txBody>
      </p:sp>
      <p:cxnSp>
        <p:nvCxnSpPr>
          <p:cNvPr id="42" name="曲线连接符 41"/>
          <p:cNvCxnSpPr/>
          <p:nvPr/>
        </p:nvCxnSpPr>
        <p:spPr>
          <a:xfrm rot="16200000" flipH="1">
            <a:off x="4355976" y="3573016"/>
            <a:ext cx="2592288" cy="129614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3" name="椭圆 42"/>
          <p:cNvSpPr/>
          <p:nvPr/>
        </p:nvSpPr>
        <p:spPr>
          <a:xfrm>
            <a:off x="4355976" y="2564904"/>
            <a:ext cx="1008112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7092280" y="4725144"/>
            <a:ext cx="1152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smtClean="0">
                <a:solidFill>
                  <a:schemeClr val="accent6">
                    <a:lumMod val="75000"/>
                  </a:schemeClr>
                </a:solidFill>
              </a:rPr>
              <a:t>not  available</a:t>
            </a:r>
            <a:endParaRPr lang="zh-CN" altLang="en-US" sz="110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196" name="Picture 4" descr="http://d05.res.meilishuo.net/pic/_o/bf/a1/1101783ca5bf3392bdf1b0bb44ba_800_800.c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941" y="1844824"/>
            <a:ext cx="448691" cy="448691"/>
          </a:xfrm>
          <a:prstGeom prst="rect">
            <a:avLst/>
          </a:prstGeom>
          <a:noFill/>
        </p:spPr>
      </p:pic>
      <p:sp>
        <p:nvSpPr>
          <p:cNvPr id="46" name="椭圆 45"/>
          <p:cNvSpPr/>
          <p:nvPr/>
        </p:nvSpPr>
        <p:spPr>
          <a:xfrm>
            <a:off x="539552" y="2348880"/>
            <a:ext cx="216024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198" name="Picture 6" descr="对号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3137" y="3624445"/>
            <a:ext cx="524772" cy="497359"/>
          </a:xfrm>
          <a:prstGeom prst="rect">
            <a:avLst/>
          </a:prstGeom>
          <a:noFill/>
        </p:spPr>
      </p:pic>
      <p:pic>
        <p:nvPicPr>
          <p:cNvPr id="48" name="Picture 6" descr="对号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5301208"/>
            <a:ext cx="524772" cy="497359"/>
          </a:xfrm>
          <a:prstGeom prst="rect">
            <a:avLst/>
          </a:prstGeom>
          <a:noFill/>
        </p:spPr>
      </p:pic>
      <p:sp>
        <p:nvSpPr>
          <p:cNvPr id="49" name="矩形标注 48"/>
          <p:cNvSpPr/>
          <p:nvPr/>
        </p:nvSpPr>
        <p:spPr>
          <a:xfrm>
            <a:off x="7164288" y="5589240"/>
            <a:ext cx="1800200" cy="864096"/>
          </a:xfrm>
          <a:prstGeom prst="wedgeRectCallout">
            <a:avLst>
              <a:gd name="adj1" fmla="val -77662"/>
              <a:gd name="adj2" fmla="val -1353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dirty="0" smtClean="0"/>
              <a:t>A combination of SW/HW </a:t>
            </a:r>
            <a:r>
              <a:rPr lang="en-US" altLang="zh-CN" sz="1050" dirty="0" smtClean="0"/>
              <a:t>accelerators </a:t>
            </a:r>
            <a:r>
              <a:rPr lang="en-US" altLang="zh-CN" sz="1050" dirty="0" smtClean="0"/>
              <a:t>has been used with SHV servers to yield comparable performance with dedicated devices.</a:t>
            </a:r>
            <a:endParaRPr lang="zh-CN" alt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46" grpId="0" animBg="1"/>
      <p:bldP spid="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zh-CN" sz="3200" dirty="0" smtClean="0"/>
              <a:t>Gap Analysis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Extensions to OPNFV Interfaces</a:t>
            </a:r>
            <a:endParaRPr lang="zh-CN" alt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916832"/>
            <a:ext cx="6408712" cy="427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2" name="矩形标注 191"/>
          <p:cNvSpPr/>
          <p:nvPr/>
        </p:nvSpPr>
        <p:spPr>
          <a:xfrm>
            <a:off x="144016" y="5157192"/>
            <a:ext cx="1403648" cy="648072"/>
          </a:xfrm>
          <a:prstGeom prst="wedgeRectCallout">
            <a:avLst>
              <a:gd name="adj1" fmla="val 86399"/>
              <a:gd name="adj2" fmla="val -407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100" smtClean="0"/>
              <a:t>1, add a specialized hardware chipset</a:t>
            </a:r>
            <a:endParaRPr lang="zh-CN" altLang="en-US" sz="1100"/>
          </a:p>
        </p:txBody>
      </p:sp>
      <p:sp>
        <p:nvSpPr>
          <p:cNvPr id="193" name="矩形标注 192"/>
          <p:cNvSpPr/>
          <p:nvPr/>
        </p:nvSpPr>
        <p:spPr>
          <a:xfrm>
            <a:off x="144016" y="3501008"/>
            <a:ext cx="1403648" cy="648072"/>
          </a:xfrm>
          <a:prstGeom prst="wedgeRectCallout">
            <a:avLst>
              <a:gd name="adj1" fmla="val 95750"/>
              <a:gd name="adj2" fmla="val 604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1100" smtClean="0"/>
              <a:t>2, utilize a set of general APIs to get access to the hardware chipset</a:t>
            </a:r>
            <a:endParaRPr lang="zh-CN" altLang="en-US" sz="1100"/>
          </a:p>
        </p:txBody>
      </p:sp>
      <p:sp>
        <p:nvSpPr>
          <p:cNvPr id="194" name="矩形标注 193"/>
          <p:cNvSpPr/>
          <p:nvPr/>
        </p:nvSpPr>
        <p:spPr>
          <a:xfrm>
            <a:off x="7308304" y="4581128"/>
            <a:ext cx="1728192" cy="648072"/>
          </a:xfrm>
          <a:prstGeom prst="wedgeRectCallout">
            <a:avLst>
              <a:gd name="adj1" fmla="val -58371"/>
              <a:gd name="adj2" fmla="val 7547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1100" dirty="0" smtClean="0"/>
              <a:t>3, allocate </a:t>
            </a:r>
            <a:r>
              <a:rPr lang="en-US" altLang="zh-CN" sz="1100" dirty="0"/>
              <a:t> </a:t>
            </a:r>
            <a:r>
              <a:rPr lang="en-US" altLang="zh-CN" sz="1100" dirty="0" smtClean="0"/>
              <a:t>VNFs to "capable" VMs on top of "capable" devices</a:t>
            </a:r>
            <a:endParaRPr lang="zh-CN" altLang="en-US" sz="1100" dirty="0"/>
          </a:p>
        </p:txBody>
      </p:sp>
      <p:sp>
        <p:nvSpPr>
          <p:cNvPr id="196" name="矩形标注 195"/>
          <p:cNvSpPr/>
          <p:nvPr/>
        </p:nvSpPr>
        <p:spPr>
          <a:xfrm>
            <a:off x="7308304" y="3068960"/>
            <a:ext cx="1728192" cy="648072"/>
          </a:xfrm>
          <a:prstGeom prst="wedgeRectCallout">
            <a:avLst>
              <a:gd name="adj1" fmla="val -58371"/>
              <a:gd name="adj2" fmla="val 7547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1100" dirty="0" smtClean="0"/>
              <a:t>4, Match VNF workloads  requiring  acceleration  to   appropriate </a:t>
            </a:r>
            <a:r>
              <a:rPr lang="en-US" altLang="zh-CN" sz="1100" dirty="0"/>
              <a:t> </a:t>
            </a:r>
            <a:r>
              <a:rPr lang="en-US" altLang="zh-CN" sz="1100" dirty="0" smtClean="0"/>
              <a:t>resources</a:t>
            </a:r>
            <a:endParaRPr lang="zh-CN" altLang="en-US" sz="1100" dirty="0"/>
          </a:p>
        </p:txBody>
      </p:sp>
      <p:sp>
        <p:nvSpPr>
          <p:cNvPr id="198" name="椭圆 197"/>
          <p:cNvSpPr/>
          <p:nvPr/>
        </p:nvSpPr>
        <p:spPr>
          <a:xfrm>
            <a:off x="2306656" y="4086800"/>
            <a:ext cx="432048" cy="288032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3275856" y="5050247"/>
            <a:ext cx="432048" cy="288032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5110993" y="4941168"/>
            <a:ext cx="432048" cy="28803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5930899" y="4122185"/>
            <a:ext cx="504056" cy="288032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z="3600" dirty="0" smtClean="0"/>
              <a:t>Discussion Results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040560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N</a:t>
            </a:r>
            <a:r>
              <a:rPr lang="en-US" altLang="zh-CN" sz="2800" dirty="0" smtClean="0"/>
              <a:t>oted that entire scope of orchestration/VIM/ VNF-acceleration-capability aware is challenging</a:t>
            </a:r>
          </a:p>
          <a:p>
            <a:r>
              <a:rPr lang="en-US" altLang="zh-CN" sz="2800" dirty="0" smtClean="0"/>
              <a:t>Need to coordinate closely with NFV ISG IFA Stream 2</a:t>
            </a:r>
            <a:endParaRPr lang="en-US" altLang="zh-CN" sz="2000" dirty="0" smtClean="0"/>
          </a:p>
          <a:p>
            <a:r>
              <a:rPr lang="en-US" altLang="zh-CN" sz="2400" dirty="0" smtClean="0"/>
              <a:t>Need to coordinate with OPNFV Copper, related projects such as </a:t>
            </a:r>
            <a:r>
              <a:rPr lang="en-US" altLang="zh-CN" sz="2400" dirty="0" err="1" smtClean="0"/>
              <a:t>OpenStack</a:t>
            </a:r>
            <a:r>
              <a:rPr lang="en-US" altLang="zh-CN" sz="2400" dirty="0" smtClean="0"/>
              <a:t> Congress on capability-discovery/utilization</a:t>
            </a:r>
          </a:p>
          <a:p>
            <a:r>
              <a:rPr lang="en-US" altLang="zh-CN" sz="2400" dirty="0" smtClean="0"/>
              <a:t>2 implementation arch concepts from proposal discussed but…</a:t>
            </a:r>
            <a:r>
              <a:rPr lang="en-US" altLang="zh-CN" sz="2400" dirty="0"/>
              <a:t> Focus on requirements </a:t>
            </a:r>
            <a:r>
              <a:rPr lang="en-US" altLang="zh-CN" sz="2400" dirty="0" smtClean="0"/>
              <a:t>first- for </a:t>
            </a:r>
            <a:r>
              <a:rPr lang="en-US" altLang="zh-CN" sz="2400" dirty="0"/>
              <a:t>1H 2015 </a:t>
            </a:r>
            <a:endParaRPr lang="en-US" altLang="zh-CN" sz="2400" dirty="0" smtClean="0"/>
          </a:p>
          <a:p>
            <a:r>
              <a:rPr lang="en-US" altLang="zh-CN" sz="2400" dirty="0" smtClean="0"/>
              <a:t>Need to likely spawn collaborative development (multiple) efforts to explore/assess/test/report implementations (2H15)</a:t>
            </a:r>
          </a:p>
          <a:p>
            <a:r>
              <a:rPr lang="en-US" altLang="zh-CN" sz="2400" dirty="0" err="1" smtClean="0"/>
              <a:t>KickOff</a:t>
            </a:r>
            <a:r>
              <a:rPr lang="en-US" altLang="zh-CN" sz="2400" dirty="0" smtClean="0"/>
              <a:t> call Wed 25Feb 11pm CET. </a:t>
            </a:r>
          </a:p>
          <a:p>
            <a:r>
              <a:rPr lang="en-US" altLang="zh-CN" sz="2400" dirty="0" smtClean="0"/>
              <a:t>Community: help us shape the project and keep aligned w/ relevant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mtClean="0"/>
              <a:t>Thank you.</a:t>
            </a:r>
            <a:endParaRPr lang="zh-CN" altLang="en-US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255</Words>
  <Application>Microsoft Office PowerPoint</Application>
  <PresentationFormat>On-screen Show (4:3)</PresentationFormat>
  <Paragraphs>60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主题</vt:lpstr>
      <vt:lpstr>OPNFV Project Discussion Results on DataPlane Acceleration BreakOut</vt:lpstr>
      <vt:lpstr>Background Hardware Dependent Data Plane VNFs</vt:lpstr>
      <vt:lpstr>Gap Analysis Extensions to OPNFV Interfaces</vt:lpstr>
      <vt:lpstr>Discussion Results</vt:lpstr>
      <vt:lpstr>Thank you.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OPN Project Proposal Common APIs for Specialized Platform Capabilities</dc:title>
  <dc:creator>cmcc</dc:creator>
  <cp:lastModifiedBy>Bob Monkman</cp:lastModifiedBy>
  <cp:revision>57</cp:revision>
  <dcterms:created xsi:type="dcterms:W3CDTF">2014-11-21T07:20:44Z</dcterms:created>
  <dcterms:modified xsi:type="dcterms:W3CDTF">2015-02-24T17:03:45Z</dcterms:modified>
</cp:coreProperties>
</file>