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0" r:id="rId4"/>
    <p:sldId id="262" r:id="rId5"/>
    <p:sldId id="271" r:id="rId6"/>
    <p:sldId id="267" r:id="rId7"/>
    <p:sldId id="263" r:id="rId8"/>
    <p:sldId id="266" r:id="rId9"/>
    <p:sldId id="269" r:id="rId10"/>
    <p:sldId id="268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73469" autoAdjust="0"/>
  </p:normalViewPr>
  <p:slideViewPr>
    <p:cSldViewPr>
      <p:cViewPr>
        <p:scale>
          <a:sx n="105" d="100"/>
          <a:sy n="105" d="100"/>
        </p:scale>
        <p:origin x="-984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B7959-982D-4392-A6BE-30C3C3556192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7799E-27A1-4A93-9DA4-A2466F0857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69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7799E-27A1-4A93-9DA4-A2466F085756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7799E-27A1-4A93-9DA4-A2466F085756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2015/2/24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mtClean="0"/>
              <a:t>OPNFV Project Briefing on</a:t>
            </a:r>
            <a:br>
              <a:rPr lang="en-US" altLang="zh-CN" smtClean="0"/>
            </a:br>
            <a:r>
              <a:rPr lang="en-US" altLang="zh-CN" smtClean="0"/>
              <a:t>DataPlane Accleration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smtClean="0"/>
          </a:p>
          <a:p>
            <a:endParaRPr lang="en-US" altLang="zh-CN" smtClean="0"/>
          </a:p>
          <a:p>
            <a:fld id="{93BAB197-59F0-48FB-B2E9-C6792CFE8B91}" type="datetime1">
              <a:rPr lang="en-US" altLang="zh-CN" smtClean="0"/>
              <a:pPr/>
              <a:t>2/24/2015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mtClean="0"/>
              <a:t>Thank you.</a:t>
            </a:r>
            <a:endParaRPr lang="zh-CN" altLang="en-US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Outline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Background</a:t>
            </a:r>
          </a:p>
          <a:p>
            <a:pPr lvl="1"/>
            <a:r>
              <a:rPr lang="en-US" altLang="zh-CN" smtClean="0"/>
              <a:t>Hardware Dependent Data Plane VNFs</a:t>
            </a:r>
          </a:p>
          <a:p>
            <a:r>
              <a:rPr lang="en-US" altLang="zh-CN" smtClean="0"/>
              <a:t>Vision</a:t>
            </a:r>
          </a:p>
          <a:p>
            <a:pPr lvl="1"/>
            <a:r>
              <a:rPr lang="en-US" altLang="zh-CN" smtClean="0"/>
              <a:t>Enabling VNF portability for hardware acceleration</a:t>
            </a:r>
          </a:p>
          <a:p>
            <a:r>
              <a:rPr lang="en-US" altLang="zh-CN" smtClean="0"/>
              <a:t>Gap Analysis</a:t>
            </a:r>
          </a:p>
          <a:p>
            <a:r>
              <a:rPr lang="en-US" altLang="zh-CN" smtClean="0"/>
              <a:t>Initial Discussion</a:t>
            </a:r>
          </a:p>
          <a:p>
            <a:r>
              <a:rPr lang="en-US" altLang="zh-CN" smtClean="0"/>
              <a:t>Proposal 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CN" sz="3200" smtClean="0"/>
              <a:t>Background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z="4000" smtClean="0"/>
              <a:t>Hardware Dependent Data Plane VNFs</a:t>
            </a:r>
            <a:endParaRPr lang="zh-CN" altLang="en-US"/>
          </a:p>
        </p:txBody>
      </p:sp>
      <p:sp>
        <p:nvSpPr>
          <p:cNvPr id="4" name="平行四边形 3"/>
          <p:cNvSpPr/>
          <p:nvPr/>
        </p:nvSpPr>
        <p:spPr bwMode="auto">
          <a:xfrm>
            <a:off x="1332533" y="1563980"/>
            <a:ext cx="6263927" cy="1734154"/>
          </a:xfrm>
          <a:prstGeom prst="parallelogram">
            <a:avLst>
              <a:gd name="adj" fmla="val 71878"/>
            </a:avLst>
          </a:prstGeom>
          <a:ln w="952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平行四边形 4"/>
          <p:cNvSpPr/>
          <p:nvPr/>
        </p:nvSpPr>
        <p:spPr bwMode="auto">
          <a:xfrm>
            <a:off x="1043608" y="5516934"/>
            <a:ext cx="6480844" cy="1080418"/>
          </a:xfrm>
          <a:prstGeom prst="parallelogram">
            <a:avLst>
              <a:gd name="adj" fmla="val 71878"/>
            </a:avLst>
          </a:prstGeom>
          <a:ln w="127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平行四边形 5"/>
          <p:cNvSpPr/>
          <p:nvPr/>
        </p:nvSpPr>
        <p:spPr bwMode="auto">
          <a:xfrm>
            <a:off x="1115045" y="3615388"/>
            <a:ext cx="6625431" cy="1552656"/>
          </a:xfrm>
          <a:prstGeom prst="parallelogram">
            <a:avLst>
              <a:gd name="adj" fmla="val 71878"/>
            </a:avLst>
          </a:prstGeom>
          <a:ln w="19050"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TextBox 224"/>
          <p:cNvSpPr txBox="1">
            <a:spLocks noChangeArrowheads="1"/>
          </p:cNvSpPr>
          <p:nvPr/>
        </p:nvSpPr>
        <p:spPr bwMode="auto">
          <a:xfrm>
            <a:off x="1331069" y="5368343"/>
            <a:ext cx="1440731" cy="30777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zh-CN" sz="1400" smtClean="0">
                <a:solidFill>
                  <a:schemeClr val="bg1"/>
                </a:solidFill>
                <a:latin typeface="Calibri"/>
                <a:ea typeface="宋体"/>
                <a:cs typeface="+mn-cs"/>
              </a:rPr>
              <a:t>Hardware Layer</a:t>
            </a:r>
            <a:endParaRPr lang="zh-CN" altLang="en-US" sz="1400">
              <a:solidFill>
                <a:schemeClr val="bg1"/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8" name="TextBox 225"/>
          <p:cNvSpPr txBox="1">
            <a:spLocks noChangeArrowheads="1"/>
          </p:cNvSpPr>
          <p:nvPr/>
        </p:nvSpPr>
        <p:spPr bwMode="auto">
          <a:xfrm>
            <a:off x="1332086" y="3717032"/>
            <a:ext cx="1295822" cy="30777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zh-CN" sz="1400" smtClean="0">
                <a:solidFill>
                  <a:schemeClr val="bg1"/>
                </a:solidFill>
                <a:latin typeface="Calibri"/>
                <a:ea typeface="宋体"/>
                <a:cs typeface="+mn-cs"/>
              </a:rPr>
              <a:t>Platform Layer</a:t>
            </a:r>
            <a:endParaRPr lang="zh-CN" altLang="en-US" sz="1400">
              <a:solidFill>
                <a:schemeClr val="bg1"/>
              </a:solidFill>
              <a:latin typeface="Calibri"/>
              <a:ea typeface="宋体"/>
              <a:cs typeface="+mn-cs"/>
            </a:endParaRPr>
          </a:p>
        </p:txBody>
      </p:sp>
      <p:sp>
        <p:nvSpPr>
          <p:cNvPr id="9" name="TextBox 226"/>
          <p:cNvSpPr txBox="1">
            <a:spLocks noChangeArrowheads="1"/>
          </p:cNvSpPr>
          <p:nvPr/>
        </p:nvSpPr>
        <p:spPr bwMode="auto">
          <a:xfrm>
            <a:off x="1331764" y="1988840"/>
            <a:ext cx="1224136" cy="30777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zh-CN" sz="1400" smtClean="0">
                <a:solidFill>
                  <a:schemeClr val="bg1"/>
                </a:solidFill>
                <a:latin typeface="Calibri"/>
                <a:ea typeface="宋体"/>
                <a:cs typeface="+mn-cs"/>
              </a:rPr>
              <a:t>Service Layer</a:t>
            </a:r>
            <a:endParaRPr lang="zh-CN" altLang="en-US" sz="1400">
              <a:solidFill>
                <a:schemeClr val="bg1"/>
              </a:solidFill>
              <a:latin typeface="Calibri"/>
              <a:ea typeface="宋体"/>
              <a:cs typeface="+mn-cs"/>
            </a:endParaRPr>
          </a:p>
        </p:txBody>
      </p:sp>
      <p:grpSp>
        <p:nvGrpSpPr>
          <p:cNvPr id="10" name="组合 86"/>
          <p:cNvGrpSpPr>
            <a:grpSpLocks/>
          </p:cNvGrpSpPr>
          <p:nvPr/>
        </p:nvGrpSpPr>
        <p:grpSpPr bwMode="auto">
          <a:xfrm>
            <a:off x="2771746" y="3710553"/>
            <a:ext cx="5040738" cy="1301131"/>
            <a:chOff x="2123561" y="2405027"/>
            <a:chExt cx="4565645" cy="1166917"/>
          </a:xfrm>
        </p:grpSpPr>
        <p:sp>
          <p:nvSpPr>
            <p:cNvPr id="11" name="椭圆 10"/>
            <p:cNvSpPr/>
            <p:nvPr/>
          </p:nvSpPr>
          <p:spPr>
            <a:xfrm>
              <a:off x="2123561" y="2565192"/>
              <a:ext cx="3652547" cy="100675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>
                <a:solidFill>
                  <a:schemeClr val="tx1"/>
                </a:solidFill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486855" y="3131376"/>
              <a:ext cx="1081526" cy="2316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100" dirty="0">
                  <a:solidFill>
                    <a:schemeClr val="tx1"/>
                  </a:solidFill>
                </a:rPr>
                <a:t>Hypervisor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2896081" y="2405027"/>
              <a:ext cx="574170" cy="503376"/>
            </a:xfrm>
            <a:prstGeom prst="roundRect">
              <a:avLst>
                <a:gd name="adj" fmla="val 6119"/>
              </a:avLst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100" dirty="0">
                  <a:solidFill>
                    <a:schemeClr val="tx1"/>
                  </a:solidFill>
                </a:rPr>
                <a:t>VM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2835533" y="2476530"/>
              <a:ext cx="569993" cy="503376"/>
            </a:xfrm>
            <a:prstGeom prst="roundRect">
              <a:avLst>
                <a:gd name="adj" fmla="val 6119"/>
              </a:avLst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100" dirty="0">
                  <a:solidFill>
                    <a:schemeClr val="tx1"/>
                  </a:solidFill>
                </a:rPr>
                <a:t>VM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2768720" y="2548032"/>
              <a:ext cx="572081" cy="503376"/>
            </a:xfrm>
            <a:prstGeom prst="roundRect">
              <a:avLst>
                <a:gd name="adj" fmla="val 6119"/>
              </a:avLst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100" dirty="0">
                  <a:solidFill>
                    <a:schemeClr val="tx1"/>
                  </a:solidFill>
                </a:rPr>
                <a:t>VM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5776109" y="2417284"/>
              <a:ext cx="913097" cy="77496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400" smtClean="0">
                  <a:solidFill>
                    <a:schemeClr val="tx1"/>
                  </a:solidFill>
                </a:rPr>
                <a:t>VIM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3670687" y="3122911"/>
              <a:ext cx="1139986" cy="24596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100" dirty="0">
                  <a:solidFill>
                    <a:schemeClr val="tx1"/>
                  </a:solidFill>
                </a:rPr>
                <a:t>Hypervisor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3960903" y="2422188"/>
              <a:ext cx="574170" cy="503376"/>
            </a:xfrm>
            <a:prstGeom prst="roundRect">
              <a:avLst>
                <a:gd name="adj" fmla="val 6119"/>
              </a:avLst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100" dirty="0">
                  <a:solidFill>
                    <a:schemeClr val="tx1"/>
                  </a:solidFill>
                </a:rPr>
                <a:t>VM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3900355" y="2493691"/>
              <a:ext cx="569993" cy="503376"/>
            </a:xfrm>
            <a:prstGeom prst="roundRect">
              <a:avLst>
                <a:gd name="adj" fmla="val 6119"/>
              </a:avLst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100" dirty="0">
                  <a:solidFill>
                    <a:schemeClr val="tx1"/>
                  </a:solidFill>
                </a:rPr>
                <a:t>VM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0" name="圆角矩形 19"/>
            <p:cNvSpPr/>
            <p:nvPr/>
          </p:nvSpPr>
          <p:spPr>
            <a:xfrm>
              <a:off x="3833543" y="2565192"/>
              <a:ext cx="572081" cy="503376"/>
            </a:xfrm>
            <a:prstGeom prst="roundRect">
              <a:avLst>
                <a:gd name="adj" fmla="val 6119"/>
              </a:avLst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100" dirty="0">
                  <a:solidFill>
                    <a:schemeClr val="tx1"/>
                  </a:solidFill>
                </a:rPr>
                <a:t>VM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940" y="5615945"/>
            <a:ext cx="1616368" cy="477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1940" y="5615945"/>
            <a:ext cx="1616368" cy="477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矩形 22"/>
          <p:cNvSpPr/>
          <p:nvPr/>
        </p:nvSpPr>
        <p:spPr>
          <a:xfrm>
            <a:off x="3156347" y="2060550"/>
            <a:ext cx="1008112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smtClean="0"/>
              <a:t>Packet Processing</a:t>
            </a:r>
          </a:p>
          <a:p>
            <a:pPr algn="ctr"/>
            <a:r>
              <a:rPr lang="en-US" altLang="zh-CN" sz="1200" smtClean="0"/>
              <a:t>VNFC</a:t>
            </a:r>
            <a:endParaRPr lang="zh-CN" altLang="en-US" sz="1200"/>
          </a:p>
        </p:txBody>
      </p:sp>
      <p:sp>
        <p:nvSpPr>
          <p:cNvPr id="24" name="矩形 23"/>
          <p:cNvSpPr/>
          <p:nvPr/>
        </p:nvSpPr>
        <p:spPr>
          <a:xfrm>
            <a:off x="4380483" y="2060550"/>
            <a:ext cx="1008112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200" smtClean="0"/>
              <a:t>IPsec Gateway</a:t>
            </a:r>
          </a:p>
          <a:p>
            <a:pPr algn="ctr"/>
            <a:r>
              <a:rPr lang="en-US" altLang="zh-CN" sz="1200" smtClean="0"/>
              <a:t>VNFC</a:t>
            </a:r>
            <a:endParaRPr lang="zh-CN" altLang="en-US" sz="1200"/>
          </a:p>
        </p:txBody>
      </p:sp>
      <p:sp>
        <p:nvSpPr>
          <p:cNvPr id="25" name="圆角矩形 24"/>
          <p:cNvSpPr/>
          <p:nvPr/>
        </p:nvSpPr>
        <p:spPr bwMode="auto">
          <a:xfrm>
            <a:off x="3084339" y="1988542"/>
            <a:ext cx="1152128" cy="1008112"/>
          </a:xfrm>
          <a:prstGeom prst="roundRect">
            <a:avLst>
              <a:gd name="adj" fmla="val 6119"/>
            </a:avLst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100" smtClean="0">
                <a:solidFill>
                  <a:srgbClr val="FF0000"/>
                </a:solidFill>
              </a:rPr>
              <a:t>SW acc</a:t>
            </a:r>
            <a:endParaRPr lang="zh-CN" altLang="en-US" sz="1100" dirty="0">
              <a:solidFill>
                <a:srgbClr val="FF0000"/>
              </a:solidFill>
            </a:endParaRPr>
          </a:p>
        </p:txBody>
      </p:sp>
      <p:sp>
        <p:nvSpPr>
          <p:cNvPr id="26" name="圆角矩形 25"/>
          <p:cNvSpPr/>
          <p:nvPr/>
        </p:nvSpPr>
        <p:spPr bwMode="auto">
          <a:xfrm>
            <a:off x="4308475" y="1988542"/>
            <a:ext cx="1152128" cy="1008112"/>
          </a:xfrm>
          <a:prstGeom prst="roundRect">
            <a:avLst>
              <a:gd name="adj" fmla="val 6119"/>
            </a:avLst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100" smtClean="0">
                <a:solidFill>
                  <a:srgbClr val="FF0000"/>
                </a:solidFill>
              </a:rPr>
              <a:t>HW acc driver</a:t>
            </a:r>
            <a:endParaRPr lang="zh-CN" altLang="en-US" sz="11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21213" y="6101931"/>
            <a:ext cx="3960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“NFV Servers” based upon integrated </a:t>
            </a:r>
            <a:r>
              <a:rPr lang="en-US" altLang="zh-CN" sz="1600" dirty="0" err="1" smtClean="0"/>
              <a:t>SoC</a:t>
            </a:r>
            <a:r>
              <a:rPr lang="en-US" altLang="zh-CN" sz="1600" dirty="0" smtClean="0"/>
              <a:t> or Standard High Volume </a:t>
            </a:r>
            <a:r>
              <a:rPr lang="en-US" altLang="zh-CN" sz="1600" dirty="0" err="1" smtClean="0"/>
              <a:t>Servers+Smart</a:t>
            </a:r>
            <a:r>
              <a:rPr lang="en-US" altLang="zh-CN" sz="1600" dirty="0" smtClean="0"/>
              <a:t> NIC</a:t>
            </a:r>
            <a:endParaRPr lang="zh-CN" altLang="en-US" sz="1600" dirty="0"/>
          </a:p>
        </p:txBody>
      </p:sp>
      <p:sp>
        <p:nvSpPr>
          <p:cNvPr id="28" name="上箭头 27"/>
          <p:cNvSpPr/>
          <p:nvPr/>
        </p:nvSpPr>
        <p:spPr>
          <a:xfrm>
            <a:off x="4284092" y="5228902"/>
            <a:ext cx="648072" cy="360040"/>
          </a:xfrm>
          <a:prstGeom prst="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上箭头 28"/>
          <p:cNvSpPr/>
          <p:nvPr/>
        </p:nvSpPr>
        <p:spPr>
          <a:xfrm>
            <a:off x="4284092" y="3068662"/>
            <a:ext cx="648072" cy="360040"/>
          </a:xfrm>
          <a:prstGeom prst="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圆角矩形 29"/>
          <p:cNvSpPr/>
          <p:nvPr/>
        </p:nvSpPr>
        <p:spPr>
          <a:xfrm>
            <a:off x="539552" y="5805264"/>
            <a:ext cx="2349175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100" b="1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Reduced Capex/Opex </a:t>
            </a:r>
            <a:r>
              <a:rPr lang="en-US" altLang="zh-CN" sz="110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for off-the-shelf IT devices.</a:t>
            </a:r>
          </a:p>
        </p:txBody>
      </p:sp>
      <p:sp>
        <p:nvSpPr>
          <p:cNvPr id="31" name="圆角矩形 30"/>
          <p:cNvSpPr/>
          <p:nvPr/>
        </p:nvSpPr>
        <p:spPr>
          <a:xfrm>
            <a:off x="539552" y="4149080"/>
            <a:ext cx="230438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50" b="1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Simplfied deployment, flexible scheduling, on-demand scaling </a:t>
            </a:r>
            <a:r>
              <a:rPr lang="en-US" altLang="zh-CN" sz="105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due to hardware virtualization.</a:t>
            </a:r>
          </a:p>
        </p:txBody>
      </p:sp>
      <p:sp>
        <p:nvSpPr>
          <p:cNvPr id="32" name="圆角矩形 31"/>
          <p:cNvSpPr/>
          <p:nvPr/>
        </p:nvSpPr>
        <p:spPr>
          <a:xfrm>
            <a:off x="539552" y="2420888"/>
            <a:ext cx="2376983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50" b="1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Independent VNF software development and upgrades </a:t>
            </a:r>
            <a:r>
              <a:rPr lang="en-US" altLang="zh-CN" sz="105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 top of fully-decoupled hardware platforms.</a:t>
            </a:r>
          </a:p>
        </p:txBody>
      </p:sp>
      <p:sp>
        <p:nvSpPr>
          <p:cNvPr id="33" name="圆角矩形 32"/>
          <p:cNvSpPr/>
          <p:nvPr/>
        </p:nvSpPr>
        <p:spPr bwMode="auto">
          <a:xfrm>
            <a:off x="6732364" y="2140044"/>
            <a:ext cx="1368152" cy="576064"/>
          </a:xfrm>
          <a:prstGeom prst="roundRect">
            <a:avLst>
              <a:gd name="adj" fmla="val 611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smtClean="0">
                <a:solidFill>
                  <a:prstClr val="black"/>
                </a:solidFill>
              </a:rPr>
              <a:t>VFN manger</a:t>
            </a:r>
          </a:p>
        </p:txBody>
      </p:sp>
      <p:sp>
        <p:nvSpPr>
          <p:cNvPr id="34" name="上箭头 33"/>
          <p:cNvSpPr/>
          <p:nvPr/>
        </p:nvSpPr>
        <p:spPr>
          <a:xfrm>
            <a:off x="7164412" y="2735158"/>
            <a:ext cx="216024" cy="936104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圆角矩形 34"/>
          <p:cNvSpPr/>
          <p:nvPr/>
        </p:nvSpPr>
        <p:spPr bwMode="auto">
          <a:xfrm>
            <a:off x="2987948" y="1707996"/>
            <a:ext cx="3168352" cy="1368152"/>
          </a:xfrm>
          <a:prstGeom prst="roundRect">
            <a:avLst>
              <a:gd name="adj" fmla="val 6119"/>
            </a:avLst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smtClean="0">
                <a:solidFill>
                  <a:prstClr val="black"/>
                </a:solidFill>
              </a:rPr>
              <a:t>Data Plane VNFs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100" dirty="0">
              <a:solidFill>
                <a:prstClr val="black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516340" y="1707996"/>
            <a:ext cx="1800200" cy="324036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左箭头 36"/>
          <p:cNvSpPr/>
          <p:nvPr/>
        </p:nvSpPr>
        <p:spPr>
          <a:xfrm>
            <a:off x="6228308" y="2284060"/>
            <a:ext cx="360040" cy="360040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圆角矩形 37"/>
          <p:cNvSpPr/>
          <p:nvPr/>
        </p:nvSpPr>
        <p:spPr bwMode="auto">
          <a:xfrm>
            <a:off x="5527278" y="1996028"/>
            <a:ext cx="567680" cy="1009010"/>
          </a:xfrm>
          <a:prstGeom prst="roundRect">
            <a:avLst>
              <a:gd name="adj" fmla="val 6119"/>
            </a:avLst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100" smtClean="0">
              <a:solidFill>
                <a:prstClr val="black"/>
              </a:solidFill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smtClean="0">
                <a:solidFill>
                  <a:prstClr val="black"/>
                </a:solidFill>
              </a:rPr>
              <a:t>other VNFs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600" smtClean="0">
              <a:solidFill>
                <a:prstClr val="black"/>
              </a:solidFill>
            </a:endParaRPr>
          </a:p>
        </p:txBody>
      </p:sp>
      <p:pic>
        <p:nvPicPr>
          <p:cNvPr id="1026" name="Picture 2" descr="http://b.img.youboy.com/201010/11/g3_65205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76156" y="5549887"/>
            <a:ext cx="648072" cy="4204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40" name="TextBox 39"/>
          <p:cNvSpPr txBox="1"/>
          <p:nvPr/>
        </p:nvSpPr>
        <p:spPr>
          <a:xfrm>
            <a:off x="6027111" y="5974973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>
                <a:solidFill>
                  <a:srgbClr val="FF0000"/>
                </a:solidFill>
              </a:rPr>
              <a:t>HW </a:t>
            </a:r>
            <a:r>
              <a:rPr lang="en-US" altLang="zh-CN" sz="1050" dirty="0" err="1" smtClean="0">
                <a:solidFill>
                  <a:srgbClr val="FF0000"/>
                </a:solidFill>
              </a:rPr>
              <a:t>acc</a:t>
            </a:r>
            <a:endParaRPr lang="zh-CN" altLang="en-US" sz="1050" dirty="0">
              <a:solidFill>
                <a:srgbClr val="FF0000"/>
              </a:solidFill>
            </a:endParaRPr>
          </a:p>
        </p:txBody>
      </p:sp>
      <p:cxnSp>
        <p:nvCxnSpPr>
          <p:cNvPr id="42" name="曲线连接符 41"/>
          <p:cNvCxnSpPr/>
          <p:nvPr/>
        </p:nvCxnSpPr>
        <p:spPr>
          <a:xfrm rot="16200000" flipH="1">
            <a:off x="4355976" y="3573016"/>
            <a:ext cx="2592288" cy="129614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3" name="椭圆 42"/>
          <p:cNvSpPr/>
          <p:nvPr/>
        </p:nvSpPr>
        <p:spPr>
          <a:xfrm>
            <a:off x="4355976" y="2564904"/>
            <a:ext cx="1008112" cy="36004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7092280" y="4725144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smtClean="0">
                <a:solidFill>
                  <a:schemeClr val="accent6">
                    <a:lumMod val="75000"/>
                  </a:schemeClr>
                </a:solidFill>
              </a:rPr>
              <a:t>not  available</a:t>
            </a:r>
            <a:endParaRPr lang="zh-CN" altLang="en-US" sz="110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196" name="Picture 4" descr="http://d05.res.meilishuo.net/pic/_o/bf/a1/1101783ca5bf3392bdf1b0bb44ba_800_800.c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941" y="1844824"/>
            <a:ext cx="448691" cy="448691"/>
          </a:xfrm>
          <a:prstGeom prst="rect">
            <a:avLst/>
          </a:prstGeom>
          <a:noFill/>
        </p:spPr>
      </p:pic>
      <p:sp>
        <p:nvSpPr>
          <p:cNvPr id="46" name="椭圆 45"/>
          <p:cNvSpPr/>
          <p:nvPr/>
        </p:nvSpPr>
        <p:spPr>
          <a:xfrm>
            <a:off x="539552" y="2348880"/>
            <a:ext cx="216024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198" name="Picture 6" descr="对号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3137" y="3624445"/>
            <a:ext cx="524772" cy="497359"/>
          </a:xfrm>
          <a:prstGeom prst="rect">
            <a:avLst/>
          </a:prstGeom>
          <a:noFill/>
        </p:spPr>
      </p:pic>
      <p:pic>
        <p:nvPicPr>
          <p:cNvPr id="48" name="Picture 6" descr="对号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5301208"/>
            <a:ext cx="524772" cy="497359"/>
          </a:xfrm>
          <a:prstGeom prst="rect">
            <a:avLst/>
          </a:prstGeom>
          <a:noFill/>
        </p:spPr>
      </p:pic>
      <p:sp>
        <p:nvSpPr>
          <p:cNvPr id="49" name="矩形标注 48"/>
          <p:cNvSpPr/>
          <p:nvPr/>
        </p:nvSpPr>
        <p:spPr>
          <a:xfrm>
            <a:off x="7164288" y="5589240"/>
            <a:ext cx="1800200" cy="864096"/>
          </a:xfrm>
          <a:prstGeom prst="wedgeRectCallout">
            <a:avLst>
              <a:gd name="adj1" fmla="val -77662"/>
              <a:gd name="adj2" fmla="val -1353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050" dirty="0" smtClean="0"/>
              <a:t>A combination of SW/HW </a:t>
            </a:r>
            <a:r>
              <a:rPr lang="en-US" altLang="zh-CN" sz="1050" dirty="0" err="1" smtClean="0"/>
              <a:t>accerelators</a:t>
            </a:r>
            <a:r>
              <a:rPr lang="en-US" altLang="zh-CN" sz="1050" dirty="0" smtClean="0"/>
              <a:t> has been used with SHV servers to yield comparable performance with dedicated devices.</a:t>
            </a:r>
            <a:endParaRPr lang="zh-CN" altLang="en-US" sz="1050" dirty="0"/>
          </a:p>
        </p:txBody>
      </p:sp>
    </p:spTree>
    <p:extLst>
      <p:ext uri="{BB962C8B-B14F-4D97-AF65-F5344CB8AC3E}">
        <p14:creationId xmlns:p14="http://schemas.microsoft.com/office/powerpoint/2010/main" val="75047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46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3600" smtClean="0"/>
              <a:t>Vision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z="3200" smtClean="0"/>
              <a:t>Common interfaces for DataPlane Acceleration</a:t>
            </a:r>
            <a:endParaRPr lang="zh-CN" altLang="en-US" sz="36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800" smtClean="0"/>
              <a:t>HW/SW acc is common in dataplane devices</a:t>
            </a:r>
          </a:p>
          <a:p>
            <a:pPr lvl="1"/>
            <a:r>
              <a:rPr lang="en-US" altLang="zh-CN" sz="2400" smtClean="0"/>
              <a:t>Encryption, DPI, transcoding, firewall, etc.</a:t>
            </a:r>
          </a:p>
          <a:p>
            <a:r>
              <a:rPr lang="en-US" altLang="zh-CN" sz="2800" smtClean="0"/>
              <a:t>Vision: a fully decoupled three-layer architecture</a:t>
            </a:r>
          </a:p>
          <a:p>
            <a:pPr lvl="1"/>
            <a:r>
              <a:rPr lang="en-US" altLang="zh-CN" sz="2400" smtClean="0"/>
              <a:t>Observation: multiple choices exist for each given usecase</a:t>
            </a:r>
          </a:p>
          <a:p>
            <a:pPr lvl="2"/>
            <a:r>
              <a:rPr lang="en-US" altLang="zh-CN" sz="2000" smtClean="0"/>
              <a:t>software-only acceleration</a:t>
            </a:r>
          </a:p>
          <a:p>
            <a:pPr lvl="2"/>
            <a:r>
              <a:rPr lang="en-US" altLang="zh-CN" sz="2000" smtClean="0"/>
              <a:t>hardware assist accleration in various forms:</a:t>
            </a:r>
          </a:p>
          <a:p>
            <a:pPr lvl="2">
              <a:buNone/>
            </a:pPr>
            <a:r>
              <a:rPr lang="en-US" altLang="zh-CN" sz="2000" smtClean="0"/>
              <a:t>separate acc card/integrated with NIC/integrated with CPU</a:t>
            </a:r>
          </a:p>
          <a:p>
            <a:pPr lvl="1"/>
            <a:r>
              <a:rPr lang="en-US" altLang="zh-CN" sz="2400" smtClean="0"/>
              <a:t>Concern: no common interfaces exist for acceleration</a:t>
            </a:r>
          </a:p>
          <a:p>
            <a:pPr lvl="1"/>
            <a:r>
              <a:rPr lang="en-US" altLang="zh-CN" sz="2400" smtClean="0"/>
              <a:t>Problem: no VNF portability for data plane acceration</a:t>
            </a:r>
          </a:p>
          <a:p>
            <a:pPr lvl="2"/>
            <a:r>
              <a:rPr lang="en-US" altLang="zh-CN" sz="2000" smtClean="0"/>
              <a:t>VNFs: rewrite their code extensively to do hardware migration</a:t>
            </a:r>
          </a:p>
          <a:p>
            <a:pPr lvl="2"/>
            <a:r>
              <a:rPr lang="en-US" altLang="zh-CN" sz="2000" smtClean="0"/>
              <a:t>CSPs: binds VNF software with the underlying hardware devices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CN" sz="3200" dirty="0" smtClean="0"/>
              <a:t>Gap Analysis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Extensions to OPNFV Interfaces</a:t>
            </a:r>
            <a:endParaRPr lang="zh-CN" alt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16832"/>
            <a:ext cx="6408712" cy="427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2" name="矩形标注 191"/>
          <p:cNvSpPr/>
          <p:nvPr/>
        </p:nvSpPr>
        <p:spPr>
          <a:xfrm>
            <a:off x="144016" y="5157192"/>
            <a:ext cx="1403648" cy="648072"/>
          </a:xfrm>
          <a:prstGeom prst="wedgeRectCallout">
            <a:avLst>
              <a:gd name="adj1" fmla="val 86399"/>
              <a:gd name="adj2" fmla="val -407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100" smtClean="0"/>
              <a:t>1, add a specialized hardware chipset</a:t>
            </a:r>
            <a:endParaRPr lang="zh-CN" altLang="en-US" sz="1100"/>
          </a:p>
        </p:txBody>
      </p:sp>
      <p:sp>
        <p:nvSpPr>
          <p:cNvPr id="193" name="矩形标注 192"/>
          <p:cNvSpPr/>
          <p:nvPr/>
        </p:nvSpPr>
        <p:spPr>
          <a:xfrm>
            <a:off x="144016" y="3501008"/>
            <a:ext cx="1403648" cy="648072"/>
          </a:xfrm>
          <a:prstGeom prst="wedgeRectCallout">
            <a:avLst>
              <a:gd name="adj1" fmla="val 95750"/>
              <a:gd name="adj2" fmla="val 604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1100" smtClean="0"/>
              <a:t>2, utilize a set of general APIs to get access to the hardware chipset</a:t>
            </a:r>
            <a:endParaRPr lang="zh-CN" altLang="en-US" sz="1100"/>
          </a:p>
        </p:txBody>
      </p:sp>
      <p:sp>
        <p:nvSpPr>
          <p:cNvPr id="194" name="矩形标注 193"/>
          <p:cNvSpPr/>
          <p:nvPr/>
        </p:nvSpPr>
        <p:spPr>
          <a:xfrm>
            <a:off x="7308304" y="4581128"/>
            <a:ext cx="1728192" cy="648072"/>
          </a:xfrm>
          <a:prstGeom prst="wedgeRectCallout">
            <a:avLst>
              <a:gd name="adj1" fmla="val -58371"/>
              <a:gd name="adj2" fmla="val 7547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1100" dirty="0" smtClean="0"/>
              <a:t>3, allocate </a:t>
            </a:r>
            <a:r>
              <a:rPr lang="en-US" altLang="zh-CN" sz="1100" dirty="0"/>
              <a:t> </a:t>
            </a:r>
            <a:r>
              <a:rPr lang="en-US" altLang="zh-CN" sz="1100" dirty="0" smtClean="0"/>
              <a:t>VNFs to "capable" VMs on top of "capable" devices</a:t>
            </a:r>
            <a:endParaRPr lang="zh-CN" altLang="en-US" sz="1100" dirty="0"/>
          </a:p>
        </p:txBody>
      </p:sp>
      <p:sp>
        <p:nvSpPr>
          <p:cNvPr id="196" name="矩形标注 195"/>
          <p:cNvSpPr/>
          <p:nvPr/>
        </p:nvSpPr>
        <p:spPr>
          <a:xfrm>
            <a:off x="7308304" y="3068960"/>
            <a:ext cx="1728192" cy="648072"/>
          </a:xfrm>
          <a:prstGeom prst="wedgeRectCallout">
            <a:avLst>
              <a:gd name="adj1" fmla="val -58371"/>
              <a:gd name="adj2" fmla="val 7547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1100" dirty="0" smtClean="0"/>
              <a:t>4, Match VNF workloads  requiring  acceleration  to   appropriate </a:t>
            </a:r>
            <a:r>
              <a:rPr lang="en-US" altLang="zh-CN" sz="1100" dirty="0"/>
              <a:t> </a:t>
            </a:r>
            <a:r>
              <a:rPr lang="en-US" altLang="zh-CN" sz="1100" dirty="0" smtClean="0"/>
              <a:t>resources</a:t>
            </a:r>
            <a:endParaRPr lang="zh-CN" altLang="en-US" sz="1100" dirty="0"/>
          </a:p>
        </p:txBody>
      </p:sp>
      <p:sp>
        <p:nvSpPr>
          <p:cNvPr id="198" name="椭圆 197"/>
          <p:cNvSpPr/>
          <p:nvPr/>
        </p:nvSpPr>
        <p:spPr>
          <a:xfrm>
            <a:off x="2306656" y="4086800"/>
            <a:ext cx="432048" cy="288032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3275856" y="5050247"/>
            <a:ext cx="432048" cy="288032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110993" y="4941168"/>
            <a:ext cx="432048" cy="28803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930899" y="4122185"/>
            <a:ext cx="504056" cy="288032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498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CN" sz="3600" smtClean="0"/>
              <a:t>Initial Discussion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>General Framework Design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"Pass-Through" Model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2"/>
          </p:nvPr>
        </p:nvSpPr>
        <p:spPr>
          <a:xfrm>
            <a:off x="457200" y="2318891"/>
            <a:ext cx="4040188" cy="395128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zh-CN" smtClean="0"/>
              <a:t>"Fully Intermediated" Model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318891"/>
            <a:ext cx="4041775" cy="395128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流程图: 过程 6"/>
          <p:cNvSpPr/>
          <p:nvPr/>
        </p:nvSpPr>
        <p:spPr>
          <a:xfrm>
            <a:off x="755576" y="5949280"/>
            <a:ext cx="576064" cy="432048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CN" sz="1400" smtClean="0"/>
          </a:p>
          <a:p>
            <a:pPr algn="ctr"/>
            <a:r>
              <a:rPr lang="en-US" altLang="zh-CN" sz="1400" smtClean="0"/>
              <a:t>#1</a:t>
            </a:r>
            <a:endParaRPr lang="zh-CN" altLang="en-US" sz="1400"/>
          </a:p>
        </p:txBody>
      </p:sp>
      <p:sp>
        <p:nvSpPr>
          <p:cNvPr id="8" name="流程图: 过程 7"/>
          <p:cNvSpPr/>
          <p:nvPr/>
        </p:nvSpPr>
        <p:spPr>
          <a:xfrm>
            <a:off x="1475656" y="5949280"/>
            <a:ext cx="576064" cy="432048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CN" sz="1400" smtClean="0"/>
          </a:p>
          <a:p>
            <a:pPr algn="ctr"/>
            <a:r>
              <a:rPr lang="en-US" altLang="zh-CN" sz="1400" smtClean="0"/>
              <a:t>#2</a:t>
            </a:r>
            <a:endParaRPr lang="zh-CN" altLang="en-US" sz="1400"/>
          </a:p>
        </p:txBody>
      </p:sp>
      <p:sp>
        <p:nvSpPr>
          <p:cNvPr id="9" name="流程图: 过程 8"/>
          <p:cNvSpPr/>
          <p:nvPr/>
        </p:nvSpPr>
        <p:spPr>
          <a:xfrm>
            <a:off x="2195736" y="5949280"/>
            <a:ext cx="576064" cy="432048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/>
            </a:r>
            <a:br>
              <a:rPr lang="en-US" altLang="zh-CN" sz="1400" smtClean="0"/>
            </a:br>
            <a:r>
              <a:rPr lang="en-US" altLang="zh-CN" sz="1400" smtClean="0"/>
              <a:t>#3</a:t>
            </a:r>
            <a:endParaRPr lang="zh-CN" altLang="en-US" sz="1400"/>
          </a:p>
        </p:txBody>
      </p:sp>
      <p:sp>
        <p:nvSpPr>
          <p:cNvPr id="10" name="流程图: 过程 9"/>
          <p:cNvSpPr/>
          <p:nvPr/>
        </p:nvSpPr>
        <p:spPr>
          <a:xfrm>
            <a:off x="2915816" y="5949280"/>
            <a:ext cx="576064" cy="432048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/>
            </a:r>
            <a:br>
              <a:rPr lang="en-US" altLang="zh-CN" sz="1400" smtClean="0"/>
            </a:br>
            <a:r>
              <a:rPr lang="en-US" altLang="zh-CN" sz="1400" smtClean="0"/>
              <a:t>#4</a:t>
            </a:r>
            <a:endParaRPr lang="zh-CN" altLang="en-US" sz="1400"/>
          </a:p>
        </p:txBody>
      </p:sp>
      <p:sp>
        <p:nvSpPr>
          <p:cNvPr id="11" name="流程图: 过程 10"/>
          <p:cNvSpPr/>
          <p:nvPr/>
        </p:nvSpPr>
        <p:spPr>
          <a:xfrm>
            <a:off x="3635896" y="5949280"/>
            <a:ext cx="576064" cy="432048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/>
            </a:r>
            <a:br>
              <a:rPr lang="en-US" altLang="zh-CN" sz="1400" smtClean="0"/>
            </a:br>
            <a:r>
              <a:rPr lang="en-US" altLang="zh-CN" sz="1400" smtClean="0"/>
              <a:t>#5</a:t>
            </a:r>
            <a:endParaRPr lang="zh-CN" altLang="en-US" sz="1400"/>
          </a:p>
        </p:txBody>
      </p:sp>
      <p:sp>
        <p:nvSpPr>
          <p:cNvPr id="21" name="流程图: 过程 20"/>
          <p:cNvSpPr/>
          <p:nvPr/>
        </p:nvSpPr>
        <p:spPr>
          <a:xfrm>
            <a:off x="1051992" y="2276872"/>
            <a:ext cx="783704" cy="720080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>VNF</a:t>
            </a:r>
            <a:br>
              <a:rPr lang="en-US" altLang="zh-CN" sz="1400" smtClean="0"/>
            </a:br>
            <a:r>
              <a:rPr lang="en-US" altLang="zh-CN" sz="1400" smtClean="0"/>
              <a:t>#1</a:t>
            </a:r>
            <a:endParaRPr lang="zh-CN" altLang="en-US" sz="1400"/>
          </a:p>
        </p:txBody>
      </p:sp>
      <p:sp>
        <p:nvSpPr>
          <p:cNvPr id="138" name="流程图: 过程 137"/>
          <p:cNvSpPr/>
          <p:nvPr/>
        </p:nvSpPr>
        <p:spPr>
          <a:xfrm>
            <a:off x="4946336" y="5949280"/>
            <a:ext cx="576064" cy="432048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/>
            </a:r>
            <a:br>
              <a:rPr lang="en-US" altLang="zh-CN" sz="1400" smtClean="0"/>
            </a:br>
            <a:r>
              <a:rPr lang="en-US" altLang="zh-CN" sz="1400" smtClean="0"/>
              <a:t>#1</a:t>
            </a:r>
            <a:endParaRPr lang="zh-CN" altLang="en-US" sz="1400"/>
          </a:p>
        </p:txBody>
      </p:sp>
      <p:sp>
        <p:nvSpPr>
          <p:cNvPr id="139" name="流程图: 过程 138"/>
          <p:cNvSpPr/>
          <p:nvPr/>
        </p:nvSpPr>
        <p:spPr>
          <a:xfrm>
            <a:off x="5666416" y="5949280"/>
            <a:ext cx="576064" cy="432048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/>
            </a:r>
            <a:br>
              <a:rPr lang="en-US" altLang="zh-CN" sz="1400" smtClean="0"/>
            </a:br>
            <a:r>
              <a:rPr lang="en-US" altLang="zh-CN" sz="1400" smtClean="0"/>
              <a:t>#2</a:t>
            </a:r>
            <a:endParaRPr lang="zh-CN" altLang="en-US" sz="1400"/>
          </a:p>
        </p:txBody>
      </p:sp>
      <p:sp>
        <p:nvSpPr>
          <p:cNvPr id="140" name="流程图: 过程 139"/>
          <p:cNvSpPr/>
          <p:nvPr/>
        </p:nvSpPr>
        <p:spPr>
          <a:xfrm>
            <a:off x="6386496" y="5949280"/>
            <a:ext cx="576064" cy="432048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/>
            </a:r>
            <a:br>
              <a:rPr lang="en-US" altLang="zh-CN" sz="1400" smtClean="0"/>
            </a:br>
            <a:r>
              <a:rPr lang="en-US" altLang="zh-CN" sz="1400" smtClean="0"/>
              <a:t>#3</a:t>
            </a:r>
            <a:endParaRPr lang="zh-CN" altLang="en-US" sz="1400"/>
          </a:p>
        </p:txBody>
      </p:sp>
      <p:sp>
        <p:nvSpPr>
          <p:cNvPr id="141" name="流程图: 过程 140"/>
          <p:cNvSpPr/>
          <p:nvPr/>
        </p:nvSpPr>
        <p:spPr>
          <a:xfrm>
            <a:off x="7106576" y="5949280"/>
            <a:ext cx="576064" cy="432048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/>
            </a:r>
            <a:br>
              <a:rPr lang="en-US" altLang="zh-CN" sz="1400" smtClean="0"/>
            </a:br>
            <a:r>
              <a:rPr lang="en-US" altLang="zh-CN" sz="1400" smtClean="0"/>
              <a:t>#4</a:t>
            </a:r>
            <a:endParaRPr lang="zh-CN" altLang="en-US" sz="1400"/>
          </a:p>
        </p:txBody>
      </p:sp>
      <p:sp>
        <p:nvSpPr>
          <p:cNvPr id="142" name="流程图: 过程 141"/>
          <p:cNvSpPr/>
          <p:nvPr/>
        </p:nvSpPr>
        <p:spPr>
          <a:xfrm>
            <a:off x="7826656" y="5949280"/>
            <a:ext cx="576064" cy="432048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/>
            </a:r>
            <a:br>
              <a:rPr lang="en-US" altLang="zh-CN" sz="1400" smtClean="0"/>
            </a:br>
            <a:r>
              <a:rPr lang="en-US" altLang="zh-CN" sz="1400" smtClean="0"/>
              <a:t>#5</a:t>
            </a:r>
            <a:endParaRPr lang="zh-CN" altLang="en-US" sz="1400"/>
          </a:p>
        </p:txBody>
      </p:sp>
      <p:sp>
        <p:nvSpPr>
          <p:cNvPr id="143" name="流程图: 过程 142"/>
          <p:cNvSpPr/>
          <p:nvPr/>
        </p:nvSpPr>
        <p:spPr>
          <a:xfrm>
            <a:off x="4891096" y="5229200"/>
            <a:ext cx="711696" cy="432048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>Host</a:t>
            </a:r>
          </a:p>
          <a:p>
            <a:pPr algn="ctr"/>
            <a:r>
              <a:rPr lang="en-US" altLang="zh-CN" sz="1400" smtClean="0"/>
              <a:t>Driver</a:t>
            </a:r>
            <a:endParaRPr lang="zh-CN" altLang="en-US" sz="1400"/>
          </a:p>
        </p:txBody>
      </p:sp>
      <p:sp>
        <p:nvSpPr>
          <p:cNvPr id="144" name="流程图: 过程 143"/>
          <p:cNvSpPr/>
          <p:nvPr/>
        </p:nvSpPr>
        <p:spPr>
          <a:xfrm>
            <a:off x="5602792" y="5229200"/>
            <a:ext cx="711696" cy="432048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>Host</a:t>
            </a:r>
          </a:p>
          <a:p>
            <a:pPr algn="ctr"/>
            <a:r>
              <a:rPr lang="en-US" altLang="zh-CN" sz="1400" smtClean="0"/>
              <a:t>Driver </a:t>
            </a:r>
            <a:endParaRPr lang="zh-CN" altLang="en-US" sz="1400"/>
          </a:p>
        </p:txBody>
      </p:sp>
      <p:sp>
        <p:nvSpPr>
          <p:cNvPr id="145" name="流程图: 过程 144"/>
          <p:cNvSpPr/>
          <p:nvPr/>
        </p:nvSpPr>
        <p:spPr>
          <a:xfrm>
            <a:off x="6314488" y="5229200"/>
            <a:ext cx="711696" cy="432048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>Host Driver</a:t>
            </a:r>
            <a:endParaRPr lang="zh-CN" altLang="en-US" sz="1400"/>
          </a:p>
        </p:txBody>
      </p:sp>
      <p:sp>
        <p:nvSpPr>
          <p:cNvPr id="146" name="流程图: 过程 145"/>
          <p:cNvSpPr/>
          <p:nvPr/>
        </p:nvSpPr>
        <p:spPr>
          <a:xfrm>
            <a:off x="7034568" y="5229200"/>
            <a:ext cx="711696" cy="432048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>Host Driver</a:t>
            </a:r>
            <a:endParaRPr lang="zh-CN" altLang="en-US" sz="1400"/>
          </a:p>
        </p:txBody>
      </p:sp>
      <p:sp>
        <p:nvSpPr>
          <p:cNvPr id="147" name="流程图: 过程 146"/>
          <p:cNvSpPr/>
          <p:nvPr/>
        </p:nvSpPr>
        <p:spPr>
          <a:xfrm>
            <a:off x="7746264" y="5229200"/>
            <a:ext cx="711696" cy="432048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>Host Driver</a:t>
            </a:r>
            <a:endParaRPr lang="zh-CN" altLang="en-US" sz="1400"/>
          </a:p>
        </p:txBody>
      </p:sp>
      <p:cxnSp>
        <p:nvCxnSpPr>
          <p:cNvPr id="153" name="直接箭头连接符 152"/>
          <p:cNvCxnSpPr>
            <a:stCxn id="138" idx="0"/>
            <a:endCxn id="143" idx="2"/>
          </p:cNvCxnSpPr>
          <p:nvPr/>
        </p:nvCxnSpPr>
        <p:spPr>
          <a:xfrm flipV="1">
            <a:off x="5234368" y="5661248"/>
            <a:ext cx="12576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4" name="直接箭头连接符 153"/>
          <p:cNvCxnSpPr>
            <a:stCxn id="139" idx="0"/>
            <a:endCxn id="144" idx="2"/>
          </p:cNvCxnSpPr>
          <p:nvPr/>
        </p:nvCxnSpPr>
        <p:spPr>
          <a:xfrm flipV="1">
            <a:off x="5954448" y="5661248"/>
            <a:ext cx="419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5" name="直接箭头连接符 154"/>
          <p:cNvCxnSpPr>
            <a:stCxn id="140" idx="0"/>
            <a:endCxn id="145" idx="2"/>
          </p:cNvCxnSpPr>
          <p:nvPr/>
        </p:nvCxnSpPr>
        <p:spPr>
          <a:xfrm flipH="1" flipV="1">
            <a:off x="6670336" y="5661248"/>
            <a:ext cx="419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6" name="直接箭头连接符 155"/>
          <p:cNvCxnSpPr>
            <a:stCxn id="141" idx="0"/>
            <a:endCxn id="146" idx="2"/>
          </p:cNvCxnSpPr>
          <p:nvPr/>
        </p:nvCxnSpPr>
        <p:spPr>
          <a:xfrm flipH="1" flipV="1">
            <a:off x="7390416" y="5661248"/>
            <a:ext cx="419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7" name="直接箭头连接符 156"/>
          <p:cNvCxnSpPr>
            <a:stCxn id="142" idx="0"/>
            <a:endCxn id="147" idx="2"/>
          </p:cNvCxnSpPr>
          <p:nvPr/>
        </p:nvCxnSpPr>
        <p:spPr>
          <a:xfrm flipH="1" flipV="1">
            <a:off x="8102112" y="5661248"/>
            <a:ext cx="12576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7" name="直接连接符 186"/>
          <p:cNvCxnSpPr/>
          <p:nvPr/>
        </p:nvCxnSpPr>
        <p:spPr>
          <a:xfrm>
            <a:off x="467544" y="5085184"/>
            <a:ext cx="8208912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直接连接符 187"/>
          <p:cNvCxnSpPr/>
          <p:nvPr/>
        </p:nvCxnSpPr>
        <p:spPr>
          <a:xfrm>
            <a:off x="481192" y="5877272"/>
            <a:ext cx="8195264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>
            <a:off x="4139952" y="47878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Vn-Nf</a:t>
            </a:r>
            <a:endParaRPr lang="zh-CN" altLang="en-US"/>
          </a:p>
        </p:txBody>
      </p:sp>
      <p:sp>
        <p:nvSpPr>
          <p:cNvPr id="201" name="TextBox 200"/>
          <p:cNvSpPr txBox="1"/>
          <p:nvPr/>
        </p:nvSpPr>
        <p:spPr>
          <a:xfrm>
            <a:off x="4167248" y="56519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Vi-Ha</a:t>
            </a:r>
            <a:endParaRPr lang="zh-CN" altLang="en-US"/>
          </a:p>
        </p:txBody>
      </p:sp>
      <p:sp>
        <p:nvSpPr>
          <p:cNvPr id="79" name="流程图: 过程 78"/>
          <p:cNvSpPr/>
          <p:nvPr/>
        </p:nvSpPr>
        <p:spPr>
          <a:xfrm>
            <a:off x="539552" y="2204864"/>
            <a:ext cx="3888432" cy="2664296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smtClean="0"/>
              <a:t>VNF</a:t>
            </a:r>
          </a:p>
          <a:p>
            <a:pPr algn="ctr"/>
            <a:endParaRPr lang="en-US" altLang="zh-CN" sz="2800" smtClean="0"/>
          </a:p>
          <a:p>
            <a:pPr algn="ctr"/>
            <a:endParaRPr lang="en-US" altLang="zh-CN" sz="2800" smtClean="0"/>
          </a:p>
          <a:p>
            <a:pPr algn="ctr"/>
            <a:endParaRPr lang="en-US" altLang="zh-CN" sz="1400" smtClean="0"/>
          </a:p>
          <a:p>
            <a:pPr algn="ctr"/>
            <a:endParaRPr lang="en-US" altLang="zh-CN" sz="1400" smtClean="0"/>
          </a:p>
          <a:p>
            <a:pPr algn="ctr"/>
            <a:endParaRPr lang="en-US" altLang="zh-CN" sz="1400" smtClean="0"/>
          </a:p>
          <a:p>
            <a:pPr algn="ctr"/>
            <a:endParaRPr lang="en-US" altLang="zh-CN" sz="1400" smtClean="0"/>
          </a:p>
          <a:p>
            <a:pPr algn="ctr"/>
            <a:endParaRPr lang="en-US" altLang="zh-CN" sz="1400" smtClean="0"/>
          </a:p>
          <a:p>
            <a:pPr algn="ctr"/>
            <a:r>
              <a:rPr lang="en-US" altLang="zh-CN" sz="1400" smtClean="0"/>
              <a:t/>
            </a:r>
            <a:br>
              <a:rPr lang="en-US" altLang="zh-CN" sz="1400" smtClean="0"/>
            </a:br>
            <a:endParaRPr lang="zh-CN" altLang="en-US" sz="1400"/>
          </a:p>
        </p:txBody>
      </p:sp>
      <p:sp>
        <p:nvSpPr>
          <p:cNvPr id="12" name="流程图: 过程 11"/>
          <p:cNvSpPr/>
          <p:nvPr/>
        </p:nvSpPr>
        <p:spPr>
          <a:xfrm>
            <a:off x="755576" y="2708920"/>
            <a:ext cx="3456384" cy="1224136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Functional Abstration Layer</a:t>
            </a:r>
          </a:p>
          <a:p>
            <a:pPr algn="ctr"/>
            <a:endParaRPr lang="en-US" altLang="zh-CN" smtClean="0"/>
          </a:p>
          <a:p>
            <a:pPr algn="ctr"/>
            <a:endParaRPr lang="en-US" altLang="zh-CN" smtClean="0"/>
          </a:p>
          <a:p>
            <a:pPr algn="ctr"/>
            <a:endParaRPr lang="en-US" altLang="zh-CN" smtClean="0"/>
          </a:p>
        </p:txBody>
      </p:sp>
      <p:sp>
        <p:nvSpPr>
          <p:cNvPr id="13" name="流程图: 过程 12"/>
          <p:cNvSpPr/>
          <p:nvPr/>
        </p:nvSpPr>
        <p:spPr>
          <a:xfrm>
            <a:off x="971600" y="3284984"/>
            <a:ext cx="792088" cy="432048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>PP APIs</a:t>
            </a:r>
            <a:endParaRPr lang="zh-CN" altLang="en-US" sz="1400"/>
          </a:p>
        </p:txBody>
      </p:sp>
      <p:sp>
        <p:nvSpPr>
          <p:cNvPr id="14" name="流程图: 过程 13"/>
          <p:cNvSpPr/>
          <p:nvPr/>
        </p:nvSpPr>
        <p:spPr>
          <a:xfrm>
            <a:off x="2051720" y="3284984"/>
            <a:ext cx="792088" cy="432048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>Crypto APIs</a:t>
            </a:r>
            <a:endParaRPr lang="zh-CN" altLang="en-US" sz="1400"/>
          </a:p>
        </p:txBody>
      </p:sp>
      <p:sp>
        <p:nvSpPr>
          <p:cNvPr id="15" name="流程图: 过程 14"/>
          <p:cNvSpPr/>
          <p:nvPr/>
        </p:nvSpPr>
        <p:spPr>
          <a:xfrm>
            <a:off x="3131840" y="3284984"/>
            <a:ext cx="792088" cy="432048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>Codec APIs</a:t>
            </a:r>
            <a:endParaRPr lang="zh-CN" altLang="en-US" sz="1400"/>
          </a:p>
        </p:txBody>
      </p:sp>
      <p:cxnSp>
        <p:nvCxnSpPr>
          <p:cNvPr id="37" name="直接箭头连接符 36"/>
          <p:cNvCxnSpPr>
            <a:stCxn id="16" idx="0"/>
            <a:endCxn id="13" idx="2"/>
          </p:cNvCxnSpPr>
          <p:nvPr/>
        </p:nvCxnSpPr>
        <p:spPr>
          <a:xfrm flipV="1">
            <a:off x="1056184" y="3717032"/>
            <a:ext cx="311460" cy="576064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17" idx="0"/>
            <a:endCxn id="14" idx="2"/>
          </p:cNvCxnSpPr>
          <p:nvPr/>
        </p:nvCxnSpPr>
        <p:spPr>
          <a:xfrm flipV="1">
            <a:off x="1767880" y="3717032"/>
            <a:ext cx="679884" cy="576064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>
            <a:stCxn id="18" idx="0"/>
            <a:endCxn id="14" idx="2"/>
          </p:cNvCxnSpPr>
          <p:nvPr/>
        </p:nvCxnSpPr>
        <p:spPr>
          <a:xfrm flipH="1" flipV="1">
            <a:off x="2447764" y="3717032"/>
            <a:ext cx="31812" cy="576064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>
            <a:stCxn id="20" idx="0"/>
            <a:endCxn id="15" idx="2"/>
          </p:cNvCxnSpPr>
          <p:nvPr/>
        </p:nvCxnSpPr>
        <p:spPr>
          <a:xfrm flipH="1" flipV="1">
            <a:off x="3527884" y="3717032"/>
            <a:ext cx="383468" cy="576064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直接箭头连接符 47"/>
          <p:cNvCxnSpPr>
            <a:stCxn id="19" idx="0"/>
            <a:endCxn id="13" idx="2"/>
          </p:cNvCxnSpPr>
          <p:nvPr/>
        </p:nvCxnSpPr>
        <p:spPr>
          <a:xfrm flipH="1" flipV="1">
            <a:off x="1367644" y="3717032"/>
            <a:ext cx="1832012" cy="576064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流程图: 过程 15"/>
          <p:cNvSpPr/>
          <p:nvPr/>
        </p:nvSpPr>
        <p:spPr>
          <a:xfrm>
            <a:off x="700336" y="4293096"/>
            <a:ext cx="711696" cy="432048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>Driver #1</a:t>
            </a:r>
            <a:endParaRPr lang="zh-CN" altLang="en-US" sz="1400"/>
          </a:p>
        </p:txBody>
      </p:sp>
      <p:sp>
        <p:nvSpPr>
          <p:cNvPr id="17" name="流程图: 过程 16"/>
          <p:cNvSpPr/>
          <p:nvPr/>
        </p:nvSpPr>
        <p:spPr>
          <a:xfrm>
            <a:off x="1412032" y="4293096"/>
            <a:ext cx="711696" cy="432048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>Driver #2</a:t>
            </a:r>
            <a:endParaRPr lang="zh-CN" altLang="en-US" sz="1400"/>
          </a:p>
        </p:txBody>
      </p:sp>
      <p:sp>
        <p:nvSpPr>
          <p:cNvPr id="18" name="流程图: 过程 17"/>
          <p:cNvSpPr/>
          <p:nvPr/>
        </p:nvSpPr>
        <p:spPr>
          <a:xfrm>
            <a:off x="2123728" y="4293096"/>
            <a:ext cx="711696" cy="432048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>Driver #3</a:t>
            </a:r>
            <a:endParaRPr lang="zh-CN" altLang="en-US" sz="1400"/>
          </a:p>
        </p:txBody>
      </p:sp>
      <p:sp>
        <p:nvSpPr>
          <p:cNvPr id="19" name="流程图: 过程 18"/>
          <p:cNvSpPr/>
          <p:nvPr/>
        </p:nvSpPr>
        <p:spPr>
          <a:xfrm>
            <a:off x="2843808" y="4293096"/>
            <a:ext cx="711696" cy="432048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>Driver #4</a:t>
            </a:r>
            <a:endParaRPr lang="zh-CN" altLang="en-US" sz="1400"/>
          </a:p>
        </p:txBody>
      </p:sp>
      <p:sp>
        <p:nvSpPr>
          <p:cNvPr id="20" name="流程图: 过程 19"/>
          <p:cNvSpPr/>
          <p:nvPr/>
        </p:nvSpPr>
        <p:spPr>
          <a:xfrm>
            <a:off x="3555504" y="4293096"/>
            <a:ext cx="711696" cy="432048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>Driver #5</a:t>
            </a:r>
            <a:endParaRPr lang="zh-CN" altLang="en-US" sz="1400"/>
          </a:p>
        </p:txBody>
      </p:sp>
      <p:cxnSp>
        <p:nvCxnSpPr>
          <p:cNvPr id="51" name="直接箭头连接符 50"/>
          <p:cNvCxnSpPr>
            <a:stCxn id="7" idx="0"/>
            <a:endCxn id="16" idx="2"/>
          </p:cNvCxnSpPr>
          <p:nvPr/>
        </p:nvCxnSpPr>
        <p:spPr>
          <a:xfrm flipV="1">
            <a:off x="1043608" y="4725144"/>
            <a:ext cx="12576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>
            <a:stCxn id="8" idx="0"/>
            <a:endCxn id="17" idx="2"/>
          </p:cNvCxnSpPr>
          <p:nvPr/>
        </p:nvCxnSpPr>
        <p:spPr>
          <a:xfrm flipV="1">
            <a:off x="1763688" y="4725144"/>
            <a:ext cx="4192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>
            <a:stCxn id="9" idx="0"/>
            <a:endCxn id="18" idx="2"/>
          </p:cNvCxnSpPr>
          <p:nvPr/>
        </p:nvCxnSpPr>
        <p:spPr>
          <a:xfrm flipH="1" flipV="1">
            <a:off x="2479576" y="4725144"/>
            <a:ext cx="4192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2" name="直接箭头连接符 61"/>
          <p:cNvCxnSpPr>
            <a:stCxn id="10" idx="0"/>
            <a:endCxn id="19" idx="2"/>
          </p:cNvCxnSpPr>
          <p:nvPr/>
        </p:nvCxnSpPr>
        <p:spPr>
          <a:xfrm flipH="1" flipV="1">
            <a:off x="3199656" y="4725144"/>
            <a:ext cx="4192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>
            <a:stCxn id="11" idx="0"/>
            <a:endCxn id="20" idx="2"/>
          </p:cNvCxnSpPr>
          <p:nvPr/>
        </p:nvCxnSpPr>
        <p:spPr>
          <a:xfrm flipH="1" flipV="1">
            <a:off x="3911352" y="4725144"/>
            <a:ext cx="12576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0" name="流程图: 过程 79"/>
          <p:cNvSpPr/>
          <p:nvPr/>
        </p:nvSpPr>
        <p:spPr>
          <a:xfrm>
            <a:off x="4716016" y="2204864"/>
            <a:ext cx="3888432" cy="2664296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smtClean="0"/>
              <a:t>VNF</a:t>
            </a:r>
          </a:p>
          <a:p>
            <a:pPr algn="ctr"/>
            <a:endParaRPr lang="en-US" altLang="zh-CN" sz="2800" smtClean="0"/>
          </a:p>
          <a:p>
            <a:pPr algn="ctr"/>
            <a:endParaRPr lang="en-US" altLang="zh-CN" sz="2800" smtClean="0"/>
          </a:p>
          <a:p>
            <a:pPr algn="ctr"/>
            <a:endParaRPr lang="en-US" altLang="zh-CN" sz="1400" smtClean="0"/>
          </a:p>
          <a:p>
            <a:pPr algn="ctr"/>
            <a:endParaRPr lang="en-US" altLang="zh-CN" sz="1400" smtClean="0"/>
          </a:p>
          <a:p>
            <a:pPr algn="ctr"/>
            <a:endParaRPr lang="en-US" altLang="zh-CN" sz="1400" smtClean="0"/>
          </a:p>
          <a:p>
            <a:pPr algn="ctr"/>
            <a:endParaRPr lang="en-US" altLang="zh-CN" sz="1400" smtClean="0"/>
          </a:p>
          <a:p>
            <a:pPr algn="ctr"/>
            <a:endParaRPr lang="en-US" altLang="zh-CN" sz="1400" smtClean="0"/>
          </a:p>
          <a:p>
            <a:pPr algn="ctr"/>
            <a:r>
              <a:rPr lang="en-US" altLang="zh-CN" sz="1400" smtClean="0"/>
              <a:t/>
            </a:r>
            <a:br>
              <a:rPr lang="en-US" altLang="zh-CN" sz="1400" smtClean="0"/>
            </a:br>
            <a:endParaRPr lang="zh-CN" altLang="en-US" sz="1400"/>
          </a:p>
        </p:txBody>
      </p:sp>
      <p:sp>
        <p:nvSpPr>
          <p:cNvPr id="107" name="流程图: 过程 106"/>
          <p:cNvSpPr/>
          <p:nvPr/>
        </p:nvSpPr>
        <p:spPr>
          <a:xfrm>
            <a:off x="4915272" y="2708920"/>
            <a:ext cx="3456384" cy="1944216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mtClean="0"/>
              <a:t>Functional Abstration Layer</a:t>
            </a:r>
          </a:p>
          <a:p>
            <a:pPr algn="ctr"/>
            <a:endParaRPr lang="en-US" altLang="zh-CN" smtClean="0"/>
          </a:p>
          <a:p>
            <a:pPr algn="ctr"/>
            <a:endParaRPr lang="en-US" altLang="zh-CN" smtClean="0"/>
          </a:p>
          <a:p>
            <a:pPr algn="ctr"/>
            <a:endParaRPr lang="en-US" altLang="zh-CN" smtClean="0"/>
          </a:p>
          <a:p>
            <a:pPr algn="ctr"/>
            <a:endParaRPr lang="en-US" altLang="zh-CN" smtClean="0"/>
          </a:p>
          <a:p>
            <a:pPr algn="ctr"/>
            <a:endParaRPr lang="en-US" altLang="zh-CN" smtClean="0"/>
          </a:p>
          <a:p>
            <a:pPr algn="ctr"/>
            <a:endParaRPr lang="en-US" altLang="zh-CN" smtClean="0"/>
          </a:p>
        </p:txBody>
      </p:sp>
      <p:sp>
        <p:nvSpPr>
          <p:cNvPr id="108" name="流程图: 过程 107"/>
          <p:cNvSpPr/>
          <p:nvPr/>
        </p:nvSpPr>
        <p:spPr>
          <a:xfrm>
            <a:off x="5131296" y="3140968"/>
            <a:ext cx="792088" cy="432048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>PP APIs</a:t>
            </a:r>
            <a:endParaRPr lang="zh-CN" altLang="en-US" sz="1400"/>
          </a:p>
        </p:txBody>
      </p:sp>
      <p:sp>
        <p:nvSpPr>
          <p:cNvPr id="109" name="流程图: 过程 108"/>
          <p:cNvSpPr/>
          <p:nvPr/>
        </p:nvSpPr>
        <p:spPr>
          <a:xfrm>
            <a:off x="6211416" y="3140968"/>
            <a:ext cx="792088" cy="432048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>Crypto APIs</a:t>
            </a:r>
            <a:endParaRPr lang="zh-CN" altLang="en-US" sz="1400"/>
          </a:p>
        </p:txBody>
      </p:sp>
      <p:sp>
        <p:nvSpPr>
          <p:cNvPr id="110" name="流程图: 过程 109"/>
          <p:cNvSpPr/>
          <p:nvPr/>
        </p:nvSpPr>
        <p:spPr>
          <a:xfrm>
            <a:off x="7291536" y="3140968"/>
            <a:ext cx="792088" cy="432048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>Codec APIs</a:t>
            </a:r>
            <a:endParaRPr lang="zh-CN" altLang="en-US" sz="1400"/>
          </a:p>
        </p:txBody>
      </p:sp>
      <p:sp>
        <p:nvSpPr>
          <p:cNvPr id="158" name="流程图: 过程 157"/>
          <p:cNvSpPr/>
          <p:nvPr/>
        </p:nvSpPr>
        <p:spPr>
          <a:xfrm>
            <a:off x="5076056" y="3861048"/>
            <a:ext cx="1008112" cy="504056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>PP Dirver</a:t>
            </a:r>
            <a:endParaRPr lang="zh-CN" altLang="en-US" sz="1400"/>
          </a:p>
        </p:txBody>
      </p:sp>
      <p:cxnSp>
        <p:nvCxnSpPr>
          <p:cNvPr id="171" name="直接箭头连接符 170"/>
          <p:cNvCxnSpPr>
            <a:endCxn id="158" idx="0"/>
          </p:cNvCxnSpPr>
          <p:nvPr/>
        </p:nvCxnSpPr>
        <p:spPr>
          <a:xfrm>
            <a:off x="5563344" y="3573016"/>
            <a:ext cx="16768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5" name="直接箭头连接符 204"/>
          <p:cNvCxnSpPr>
            <a:stCxn id="109" idx="2"/>
            <a:endCxn id="74" idx="0"/>
          </p:cNvCxnSpPr>
          <p:nvPr/>
        </p:nvCxnSpPr>
        <p:spPr>
          <a:xfrm>
            <a:off x="6607460" y="3573016"/>
            <a:ext cx="5277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6" name="直接箭头连接符 205"/>
          <p:cNvCxnSpPr>
            <a:endCxn id="75" idx="0"/>
          </p:cNvCxnSpPr>
          <p:nvPr/>
        </p:nvCxnSpPr>
        <p:spPr>
          <a:xfrm>
            <a:off x="7668344" y="3573016"/>
            <a:ext cx="72008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8" name="直接箭头连接符 147"/>
          <p:cNvCxnSpPr>
            <a:stCxn id="143" idx="0"/>
            <a:endCxn id="158" idx="2"/>
          </p:cNvCxnSpPr>
          <p:nvPr/>
        </p:nvCxnSpPr>
        <p:spPr>
          <a:xfrm flipV="1">
            <a:off x="5246944" y="4365104"/>
            <a:ext cx="333168" cy="86409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1" name="直接箭头连接符 150"/>
          <p:cNvCxnSpPr>
            <a:stCxn id="147" idx="0"/>
            <a:endCxn id="75" idx="2"/>
          </p:cNvCxnSpPr>
          <p:nvPr/>
        </p:nvCxnSpPr>
        <p:spPr>
          <a:xfrm flipH="1" flipV="1">
            <a:off x="7740352" y="4365104"/>
            <a:ext cx="361760" cy="86409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9" name="直接箭头连接符 158"/>
          <p:cNvCxnSpPr>
            <a:stCxn id="144" idx="0"/>
            <a:endCxn id="74" idx="2"/>
          </p:cNvCxnSpPr>
          <p:nvPr/>
        </p:nvCxnSpPr>
        <p:spPr>
          <a:xfrm flipV="1">
            <a:off x="5958640" y="4365104"/>
            <a:ext cx="701592" cy="86409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2" name="直接箭头连接符 161"/>
          <p:cNvCxnSpPr>
            <a:stCxn id="146" idx="0"/>
            <a:endCxn id="158" idx="2"/>
          </p:cNvCxnSpPr>
          <p:nvPr/>
        </p:nvCxnSpPr>
        <p:spPr>
          <a:xfrm flipH="1" flipV="1">
            <a:off x="5580112" y="4365104"/>
            <a:ext cx="1810304" cy="86409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0" name="直接箭头连接符 149"/>
          <p:cNvCxnSpPr>
            <a:stCxn id="145" idx="0"/>
            <a:endCxn id="74" idx="2"/>
          </p:cNvCxnSpPr>
          <p:nvPr/>
        </p:nvCxnSpPr>
        <p:spPr>
          <a:xfrm flipH="1" flipV="1">
            <a:off x="6660232" y="4365104"/>
            <a:ext cx="10104" cy="86409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4" name="流程图: 过程 73"/>
          <p:cNvSpPr/>
          <p:nvPr/>
        </p:nvSpPr>
        <p:spPr>
          <a:xfrm>
            <a:off x="6156176" y="3861048"/>
            <a:ext cx="1008112" cy="504056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>Crypto Driver</a:t>
            </a:r>
            <a:endParaRPr lang="zh-CN" altLang="en-US" sz="1400"/>
          </a:p>
        </p:txBody>
      </p:sp>
      <p:sp>
        <p:nvSpPr>
          <p:cNvPr id="75" name="流程图: 过程 74"/>
          <p:cNvSpPr/>
          <p:nvPr/>
        </p:nvSpPr>
        <p:spPr>
          <a:xfrm>
            <a:off x="7236296" y="3861048"/>
            <a:ext cx="1008112" cy="504056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smtClean="0"/>
              <a:t>Codec Driver</a:t>
            </a:r>
            <a:endParaRPr lang="zh-CN" altLang="en-US" sz="1400"/>
          </a:p>
        </p:txBody>
      </p:sp>
      <p:sp>
        <p:nvSpPr>
          <p:cNvPr id="82" name="TextBox 81"/>
          <p:cNvSpPr txBox="1"/>
          <p:nvPr/>
        </p:nvSpPr>
        <p:spPr>
          <a:xfrm>
            <a:off x="683568" y="5949280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/>
              <a:t>NWI/HWA</a:t>
            </a:r>
            <a:endParaRPr lang="zh-CN" altLang="en-US" sz="1000"/>
          </a:p>
        </p:txBody>
      </p:sp>
      <p:sp>
        <p:nvSpPr>
          <p:cNvPr id="83" name="TextBox 82"/>
          <p:cNvSpPr txBox="1"/>
          <p:nvPr/>
        </p:nvSpPr>
        <p:spPr>
          <a:xfrm>
            <a:off x="1403648" y="5949280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/>
              <a:t>NWI/HWA</a:t>
            </a:r>
            <a:endParaRPr lang="zh-CN" altLang="en-US" sz="1000"/>
          </a:p>
        </p:txBody>
      </p:sp>
      <p:sp>
        <p:nvSpPr>
          <p:cNvPr id="84" name="TextBox 83"/>
          <p:cNvSpPr txBox="1"/>
          <p:nvPr/>
        </p:nvSpPr>
        <p:spPr>
          <a:xfrm>
            <a:off x="2132693" y="5949280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/>
              <a:t>NWI/HWA</a:t>
            </a:r>
            <a:endParaRPr lang="zh-CN" altLang="en-US" sz="1000"/>
          </a:p>
        </p:txBody>
      </p:sp>
      <p:sp>
        <p:nvSpPr>
          <p:cNvPr id="85" name="TextBox 84"/>
          <p:cNvSpPr txBox="1"/>
          <p:nvPr/>
        </p:nvSpPr>
        <p:spPr>
          <a:xfrm>
            <a:off x="2852773" y="5949280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/>
              <a:t>NWI/HWA</a:t>
            </a:r>
            <a:endParaRPr lang="zh-CN" altLang="en-US" sz="1000"/>
          </a:p>
        </p:txBody>
      </p:sp>
      <p:sp>
        <p:nvSpPr>
          <p:cNvPr id="86" name="TextBox 85"/>
          <p:cNvSpPr txBox="1"/>
          <p:nvPr/>
        </p:nvSpPr>
        <p:spPr>
          <a:xfrm>
            <a:off x="7056420" y="5949280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/>
              <a:t>NWI/HWA</a:t>
            </a:r>
            <a:endParaRPr lang="zh-CN" altLang="en-US" sz="1000"/>
          </a:p>
        </p:txBody>
      </p:sp>
      <p:sp>
        <p:nvSpPr>
          <p:cNvPr id="87" name="TextBox 86"/>
          <p:cNvSpPr txBox="1"/>
          <p:nvPr/>
        </p:nvSpPr>
        <p:spPr>
          <a:xfrm>
            <a:off x="7776500" y="5949280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/>
              <a:t>NWI/HWA</a:t>
            </a:r>
            <a:endParaRPr lang="zh-CN" altLang="en-US" sz="1000"/>
          </a:p>
        </p:txBody>
      </p:sp>
      <p:sp>
        <p:nvSpPr>
          <p:cNvPr id="88" name="TextBox 87"/>
          <p:cNvSpPr txBox="1"/>
          <p:nvPr/>
        </p:nvSpPr>
        <p:spPr>
          <a:xfrm>
            <a:off x="5607295" y="5949280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/>
              <a:t>NWI/HWA</a:t>
            </a:r>
            <a:endParaRPr lang="zh-CN" altLang="en-US" sz="1000"/>
          </a:p>
        </p:txBody>
      </p:sp>
      <p:sp>
        <p:nvSpPr>
          <p:cNvPr id="89" name="TextBox 88"/>
          <p:cNvSpPr txBox="1"/>
          <p:nvPr/>
        </p:nvSpPr>
        <p:spPr>
          <a:xfrm>
            <a:off x="6327375" y="5949280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/>
              <a:t>NWI/HWA</a:t>
            </a:r>
            <a:endParaRPr lang="zh-CN" altLang="en-US" sz="1000"/>
          </a:p>
        </p:txBody>
      </p:sp>
      <p:sp>
        <p:nvSpPr>
          <p:cNvPr id="90" name="TextBox 89"/>
          <p:cNvSpPr txBox="1"/>
          <p:nvPr/>
        </p:nvSpPr>
        <p:spPr>
          <a:xfrm>
            <a:off x="3563888" y="5949280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/>
              <a:t>NWI/HWA</a:t>
            </a:r>
            <a:endParaRPr lang="zh-CN" altLang="en-US" sz="1000"/>
          </a:p>
        </p:txBody>
      </p:sp>
      <p:sp>
        <p:nvSpPr>
          <p:cNvPr id="91" name="TextBox 90"/>
          <p:cNvSpPr txBox="1"/>
          <p:nvPr/>
        </p:nvSpPr>
        <p:spPr>
          <a:xfrm>
            <a:off x="4877962" y="5949280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/>
              <a:t>NWI/HWA</a:t>
            </a:r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zh-CN" sz="3600" smtClean="0"/>
              <a:t>Proposal Summary</a:t>
            </a:r>
            <a:br>
              <a:rPr lang="en-US" altLang="zh-CN" sz="3600" smtClean="0"/>
            </a:br>
            <a:r>
              <a:rPr lang="en-US" altLang="zh-CN" sz="4000" smtClean="0"/>
              <a:t>Output, Scope and Related Projects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2800" smtClean="0"/>
              <a:t>Target:  pass graduation review in 2015</a:t>
            </a:r>
          </a:p>
          <a:p>
            <a:pPr lvl="1"/>
            <a:r>
              <a:rPr lang="en-US" altLang="zh-CN" sz="2400" smtClean="0"/>
              <a:t>Phase 1: (by 2015Q2) Use-cases, requirements and gap anlaysis</a:t>
            </a:r>
          </a:p>
          <a:p>
            <a:pPr lvl="1"/>
            <a:r>
              <a:rPr lang="en-US" altLang="zh-CN" sz="2400" smtClean="0"/>
              <a:t>Phase 2: (by 2015Q4) General framework specification, running code and testing report</a:t>
            </a:r>
          </a:p>
          <a:p>
            <a:r>
              <a:rPr lang="en-US" altLang="zh-CN" sz="2800" smtClean="0"/>
              <a:t>Scope: PoC data plane implementation in 2015</a:t>
            </a:r>
          </a:p>
          <a:p>
            <a:pPr lvl="1"/>
            <a:r>
              <a:rPr lang="en-US" altLang="zh-CN" sz="2400" smtClean="0"/>
              <a:t>usecases: packet processing, encryption, transcoding</a:t>
            </a:r>
          </a:p>
          <a:p>
            <a:pPr lvl="1"/>
            <a:r>
              <a:rPr lang="en-US" altLang="zh-CN" sz="2400" smtClean="0"/>
              <a:t>data plane interfaces: Vn-Nf/Vi-Ha</a:t>
            </a:r>
          </a:p>
          <a:p>
            <a:pPr lvl="1"/>
            <a:r>
              <a:rPr lang="en-US" altLang="zh-CN" sz="2400" smtClean="0"/>
              <a:t> potential extension and integration review in 2016</a:t>
            </a:r>
          </a:p>
          <a:p>
            <a:r>
              <a:rPr lang="en-US" altLang="zh-CN" sz="2800" smtClean="0"/>
              <a:t>Related  Upstream Projects</a:t>
            </a:r>
          </a:p>
          <a:p>
            <a:pPr lvl="1"/>
            <a:r>
              <a:rPr lang="en-US" altLang="zh-CN" sz="2400" smtClean="0"/>
              <a:t>DPDK, OpenDataPlane, OpenCL, libvirt, virtio, Openstack</a:t>
            </a:r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zh-CN" smtClean="0"/>
              <a:t>List of committers/contributors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4040188" cy="639762"/>
          </a:xfrm>
        </p:spPr>
        <p:txBody>
          <a:bodyPr/>
          <a:lstStyle/>
          <a:p>
            <a:r>
              <a:rPr lang="en-US" altLang="zh-CN" smtClean="0"/>
              <a:t>Committers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2"/>
          </p:nvPr>
        </p:nvSpPr>
        <p:spPr>
          <a:xfrm>
            <a:off x="457200" y="1548482"/>
            <a:ext cx="4040188" cy="3951288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altLang="zh-CN" sz="1800" smtClean="0"/>
              <a:t>Lingli Deng (China Mobile)</a:t>
            </a:r>
          </a:p>
          <a:p>
            <a:r>
              <a:rPr lang="en-US" altLang="zh-CN" sz="1800" smtClean="0"/>
              <a:t>Ola Liljedahl (ARM)</a:t>
            </a:r>
          </a:p>
          <a:p>
            <a:r>
              <a:rPr lang="en-US" altLang="zh-CN" sz="1800" smtClean="0"/>
              <a:t>Kin-Yip Liu (Cavium)</a:t>
            </a:r>
          </a:p>
          <a:p>
            <a:r>
              <a:rPr lang="en-US" altLang="zh-CN" sz="1800" smtClean="0"/>
              <a:t>Xinyu Hu (Huawei)</a:t>
            </a:r>
          </a:p>
          <a:p>
            <a:r>
              <a:rPr lang="en-US" altLang="zh-CN" sz="1800" smtClean="0"/>
              <a:t>Vincent Jardin (6WIND)</a:t>
            </a:r>
          </a:p>
          <a:p>
            <a:r>
              <a:rPr lang="en-US" altLang="zh-CN" sz="1800" smtClean="0"/>
              <a:t>Wenjing Chu (DELL)</a:t>
            </a:r>
          </a:p>
          <a:p>
            <a:r>
              <a:rPr lang="en-US" altLang="zh-CN" sz="1800" smtClean="0"/>
              <a:t>Saikrishna M Kotha (Xilinx)</a:t>
            </a:r>
          </a:p>
          <a:p>
            <a:r>
              <a:rPr lang="en-US" altLang="zh-CN" sz="1800" smtClean="0"/>
              <a:t>Bin Hu (AT&amp;T)</a:t>
            </a:r>
          </a:p>
          <a:p>
            <a:r>
              <a:rPr lang="en-US" altLang="zh-CN" sz="1800" smtClean="0"/>
              <a:t>Subhashini Venkataraman (Freescale)</a:t>
            </a:r>
          </a:p>
          <a:p>
            <a:r>
              <a:rPr lang="en-US" altLang="zh-CN" sz="1800" smtClean="0"/>
              <a:t>Leon Wang (Altera)</a:t>
            </a:r>
          </a:p>
          <a:p>
            <a:r>
              <a:rPr lang="en-US" altLang="zh-CN" sz="1800" smtClean="0"/>
              <a:t>Keith Wiles (Intel) </a:t>
            </a:r>
          </a:p>
          <a:p>
            <a:r>
              <a:rPr lang="en-US" altLang="zh-CN" sz="1800" smtClean="0"/>
              <a:t>Xiaowei Ji (ZTE)</a:t>
            </a:r>
          </a:p>
          <a:p>
            <a:endParaRPr lang="en-US" altLang="zh-CN" sz="1400" smtClean="0"/>
          </a:p>
          <a:p>
            <a:endParaRPr lang="en-US" altLang="zh-CN" sz="1600" smtClean="0"/>
          </a:p>
          <a:p>
            <a:endParaRPr lang="zh-CN" alt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3"/>
          </p:nvPr>
        </p:nvSpPr>
        <p:spPr>
          <a:xfrm>
            <a:off x="4645025" y="908720"/>
            <a:ext cx="4041775" cy="639762"/>
          </a:xfrm>
        </p:spPr>
        <p:txBody>
          <a:bodyPr/>
          <a:lstStyle/>
          <a:p>
            <a:r>
              <a:rPr lang="en-US" altLang="zh-CN" smtClean="0"/>
              <a:t>Contributors</a:t>
            </a:r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4"/>
          </p:nvPr>
        </p:nvSpPr>
        <p:spPr>
          <a:xfrm>
            <a:off x="4645025" y="1548482"/>
            <a:ext cx="4498975" cy="3951288"/>
          </a:xfrm>
        </p:spPr>
        <p:txBody>
          <a:bodyPr>
            <a:noAutofit/>
          </a:bodyPr>
          <a:lstStyle/>
          <a:p>
            <a:r>
              <a:rPr lang="en-US" altLang="zh-CN" sz="1800" smtClean="0"/>
              <a:t>Bob Monkman (ARM)</a:t>
            </a:r>
          </a:p>
          <a:p>
            <a:r>
              <a:rPr lang="en-US" altLang="zh-CN" sz="1800" smtClean="0"/>
              <a:t>Peter Willis (British Telecom)</a:t>
            </a:r>
          </a:p>
          <a:p>
            <a:r>
              <a:rPr lang="en-US" altLang="zh-CN" sz="1800" smtClean="0"/>
              <a:t>Fahd Abidi (EZCHIP)</a:t>
            </a:r>
          </a:p>
          <a:p>
            <a:r>
              <a:rPr lang="en-US" altLang="zh-CN" sz="1800" smtClean="0"/>
              <a:t>Deepak Unnikrishnan</a:t>
            </a:r>
          </a:p>
          <a:p>
            <a:r>
              <a:rPr lang="en-US" altLang="zh-CN" sz="1800" smtClean="0"/>
              <a:t>Julien Zhang, Hongyue Sun, Haishu Zheng (ZTE)</a:t>
            </a:r>
          </a:p>
          <a:p>
            <a:r>
              <a:rPr lang="en-US" altLang="zh-CN" sz="1800" smtClean="0"/>
              <a:t>Srini Addepalli (Freescale)</a:t>
            </a:r>
          </a:p>
          <a:p>
            <a:r>
              <a:rPr lang="en-US" altLang="zh-CN" sz="1800" smtClean="0"/>
              <a:t>François-Frédéric Ozog (6WIND)</a:t>
            </a:r>
          </a:p>
          <a:p>
            <a:r>
              <a:rPr lang="en-US" altLang="zh-CN" sz="1800" smtClean="0"/>
              <a:t>Tapio Tallgren, Mikko Ruotsalainen (Nokia)</a:t>
            </a:r>
          </a:p>
          <a:p>
            <a:r>
              <a:rPr lang="en-US" altLang="zh-CN" sz="1800" smtClean="0"/>
              <a:t>Zhipeng Huang, Arashmid Akhavain, Mike Young (Huawei)</a:t>
            </a:r>
          </a:p>
          <a:p>
            <a:r>
              <a:rPr lang="en-US" altLang="zh-CN" sz="1800" smtClean="0"/>
              <a:t>Rabi Abdel (Altera)</a:t>
            </a:r>
          </a:p>
          <a:p>
            <a:r>
              <a:rPr lang="en-US" altLang="zh-CN" sz="1800" smtClean="0"/>
              <a:t>Venky Venkatesan (Intel)</a:t>
            </a:r>
          </a:p>
          <a:p>
            <a:r>
              <a:rPr lang="en-US" altLang="zh-CN" sz="1800" smtClean="0"/>
              <a:t>Alex Mui, Jesse Ai (ASTRI)</a:t>
            </a:r>
          </a:p>
          <a:p>
            <a:r>
              <a:rPr lang="en-US" altLang="zh-CN" sz="1800" smtClean="0"/>
              <a:t>Parviz Yegani (Juniper)</a:t>
            </a:r>
          </a:p>
          <a:p>
            <a:r>
              <a:rPr lang="en-US" altLang="zh-CN" sz="1800" smtClean="0"/>
              <a:t>Mario Cho</a:t>
            </a:r>
          </a:p>
          <a:p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Current Status &amp; Questions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Status Update</a:t>
            </a:r>
          </a:p>
          <a:p>
            <a:pPr lvl="1"/>
            <a:r>
              <a:rPr lang="en-US" altLang="zh-CN" sz="2400" dirty="0" smtClean="0"/>
              <a:t>Approved by TSC on Feb 10th</a:t>
            </a:r>
          </a:p>
          <a:p>
            <a:pPr lvl="1"/>
            <a:r>
              <a:rPr lang="en-US" altLang="zh-CN" sz="2400" dirty="0" smtClean="0"/>
              <a:t>kick off meeting scheduled this Wednesday</a:t>
            </a:r>
          </a:p>
          <a:p>
            <a:pPr lvl="2"/>
            <a:r>
              <a:rPr lang="en-US" altLang="zh-CN" sz="2000" dirty="0" smtClean="0"/>
              <a:t>set work plans for documentation/implementation</a:t>
            </a:r>
          </a:p>
          <a:p>
            <a:pPr lvl="2"/>
            <a:r>
              <a:rPr lang="en-US" altLang="zh-CN" sz="2000" dirty="0" smtClean="0"/>
              <a:t>keep aligned with other projects/SDOs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800" dirty="0" smtClean="0"/>
              <a:t>Questions</a:t>
            </a:r>
            <a:br>
              <a:rPr lang="en-US" altLang="zh-CN" sz="2800" dirty="0" smtClean="0"/>
            </a:br>
            <a:r>
              <a:rPr lang="en-US" altLang="zh-CN" dirty="0" smtClean="0"/>
              <a:t>Does OPNFV as a community </a:t>
            </a:r>
            <a:r>
              <a:rPr lang="en-US" altLang="zh-CN" dirty="0" smtClean="0"/>
              <a:t>provide, </a:t>
            </a:r>
            <a:r>
              <a:rPr lang="en-US" altLang="zh-CN" dirty="0" smtClean="0"/>
              <a:t>or each project walks its own </a:t>
            </a:r>
            <a:r>
              <a:rPr lang="en-US" altLang="zh-CN" dirty="0" smtClean="0"/>
              <a:t>way, in providing…</a:t>
            </a:r>
            <a:endParaRPr lang="en-US" altLang="zh-CN" sz="2800" dirty="0" smtClean="0"/>
          </a:p>
          <a:p>
            <a:pPr lvl="1"/>
            <a:r>
              <a:rPr lang="en-US" altLang="zh-CN" sz="2400" dirty="0" smtClean="0"/>
              <a:t>specs on output documentation for requirement projects?</a:t>
            </a:r>
            <a:r>
              <a:rPr lang="en-US" altLang="zh-CN" sz="2000" dirty="0" smtClean="0"/>
              <a:t> </a:t>
            </a:r>
          </a:p>
          <a:p>
            <a:pPr lvl="1"/>
            <a:r>
              <a:rPr lang="en-US" altLang="zh-CN" sz="2400" dirty="0" smtClean="0"/>
              <a:t>mechanisms for cooperation with upstream projects?</a:t>
            </a:r>
          </a:p>
          <a:p>
            <a:pPr lvl="1"/>
            <a:endParaRPr lang="zh-CN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610</Words>
  <Application>Microsoft Office PowerPoint</Application>
  <PresentationFormat>On-screen Show (4:3)</PresentationFormat>
  <Paragraphs>196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主题</vt:lpstr>
      <vt:lpstr>OPNFV Project Briefing on DataPlane Accleration</vt:lpstr>
      <vt:lpstr>Outline</vt:lpstr>
      <vt:lpstr>Background Hardware Dependent Data Plane VNFs</vt:lpstr>
      <vt:lpstr>Vision Common interfaces for DataPlane Acceleration</vt:lpstr>
      <vt:lpstr>Gap Analysis Extensions to OPNFV Interfaces</vt:lpstr>
      <vt:lpstr>Initial Discussion General Framework Design</vt:lpstr>
      <vt:lpstr>Proposal Summary Output, Scope and Related Projects</vt:lpstr>
      <vt:lpstr>List of committers/contributors</vt:lpstr>
      <vt:lpstr>Current Status &amp; Questions</vt:lpstr>
      <vt:lpstr>Thank you.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OPN Project Proposal Common APIs for Specialized Platform Capabilities</dc:title>
  <dc:creator>cmcc</dc:creator>
  <cp:lastModifiedBy>Bob Monkman</cp:lastModifiedBy>
  <cp:revision>52</cp:revision>
  <dcterms:created xsi:type="dcterms:W3CDTF">2014-11-21T07:20:44Z</dcterms:created>
  <dcterms:modified xsi:type="dcterms:W3CDTF">2015-02-24T17:03:36Z</dcterms:modified>
</cp:coreProperties>
</file>