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2" r:id="rId2"/>
    <p:sldMasterId id="2147483668" r:id="rId3"/>
    <p:sldMasterId id="2147483666" r:id="rId4"/>
  </p:sldMasterIdLst>
  <p:sldIdLst>
    <p:sldId id="276" r:id="rId5"/>
    <p:sldId id="282" r:id="rId6"/>
    <p:sldId id="269" r:id="rId7"/>
    <p:sldId id="281" r:id="rId8"/>
    <p:sldId id="277" r:id="rId9"/>
    <p:sldId id="283" r:id="rId10"/>
    <p:sldId id="278" r:id="rId11"/>
    <p:sldId id="280" r:id="rId12"/>
    <p:sldId id="274" r:id="rId13"/>
    <p:sldId id="284" r:id="rId14"/>
    <p:sldId id="285" r:id="rId15"/>
    <p:sldId id="279" r:id="rId16"/>
    <p:sldId id="259" r:id="rId17"/>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4" autoAdjust="0"/>
    <p:restoredTop sz="94718" autoAdjust="0"/>
  </p:normalViewPr>
  <p:slideViewPr>
    <p:cSldViewPr snapToObjects="1">
      <p:cViewPr>
        <p:scale>
          <a:sx n="70" d="100"/>
          <a:sy n="70" d="100"/>
        </p:scale>
        <p:origin x="-780" y="-108"/>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273051" y="1231734"/>
            <a:ext cx="7272808" cy="2520000"/>
          </a:xfrm>
        </p:spPr>
        <p:txBody>
          <a:bodyPr>
            <a:noAutofit/>
          </a:bodyPr>
          <a:lstStyle>
            <a:lvl1pPr algn="l">
              <a:defRPr sz="4800" b="1" baseline="0">
                <a:solidFill>
                  <a:schemeClr val="tx1">
                    <a:lumMod val="95000"/>
                    <a:lumOff val="5000"/>
                  </a:schemeClr>
                </a:solidFill>
                <a:latin typeface="+mn-lt"/>
                <a:ea typeface="黑体" pitchFamily="49" charset="-122"/>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1273051" y="3761052"/>
            <a:ext cx="4320000" cy="1080000"/>
          </a:xfrm>
        </p:spPr>
        <p:txBody>
          <a:bodyPr>
            <a:noAutofit/>
          </a:bodyPr>
          <a:lstStyle>
            <a:lvl1pPr marL="0" indent="0" algn="l">
              <a:buNone/>
              <a:defRPr sz="2400">
                <a:solidFill>
                  <a:schemeClr val="tx1"/>
                </a:solidFill>
                <a:latin typeface="+mn-lt"/>
                <a:ea typeface="黑体" pitchFamily="49"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 xmlns:p14="http://schemas.microsoft.com/office/powerpoint/2010/main" val="348212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 xmlns:p14="http://schemas.microsoft.com/office/powerpoint/2010/main" val="3486303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p:txBody>
          <a:bodyPr/>
          <a:lstStyle>
            <a:lvl1pPr>
              <a:defRPr/>
            </a:lvl1pPr>
          </a:lstStyle>
          <a:p>
            <a:pPr>
              <a:defRPr/>
            </a:pPr>
            <a:endParaRPr lang="de-DE"/>
          </a:p>
          <a:p>
            <a:pPr>
              <a:defRPr/>
            </a:pPr>
            <a:r>
              <a:rPr lang="de-DE"/>
              <a:t>Page </a:t>
            </a:r>
            <a:fld id="{190F5435-97D7-4F6A-B6B2-5066B5C6FEA5}" type="slidenum">
              <a:rPr lang="de-DE"/>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 xmlns:p14="http://schemas.microsoft.com/office/powerpoint/2010/main" val="1529129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86918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C80048122\Desktop\Template designing\OPNFV ppt 1page.png"/>
          <p:cNvPicPr>
            <a:picLocks noChangeAspect="1" noChangeArrowheads="1"/>
          </p:cNvPicPr>
          <p:nvPr userDrawn="1"/>
        </p:nvPicPr>
        <p:blipFill>
          <a:blip r:embed="rId3" cstate="print"/>
          <a:srcRect/>
          <a:stretch>
            <a:fillRect/>
          </a:stretch>
        </p:blipFill>
        <p:spPr bwMode="auto">
          <a:xfrm>
            <a:off x="0" y="1"/>
            <a:ext cx="12195175" cy="6859786"/>
          </a:xfrm>
          <a:prstGeom prst="rect">
            <a:avLst/>
          </a:prstGeom>
          <a:noFill/>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tint val="75000"/>
                  </a:schemeClr>
                </a:solidFill>
              </a:defRPr>
            </a:lvl1pPr>
          </a:lstStyle>
          <a:p>
            <a:fld id="{724D11B5-F4EC-4A10-9CB4-D208720918BE}" type="datetimeFigureOut">
              <a:rPr lang="zh-CN" altLang="en-US" smtClean="0"/>
              <a:pPr/>
              <a:t>2015/11/12</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F:\OPNFV Summit\PPT p2.png"/>
          <p:cNvPicPr>
            <a:picLocks noChangeAspect="1" noChangeArrowheads="1"/>
          </p:cNvPicPr>
          <p:nvPr userDrawn="1"/>
        </p:nvPicPr>
        <p:blipFill>
          <a:blip r:embed="rId4" cstate="print"/>
          <a:srcRect/>
          <a:stretch>
            <a:fillRect/>
          </a:stretch>
        </p:blipFill>
        <p:spPr bwMode="auto">
          <a:xfrm>
            <a:off x="-1" y="0"/>
            <a:ext cx="12195175" cy="6859786"/>
          </a:xfrm>
          <a:prstGeom prst="rect">
            <a:avLst/>
          </a:prstGeom>
          <a:noFill/>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2015/11/12</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9" name="Rectangle 86"/>
          <p:cNvSpPr>
            <a:spLocks noChangeArrowheads="1"/>
          </p:cNvSpPr>
          <p:nvPr userDrawn="1"/>
        </p:nvSpPr>
        <p:spPr bwMode="auto">
          <a:xfrm>
            <a:off x="264939" y="6433425"/>
            <a:ext cx="1021980"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 xmlns:p14="http://schemas.microsoft.com/office/powerpoint/2010/main" val="3534861669"/>
      </p:ext>
    </p:extLst>
  </p:cSld>
  <p:clrMap bg1="lt1" tx1="dk1" bg2="lt2" tx2="dk2" accent1="accent1" accent2="accent2" accent3="accent3" accent4="accent4" accent5="accent5" accent6="accent6" hlink="hlink" folHlink="folHlink"/>
  <p:sldLayoutIdLst>
    <p:sldLayoutId id="2147483663" r:id="rId1"/>
    <p:sldLayoutId id="2147483670" r:id="rId2"/>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F:\OPNFV Summit\PPT p3.png"/>
          <p:cNvPicPr>
            <a:picLocks noChangeAspect="1" noChangeArrowheads="1"/>
          </p:cNvPicPr>
          <p:nvPr userDrawn="1"/>
        </p:nvPicPr>
        <p:blipFill>
          <a:blip r:embed="rId3" cstate="print"/>
          <a:srcRect/>
          <a:stretch>
            <a:fillRect/>
          </a:stretch>
        </p:blipFill>
        <p:spPr bwMode="auto">
          <a:xfrm>
            <a:off x="0" y="-196"/>
            <a:ext cx="12195175" cy="6859786"/>
          </a:xfrm>
          <a:prstGeom prst="rect">
            <a:avLst/>
          </a:prstGeom>
          <a:noFill/>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2015/11/12</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dirty="0"/>
          </a:p>
        </p:txBody>
      </p:sp>
      <p:sp>
        <p:nvSpPr>
          <p:cNvPr id="8" name="Rectangle 86"/>
          <p:cNvSpPr>
            <a:spLocks noChangeArrowheads="1"/>
          </p:cNvSpPr>
          <p:nvPr userDrawn="1"/>
        </p:nvSpPr>
        <p:spPr bwMode="auto">
          <a:xfrm>
            <a:off x="264939" y="6433425"/>
            <a:ext cx="1021980"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F:\OPNFV Summit\PPT last v2.png"/>
          <p:cNvPicPr>
            <a:picLocks noChangeAspect="1" noChangeArrowheads="1"/>
          </p:cNvPicPr>
          <p:nvPr userDrawn="1"/>
        </p:nvPicPr>
        <p:blipFill>
          <a:blip r:embed="rId3" cstate="print"/>
          <a:srcRect/>
          <a:stretch>
            <a:fillRect/>
          </a:stretch>
        </p:blipFill>
        <p:spPr bwMode="auto">
          <a:xfrm>
            <a:off x="0" y="1"/>
            <a:ext cx="12195175" cy="6859786"/>
          </a:xfrm>
          <a:prstGeom prst="rect">
            <a:avLst/>
          </a:prstGeom>
          <a:noFill/>
        </p:spPr>
      </p:pic>
      <p:sp>
        <p:nvSpPr>
          <p:cNvPr id="7" name="TextBox 6"/>
          <p:cNvSpPr txBox="1"/>
          <p:nvPr userDrawn="1"/>
        </p:nvSpPr>
        <p:spPr>
          <a:xfrm>
            <a:off x="3404486" y="4749290"/>
            <a:ext cx="5489117" cy="1128776"/>
          </a:xfrm>
          <a:prstGeom prst="rect">
            <a:avLst/>
          </a:prstGeom>
          <a:noFill/>
        </p:spPr>
        <p:txBody>
          <a:bodyPr wrap="square" lIns="121944" tIns="60972" rIns="121944" bIns="60972">
            <a:spAutoFit/>
          </a:bodyPr>
          <a:lstStyle/>
          <a:p>
            <a:pPr algn="just">
              <a:defRPr/>
            </a:pPr>
            <a:r>
              <a:rPr lang="en-US" altLang="zh-CN" sz="900" b="1" dirty="0" smtClean="0">
                <a:solidFill>
                  <a:schemeClr val="tx1">
                    <a:lumMod val="65000"/>
                    <a:lumOff val="35000"/>
                  </a:schemeClr>
                </a:solidFill>
              </a:rPr>
              <a:t>Copyright©2015 </a:t>
            </a:r>
            <a:r>
              <a:rPr lang="en-US" altLang="zh-CN" sz="900" b="1" dirty="0">
                <a:solidFill>
                  <a:schemeClr val="tx1">
                    <a:lumMod val="65000"/>
                    <a:lumOff val="35000"/>
                  </a:schemeClr>
                </a:solidFill>
              </a:rPr>
              <a:t>Huawei Technologies Co., Ltd. All Rights Reserved.</a:t>
            </a:r>
            <a:endParaRPr lang="zh-CN" altLang="zh-CN" sz="900" dirty="0">
              <a:solidFill>
                <a:schemeClr val="tx1">
                  <a:lumMod val="65000"/>
                  <a:lumOff val="35000"/>
                </a:schemeClr>
              </a:solidFill>
            </a:endParaRPr>
          </a:p>
          <a:p>
            <a:pPr algn="just">
              <a:defRPr/>
            </a:pPr>
            <a:r>
              <a:rPr lang="en-US" altLang="zh-CN" sz="900" dirty="0">
                <a:solidFill>
                  <a:schemeClr val="tx1">
                    <a:lumMod val="65000"/>
                    <a:lumOff val="3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tx1">
                  <a:lumMod val="65000"/>
                  <a:lumOff val="35000"/>
                </a:schemeClr>
              </a:solidFill>
            </a:endParaRPr>
          </a:p>
        </p:txBody>
      </p:sp>
    </p:spTree>
    <p:extLst>
      <p:ext uri="{BB962C8B-B14F-4D97-AF65-F5344CB8AC3E}">
        <p14:creationId xmlns=""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review.openstack.org/" TargetMode="External"/><Relationship Id="rId2" Type="http://schemas.openxmlformats.org/officeDocument/2006/relationships/hyperlink" Target="https://bugs.launchpad.net/keystone/+bug/1488347"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iki.opnfv.org/multisite/bug_b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hafe/docker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971" y="1125538"/>
            <a:ext cx="7272808" cy="2520000"/>
          </a:xfrm>
        </p:spPr>
        <p:txBody>
          <a:bodyPr/>
          <a:lstStyle/>
          <a:p>
            <a:r>
              <a:rPr lang="en-US" altLang="zh-CN" sz="4400" dirty="0" smtClean="0"/>
              <a:t>What Multisite Means for Identity Management</a:t>
            </a:r>
            <a:endParaRPr lang="en-US" sz="4400" dirty="0"/>
          </a:p>
        </p:txBody>
      </p:sp>
      <p:sp>
        <p:nvSpPr>
          <p:cNvPr id="3" name="Subtitle 2"/>
          <p:cNvSpPr>
            <a:spLocks noGrp="1"/>
          </p:cNvSpPr>
          <p:nvPr>
            <p:ph type="subTitle" idx="1"/>
          </p:nvPr>
        </p:nvSpPr>
        <p:spPr>
          <a:xfrm>
            <a:off x="6673651" y="4149874"/>
            <a:ext cx="4320000" cy="1080000"/>
          </a:xfrm>
        </p:spPr>
        <p:txBody>
          <a:bodyPr/>
          <a:lstStyle/>
          <a:p>
            <a:r>
              <a:rPr lang="en-US" dirty="0" smtClean="0"/>
              <a:t>Howard Huang, </a:t>
            </a:r>
            <a:r>
              <a:rPr lang="en-US" dirty="0" err="1" smtClean="0"/>
              <a:t>Huawei</a:t>
            </a:r>
            <a:endParaRPr lang="en-US" dirty="0"/>
          </a:p>
        </p:txBody>
      </p:sp>
      <p:grpSp>
        <p:nvGrpSpPr>
          <p:cNvPr id="4" name="组合 3"/>
          <p:cNvGrpSpPr/>
          <p:nvPr/>
        </p:nvGrpSpPr>
        <p:grpSpPr>
          <a:xfrm>
            <a:off x="1129035" y="3093658"/>
            <a:ext cx="1732724" cy="1672667"/>
            <a:chOff x="3391954" y="2026410"/>
            <a:chExt cx="1732724" cy="1672667"/>
          </a:xfrm>
        </p:grpSpPr>
        <p:grpSp>
          <p:nvGrpSpPr>
            <p:cNvPr id="5" name="组合 10"/>
            <p:cNvGrpSpPr/>
            <p:nvPr/>
          </p:nvGrpSpPr>
          <p:grpSpPr>
            <a:xfrm>
              <a:off x="3391954" y="3093658"/>
              <a:ext cx="1613231" cy="359487"/>
              <a:chOff x="1288464" y="2718952"/>
              <a:chExt cx="4080172" cy="1056411"/>
            </a:xfrm>
          </p:grpSpPr>
          <p:sp>
            <p:nvSpPr>
              <p:cNvPr id="8" name="椭圆 7"/>
              <p:cNvSpPr/>
              <p:nvPr/>
            </p:nvSpPr>
            <p:spPr>
              <a:xfrm>
                <a:off x="2770902" y="2729344"/>
                <a:ext cx="1173451" cy="1046019"/>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椭圆 8"/>
              <p:cNvSpPr/>
              <p:nvPr/>
            </p:nvSpPr>
            <p:spPr>
              <a:xfrm>
                <a:off x="4267200" y="2729344"/>
                <a:ext cx="1101436" cy="1046019"/>
              </a:xfrm>
              <a:prstGeom prst="ellipse">
                <a:avLst/>
              </a:prstGeom>
              <a:solidFill>
                <a:srgbClr val="0078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椭圆 9"/>
              <p:cNvSpPr/>
              <p:nvPr/>
            </p:nvSpPr>
            <p:spPr>
              <a:xfrm>
                <a:off x="2528447" y="3193473"/>
                <a:ext cx="152400" cy="152400"/>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椭圆 10"/>
              <p:cNvSpPr/>
              <p:nvPr/>
            </p:nvSpPr>
            <p:spPr>
              <a:xfrm>
                <a:off x="4024745" y="3193473"/>
                <a:ext cx="152400" cy="15240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椭圆 11"/>
              <p:cNvSpPr/>
              <p:nvPr/>
            </p:nvSpPr>
            <p:spPr>
              <a:xfrm>
                <a:off x="1288464" y="2718952"/>
                <a:ext cx="1173451" cy="1046019"/>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6" name="圆角矩形 5"/>
            <p:cNvSpPr/>
            <p:nvPr/>
          </p:nvSpPr>
          <p:spPr>
            <a:xfrm>
              <a:off x="3807428" y="3473926"/>
              <a:ext cx="807370" cy="22515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900" dirty="0" smtClean="0">
                  <a:solidFill>
                    <a:schemeClr val="accent1">
                      <a:lumMod val="75000"/>
                    </a:schemeClr>
                  </a:solidFill>
                </a:rPr>
                <a:t>Multisite</a:t>
              </a:r>
              <a:endParaRPr lang="zh-CN" altLang="en-US" sz="900" dirty="0">
                <a:solidFill>
                  <a:schemeClr val="accent1">
                    <a:lumMod val="75000"/>
                  </a:schemeClr>
                </a:solidFill>
              </a:endParaRPr>
            </a:p>
          </p:txBody>
        </p:sp>
        <p:pic>
          <p:nvPicPr>
            <p:cNvPr id="7" name="Picture 2" descr="D:\My Document\IT标准工作\kingbird_logo.jpg"/>
            <p:cNvPicPr>
              <a:picLocks noChangeAspect="1" noChangeArrowheads="1"/>
            </p:cNvPicPr>
            <p:nvPr/>
          </p:nvPicPr>
          <p:blipFill>
            <a:blip r:embed="rId2" cstate="print"/>
            <a:srcRect/>
            <a:stretch>
              <a:fillRect/>
            </a:stretch>
          </p:blipFill>
          <p:spPr bwMode="auto">
            <a:xfrm>
              <a:off x="3690148" y="2026410"/>
              <a:ext cx="1434530" cy="1067248"/>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6590"/>
            <a:ext cx="12195175" cy="566204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line image 1"/>
          <p:cNvPicPr>
            <a:picLocks noChangeAspect="1" noChangeArrowheads="1"/>
          </p:cNvPicPr>
          <p:nvPr/>
        </p:nvPicPr>
        <p:blipFill>
          <a:blip r:embed="rId2" cstate="print"/>
          <a:srcRect/>
          <a:stretch>
            <a:fillRect/>
          </a:stretch>
        </p:blipFill>
        <p:spPr bwMode="auto">
          <a:xfrm>
            <a:off x="480963" y="1197546"/>
            <a:ext cx="11187585" cy="4680520"/>
          </a:xfrm>
          <a:prstGeom prst="rect">
            <a:avLst/>
          </a:prstGeom>
          <a:noFill/>
          <a:ln w="9525">
            <a:noFill/>
            <a:miter lim="800000"/>
            <a:headEnd/>
            <a:tailEnd/>
          </a:ln>
        </p:spPr>
      </p:pic>
      <p:sp>
        <p:nvSpPr>
          <p:cNvPr id="5" name="标题 1"/>
          <p:cNvSpPr txBox="1">
            <a:spLocks/>
          </p:cNvSpPr>
          <p:nvPr/>
        </p:nvSpPr>
        <p:spPr>
          <a:xfrm>
            <a:off x="408955" y="72008"/>
            <a:ext cx="8712968" cy="693490"/>
          </a:xfrm>
          <a:prstGeom prst="rect">
            <a:avLst/>
          </a:prstGeom>
        </p:spPr>
        <p:txBody>
          <a:bodyPr vert="horz" lIns="121944" tIns="60972" rIns="121944" bIns="60972" rtlCol="0" anchor="ctr">
            <a:normAutofit fontScale="92500"/>
          </a:bodyPr>
          <a:lstStyle/>
          <a:p>
            <a:pPr marL="0" marR="0" lvl="0" indent="0" algn="l" defTabSz="1219444"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smtClean="0">
                <a:ln>
                  <a:noFill/>
                </a:ln>
                <a:solidFill>
                  <a:schemeClr val="tx1"/>
                </a:solidFill>
                <a:effectLst/>
                <a:uLnTx/>
                <a:uFillTx/>
                <a:latin typeface="+mj-lt"/>
                <a:ea typeface="+mj-ea"/>
                <a:cs typeface="+mj-cs"/>
              </a:rPr>
              <a:t>Multisite Identity Service </a:t>
            </a:r>
            <a:r>
              <a:rPr kumimoji="0" lang="en-US" altLang="zh-CN" sz="2800" b="1" i="0" u="none" strike="noStrike" kern="1200" cap="none" spc="0" normalizeH="0" baseline="0" noProof="0" dirty="0" smtClean="0">
                <a:ln>
                  <a:noFill/>
                </a:ln>
                <a:solidFill>
                  <a:schemeClr val="tx1"/>
                </a:solidFill>
                <a:effectLst/>
                <a:uLnTx/>
                <a:uFillTx/>
                <a:latin typeface="+mj-lt"/>
                <a:ea typeface="+mj-ea"/>
                <a:cs typeface="+mj-cs"/>
              </a:rPr>
              <a:t>Management – Prototype</a:t>
            </a:r>
            <a:endParaRPr kumimoji="0" lang="zh-CN" alt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1987" y="1336429"/>
            <a:ext cx="10673429" cy="2092905"/>
          </a:xfrm>
          <a:prstGeom prst="rect">
            <a:avLst/>
          </a:prstGeom>
        </p:spPr>
        <p:txBody>
          <a:bodyPr wrap="square" lIns="121944" tIns="60972" rIns="121944" bIns="60972">
            <a:spAutoFit/>
          </a:bodyPr>
          <a:lstStyle/>
          <a:p>
            <a:r>
              <a:rPr lang="en-US" altLang="zh-CN" dirty="0" smtClean="0"/>
              <a:t>BUG: </a:t>
            </a:r>
          </a:p>
          <a:p>
            <a:endParaRPr lang="en-US" altLang="zh-CN" dirty="0" smtClean="0"/>
          </a:p>
          <a:p>
            <a:r>
              <a:rPr lang="en-US" altLang="zh-CN" sz="1600" dirty="0" smtClean="0"/>
              <a:t>Can't specify identity endpoint for token validation among several keystone servers in </a:t>
            </a:r>
            <a:r>
              <a:rPr lang="en-US" altLang="zh-CN" sz="1600" dirty="0" err="1" smtClean="0"/>
              <a:t>keystonemiddleware</a:t>
            </a:r>
            <a:r>
              <a:rPr lang="en-US" altLang="zh-CN" sz="1600" dirty="0" smtClean="0"/>
              <a:t>: </a:t>
            </a:r>
            <a:r>
              <a:rPr lang="en-US" altLang="zh-CN" sz="1600" dirty="0" smtClean="0">
                <a:hlinkClick r:id="rId2" tooltip="https://bugs.launchpad.net/keystone/+bug/1488347"/>
              </a:rPr>
              <a:t>https://bugs.launchpad.net/keystone/+bug/1488347</a:t>
            </a:r>
            <a:r>
              <a:rPr lang="en-US" altLang="zh-CN" sz="1600" dirty="0" smtClean="0"/>
              <a:t>. The method we provide works.</a:t>
            </a:r>
          </a:p>
          <a:p>
            <a:endParaRPr lang="en-US" altLang="zh-CN" sz="1600" dirty="0" smtClean="0"/>
          </a:p>
          <a:p>
            <a:r>
              <a:rPr lang="en-US" altLang="zh-CN" sz="1600" dirty="0" smtClean="0"/>
              <a:t>After discussion, community proposed using region-name to specify the keystone server for token validation. </a:t>
            </a:r>
            <a:r>
              <a:rPr lang="en-US" altLang="zh-CN" sz="1600" dirty="0" smtClean="0">
                <a:hlinkClick r:id="rId3" tooltip="https://review.openstack.org/#/c/216579/"/>
              </a:rPr>
              <a:t>https://review.openstack.org/#/c/216579/</a:t>
            </a:r>
            <a:r>
              <a:rPr lang="en-US" altLang="zh-CN" sz="1600" dirty="0" smtClean="0"/>
              <a:t>. </a:t>
            </a:r>
            <a:r>
              <a:rPr lang="en-US" altLang="zh-CN" sz="1600" dirty="0" smtClean="0"/>
              <a:t>This one is merged</a:t>
            </a:r>
            <a:endParaRPr lang="en-US" altLang="zh-CN" sz="1600" dirty="0"/>
          </a:p>
        </p:txBody>
      </p:sp>
      <p:sp>
        <p:nvSpPr>
          <p:cNvPr id="6" name="标题 1"/>
          <p:cNvSpPr>
            <a:spLocks noGrp="1"/>
          </p:cNvSpPr>
          <p:nvPr>
            <p:ph type="title"/>
          </p:nvPr>
        </p:nvSpPr>
        <p:spPr>
          <a:xfrm>
            <a:off x="408954" y="261442"/>
            <a:ext cx="11176461" cy="693490"/>
          </a:xfrm>
        </p:spPr>
        <p:txBody>
          <a:bodyPr>
            <a:normAutofit fontScale="90000"/>
          </a:bodyPr>
          <a:lstStyle/>
          <a:p>
            <a:pPr algn="l"/>
            <a:r>
              <a:rPr lang="en-US" altLang="zh-CN" sz="2800" b="1" dirty="0" smtClean="0"/>
              <a:t>Multisite Identity Service </a:t>
            </a:r>
            <a:r>
              <a:rPr lang="en-US" altLang="zh-CN" sz="2800" b="1" dirty="0" smtClean="0"/>
              <a:t>Management – </a:t>
            </a:r>
            <a:r>
              <a:rPr lang="en-US" altLang="zh-CN" sz="2800" b="1" dirty="0" err="1" smtClean="0"/>
              <a:t>Bugfix</a:t>
            </a:r>
            <a:r>
              <a:rPr lang="en-US" altLang="zh-CN" sz="2800" b="1" dirty="0" smtClean="0"/>
              <a:t> to Upstream Project</a:t>
            </a:r>
            <a:endParaRPr lang="zh-CN" altLang="en-US"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86529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76" y="314507"/>
            <a:ext cx="7285654" cy="554126"/>
          </a:xfrm>
          <a:prstGeom prst="rect">
            <a:avLst/>
          </a:prstGeom>
          <a:noFill/>
        </p:spPr>
        <p:txBody>
          <a:bodyPr wrap="square" lIns="91458" tIns="45729" rIns="91458" bIns="45729" rtlCol="0">
            <a:spAutoFit/>
          </a:bodyPr>
          <a:lstStyle/>
          <a:p>
            <a:r>
              <a:rPr lang="en-US" altLang="zh-CN" sz="3000" b="1" dirty="0" smtClean="0">
                <a:latin typeface="微软雅黑" pitchFamily="34" charset="-122"/>
                <a:ea typeface="微软雅黑" pitchFamily="34" charset="-122"/>
              </a:rPr>
              <a:t>Bio</a:t>
            </a:r>
            <a:endParaRPr lang="zh-CN" altLang="en-US" sz="3000" b="1" dirty="0">
              <a:latin typeface="微软雅黑" pitchFamily="34" charset="-122"/>
              <a:ea typeface="微软雅黑" pitchFamily="34" charset="-122"/>
            </a:endParaRPr>
          </a:p>
        </p:txBody>
      </p:sp>
      <p:sp>
        <p:nvSpPr>
          <p:cNvPr id="4" name="TextBox 3"/>
          <p:cNvSpPr txBox="1"/>
          <p:nvPr/>
        </p:nvSpPr>
        <p:spPr>
          <a:xfrm>
            <a:off x="1210550" y="977380"/>
            <a:ext cx="8617326" cy="5264198"/>
          </a:xfrm>
          <a:prstGeom prst="rect">
            <a:avLst/>
          </a:prstGeom>
          <a:noFill/>
        </p:spPr>
        <p:txBody>
          <a:bodyPr wrap="square" lIns="91458" tIns="45729" rIns="91458" bIns="45729" rtlCol="0">
            <a:spAutoFit/>
          </a:bodyPr>
          <a:lstStyle/>
          <a:p>
            <a:pPr>
              <a:buFont typeface="Wingdings" pitchFamily="2" charset="2"/>
              <a:buChar char="l"/>
            </a:pPr>
            <a:r>
              <a:rPr lang="en-US" altLang="zh-CN" i="1" dirty="0" smtClean="0">
                <a:effectLst>
                  <a:outerShdw blurRad="38100" dist="38100" dir="2700000" algn="tl">
                    <a:srgbClr val="000000">
                      <a:alpha val="43137"/>
                    </a:srgbClr>
                  </a:outerShdw>
                </a:effectLst>
              </a:rPr>
              <a:t> Standard Engineer</a:t>
            </a:r>
          </a:p>
          <a:p>
            <a:pPr lvl="1">
              <a:buFont typeface="Arial" pitchFamily="34" charset="0"/>
              <a:buChar char="•"/>
            </a:pPr>
            <a:r>
              <a:rPr lang="en-US" altLang="zh-CN" i="1" dirty="0" smtClean="0">
                <a:effectLst>
                  <a:outerShdw blurRad="38100" dist="38100" dir="2700000" algn="tl">
                    <a:srgbClr val="000000">
                      <a:alpha val="43137"/>
                    </a:srgbClr>
                  </a:outerShdw>
                </a:effectLst>
              </a:rPr>
              <a:t> ETSI NFV</a:t>
            </a:r>
          </a:p>
          <a:p>
            <a:pPr lvl="1">
              <a:buFont typeface="Arial" pitchFamily="34" charset="0"/>
              <a:buChar char="•"/>
            </a:pPr>
            <a:r>
              <a:rPr lang="en-US" altLang="zh-CN" i="1" dirty="0" smtClean="0">
                <a:effectLst>
                  <a:outerShdw blurRad="38100" dist="38100" dir="2700000" algn="tl">
                    <a:srgbClr val="000000">
                      <a:alpha val="43137"/>
                    </a:srgbClr>
                  </a:outerShdw>
                </a:effectLst>
              </a:rPr>
              <a:t> SNIA Object Drive TWG</a:t>
            </a:r>
          </a:p>
          <a:p>
            <a:pPr lvl="1">
              <a:buFont typeface="Arial" pitchFamily="34" charset="0"/>
              <a:buChar char="•"/>
            </a:pPr>
            <a:r>
              <a:rPr lang="en-US" altLang="zh-CN" i="1" dirty="0" smtClean="0">
                <a:effectLst>
                  <a:outerShdw blurRad="38100" dist="38100" dir="2700000" algn="tl">
                    <a:srgbClr val="000000">
                      <a:alpha val="43137"/>
                    </a:srgbClr>
                  </a:outerShdw>
                </a:effectLst>
              </a:rPr>
              <a:t> OCI/Spec</a:t>
            </a:r>
          </a:p>
          <a:p>
            <a:pPr lvl="1">
              <a:buFont typeface="Arial" pitchFamily="34" charset="0"/>
              <a:buChar char="•"/>
            </a:pPr>
            <a:endParaRPr lang="en-US" altLang="zh-CN" i="1" dirty="0" smtClean="0">
              <a:effectLst>
                <a:outerShdw blurRad="38100" dist="38100" dir="2700000" algn="tl">
                  <a:srgbClr val="000000">
                    <a:alpha val="43137"/>
                  </a:srgbClr>
                </a:outerShdw>
              </a:effectLst>
            </a:endParaRPr>
          </a:p>
          <a:p>
            <a:pPr>
              <a:buFont typeface="Wingdings" pitchFamily="2" charset="2"/>
              <a:buChar char="l"/>
            </a:pPr>
            <a:r>
              <a:rPr lang="en-US" altLang="zh-CN" i="1" dirty="0" smtClean="0">
                <a:effectLst>
                  <a:outerShdw blurRad="38100" dist="38100" dir="2700000" algn="tl">
                    <a:srgbClr val="000000">
                      <a:alpha val="43137"/>
                    </a:srgbClr>
                  </a:outerShdw>
                </a:effectLst>
              </a:rPr>
              <a:t>Open Source Community Operation Manager</a:t>
            </a:r>
          </a:p>
          <a:p>
            <a:pPr lvl="1">
              <a:buFont typeface="Arial" pitchFamily="34" charset="0"/>
              <a:buChar char="•"/>
            </a:pPr>
            <a:r>
              <a:rPr lang="en-US" altLang="zh-CN" i="1" dirty="0" smtClean="0">
                <a:effectLst>
                  <a:outerShdw blurRad="38100" dist="38100" dir="2700000" algn="tl">
                    <a:srgbClr val="000000">
                      <a:alpha val="43137"/>
                    </a:srgbClr>
                  </a:outerShdw>
                </a:effectLst>
              </a:rPr>
              <a:t> OpenStack (</a:t>
            </a:r>
            <a:r>
              <a:rPr lang="en-US" altLang="zh-CN" i="1" dirty="0" err="1" smtClean="0">
                <a:effectLst>
                  <a:outerShdw blurRad="38100" dist="38100" dir="2700000" algn="tl">
                    <a:srgbClr val="000000">
                      <a:alpha val="43137"/>
                    </a:srgbClr>
                  </a:outerShdw>
                </a:effectLst>
              </a:rPr>
              <a:t>Tricircle</a:t>
            </a:r>
            <a:r>
              <a:rPr lang="en-US" altLang="zh-CN" i="1" dirty="0" smtClean="0">
                <a:effectLst>
                  <a:outerShdw blurRad="38100" dist="38100" dir="2700000" algn="tl">
                    <a:srgbClr val="000000">
                      <a:alpha val="43137"/>
                    </a:srgbClr>
                  </a:outerShdw>
                </a:effectLst>
              </a:rPr>
              <a:t>, Kingbird, </a:t>
            </a:r>
            <a:r>
              <a:rPr lang="en-US" altLang="zh-CN" i="1" dirty="0" err="1" smtClean="0">
                <a:effectLst>
                  <a:outerShdw blurRad="38100" dist="38100" dir="2700000" algn="tl">
                    <a:srgbClr val="000000">
                      <a:alpha val="43137"/>
                    </a:srgbClr>
                  </a:outerShdw>
                </a:effectLst>
              </a:rPr>
              <a:t>Dragonflow</a:t>
            </a:r>
            <a:r>
              <a:rPr lang="en-US" altLang="zh-CN" i="1" dirty="0" smtClean="0">
                <a:effectLst>
                  <a:outerShdw blurRad="38100" dist="38100" dir="2700000" algn="tl">
                    <a:srgbClr val="000000">
                      <a:alpha val="43137"/>
                    </a:srgbClr>
                  </a:outerShdw>
                </a:effectLst>
              </a:rPr>
              <a:t>, …)</a:t>
            </a:r>
          </a:p>
          <a:p>
            <a:pPr lvl="1">
              <a:buFont typeface="Arial" pitchFamily="34" charset="0"/>
              <a:buChar char="•"/>
            </a:pPr>
            <a:r>
              <a:rPr lang="en-US" altLang="zh-CN" i="1" dirty="0" smtClean="0">
                <a:effectLst>
                  <a:outerShdw blurRad="38100" dist="38100" dir="2700000" algn="tl">
                    <a:srgbClr val="000000">
                      <a:alpha val="43137"/>
                    </a:srgbClr>
                  </a:outerShdw>
                </a:effectLst>
              </a:rPr>
              <a:t> OPNFV (Parser, Multisite, DPACC, …)</a:t>
            </a:r>
          </a:p>
          <a:p>
            <a:pPr lvl="1">
              <a:buFont typeface="Arial" pitchFamily="34" charset="0"/>
              <a:buChar char="•"/>
            </a:pPr>
            <a:r>
              <a:rPr lang="en-US" altLang="zh-CN" i="1" dirty="0" smtClean="0">
                <a:effectLst>
                  <a:outerShdw blurRad="38100" dist="38100" dir="2700000" algn="tl">
                    <a:srgbClr val="000000">
                      <a:alpha val="43137"/>
                    </a:srgbClr>
                  </a:outerShdw>
                </a:effectLst>
              </a:rPr>
              <a:t> </a:t>
            </a:r>
            <a:r>
              <a:rPr lang="en-US" altLang="zh-CN" i="1" dirty="0" err="1" smtClean="0">
                <a:effectLst>
                  <a:outerShdw blurRad="38100" dist="38100" dir="2700000" algn="tl">
                    <a:srgbClr val="000000">
                      <a:alpha val="43137"/>
                    </a:srgbClr>
                  </a:outerShdw>
                </a:effectLst>
              </a:rPr>
              <a:t>OpenVswitch</a:t>
            </a:r>
            <a:endParaRPr lang="en-US" altLang="zh-CN" i="1" dirty="0" smtClean="0">
              <a:effectLst>
                <a:outerShdw blurRad="38100" dist="38100" dir="2700000" algn="tl">
                  <a:srgbClr val="000000">
                    <a:alpha val="43137"/>
                  </a:srgbClr>
                </a:outerShdw>
              </a:effectLst>
            </a:endParaRPr>
          </a:p>
          <a:p>
            <a:pPr>
              <a:buFont typeface="Wingdings" pitchFamily="2" charset="2"/>
              <a:buChar char="l"/>
            </a:pPr>
            <a:endParaRPr lang="en-US" altLang="zh-CN" i="1" dirty="0" smtClean="0">
              <a:effectLst>
                <a:outerShdw blurRad="38100" dist="38100" dir="2700000" algn="tl">
                  <a:srgbClr val="000000">
                    <a:alpha val="43137"/>
                  </a:srgbClr>
                </a:outerShdw>
              </a:effectLst>
            </a:endParaRPr>
          </a:p>
          <a:p>
            <a:pPr>
              <a:buFont typeface="Wingdings" pitchFamily="2" charset="2"/>
              <a:buChar char="l"/>
            </a:pPr>
            <a:r>
              <a:rPr lang="en-US" altLang="zh-CN" i="1" dirty="0" smtClean="0">
                <a:effectLst>
                  <a:outerShdw blurRad="38100" dist="38100" dir="2700000" algn="tl">
                    <a:srgbClr val="000000">
                      <a:alpha val="43137"/>
                    </a:srgbClr>
                  </a:outerShdw>
                </a:effectLst>
              </a:rPr>
              <a:t> Like Heavy Metal Music and father of twin girls !</a:t>
            </a:r>
          </a:p>
          <a:p>
            <a:pPr>
              <a:buFont typeface="Wingdings" pitchFamily="2" charset="2"/>
              <a:buChar char="l"/>
            </a:pPr>
            <a:endParaRPr lang="en-US" altLang="zh-CN" i="1" dirty="0" smtClean="0">
              <a:effectLst>
                <a:outerShdw blurRad="38100" dist="38100" dir="2700000" algn="tl">
                  <a:srgbClr val="000000">
                    <a:alpha val="43137"/>
                  </a:srgbClr>
                </a:outerShdw>
              </a:effectLst>
            </a:endParaRPr>
          </a:p>
          <a:p>
            <a:pPr>
              <a:buFont typeface="Wingdings" pitchFamily="2" charset="2"/>
              <a:buChar char="l"/>
            </a:pPr>
            <a:endParaRPr lang="en-US" altLang="zh-CN" i="1" dirty="0" smtClean="0">
              <a:effectLst>
                <a:outerShdw blurRad="38100" dist="38100" dir="2700000" algn="tl">
                  <a:srgbClr val="000000">
                    <a:alpha val="43137"/>
                  </a:srgbClr>
                </a:outerShdw>
              </a:effectLst>
            </a:endParaRPr>
          </a:p>
          <a:p>
            <a:endParaRPr lang="zh-CN" altLang="en-US" i="1"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srcRect/>
          <a:stretch>
            <a:fillRect/>
          </a:stretch>
        </p:blipFill>
        <p:spPr bwMode="auto">
          <a:xfrm>
            <a:off x="8833891" y="314507"/>
            <a:ext cx="2943991" cy="402048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2359" y="405458"/>
            <a:ext cx="9993315" cy="768730"/>
          </a:xfrm>
        </p:spPr>
        <p:txBody>
          <a:bodyPr>
            <a:normAutofit fontScale="90000"/>
          </a:bodyPr>
          <a:lstStyle/>
          <a:p>
            <a:r>
              <a:rPr lang="en-US" altLang="zh-CN" dirty="0" smtClean="0"/>
              <a:t>Outline</a:t>
            </a:r>
            <a:endParaRPr lang="zh-CN" altLang="en-US" dirty="0"/>
          </a:p>
        </p:txBody>
      </p:sp>
      <p:sp>
        <p:nvSpPr>
          <p:cNvPr id="3" name="副标题 2"/>
          <p:cNvSpPr>
            <a:spLocks noGrp="1"/>
          </p:cNvSpPr>
          <p:nvPr>
            <p:ph type="subTitle" idx="1"/>
          </p:nvPr>
        </p:nvSpPr>
        <p:spPr>
          <a:xfrm>
            <a:off x="441140" y="1269554"/>
            <a:ext cx="9993315" cy="4097591"/>
          </a:xfrm>
        </p:spPr>
        <p:txBody>
          <a:bodyPr>
            <a:normAutofit/>
          </a:bodyPr>
          <a:lstStyle/>
          <a:p>
            <a:pPr>
              <a:buFont typeface="Wingdings" pitchFamily="2" charset="2"/>
              <a:buChar char="p"/>
            </a:pPr>
            <a:r>
              <a:rPr lang="en-US" altLang="zh-CN" sz="3200" dirty="0" smtClean="0"/>
              <a:t> Multisite Project Overview</a:t>
            </a:r>
          </a:p>
          <a:p>
            <a:pPr>
              <a:buFont typeface="Wingdings" pitchFamily="2" charset="2"/>
              <a:buChar char="p"/>
            </a:pPr>
            <a:r>
              <a:rPr lang="en-US" altLang="zh-CN" sz="3200" dirty="0" smtClean="0"/>
              <a:t> Multisite Identity Management</a:t>
            </a:r>
          </a:p>
          <a:p>
            <a:pPr lvl="1" algn="l">
              <a:buFont typeface="Arial" pitchFamily="34" charset="0"/>
              <a:buChar char="•"/>
            </a:pPr>
            <a:r>
              <a:rPr lang="en-US" altLang="zh-CN" sz="3300" dirty="0" smtClean="0">
                <a:solidFill>
                  <a:schemeClr val="tx1"/>
                </a:solidFill>
              </a:rPr>
              <a:t> </a:t>
            </a:r>
            <a:r>
              <a:rPr lang="en-US" altLang="zh-CN" sz="2800" dirty="0" smtClean="0">
                <a:solidFill>
                  <a:schemeClr val="tx1"/>
                </a:solidFill>
              </a:rPr>
              <a:t>The Whole Nine Yard</a:t>
            </a:r>
            <a:endParaRPr lang="en-US" altLang="zh-CN" sz="2800" dirty="0" smtClean="0">
              <a:solidFill>
                <a:schemeClr val="tx1"/>
              </a:solidFill>
            </a:endParaRPr>
          </a:p>
          <a:p>
            <a:pPr lvl="1" algn="l">
              <a:buFont typeface="Arial" pitchFamily="34" charset="0"/>
              <a:buChar char="•"/>
            </a:pPr>
            <a:r>
              <a:rPr lang="en-US" altLang="zh-CN" sz="2800" dirty="0" smtClean="0">
                <a:solidFill>
                  <a:schemeClr val="tx1"/>
                </a:solidFill>
              </a:rPr>
              <a:t> Upstream Bug Report</a:t>
            </a:r>
            <a:endParaRPr lang="zh-CN" altLang="en-US" sz="2800" dirty="0">
              <a:solidFill>
                <a:schemeClr val="tx1"/>
              </a:solidFill>
            </a:endParaRPr>
          </a:p>
        </p:txBody>
      </p:sp>
    </p:spTree>
    <p:extLst>
      <p:ext uri="{BB962C8B-B14F-4D97-AF65-F5344CB8AC3E}">
        <p14:creationId xmlns="" xmlns:p14="http://schemas.microsoft.com/office/powerpoint/2010/main" val="4138601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0963" y="189434"/>
            <a:ext cx="7859666" cy="693490"/>
          </a:xfrm>
        </p:spPr>
        <p:txBody>
          <a:bodyPr>
            <a:normAutofit/>
          </a:bodyPr>
          <a:lstStyle/>
          <a:p>
            <a:pPr algn="l"/>
            <a:r>
              <a:rPr lang="en-US" altLang="zh-CN" sz="2800" b="1" dirty="0" smtClean="0"/>
              <a:t>Multisite Project Overview</a:t>
            </a:r>
            <a:endParaRPr lang="zh-CN" altLang="en-US" sz="2800" b="1" dirty="0"/>
          </a:p>
        </p:txBody>
      </p:sp>
      <p:sp>
        <p:nvSpPr>
          <p:cNvPr id="4" name="TextBox 3"/>
          <p:cNvSpPr txBox="1"/>
          <p:nvPr/>
        </p:nvSpPr>
        <p:spPr>
          <a:xfrm>
            <a:off x="624979" y="882924"/>
            <a:ext cx="11161240" cy="5262979"/>
          </a:xfrm>
          <a:prstGeom prst="rect">
            <a:avLst/>
          </a:prstGeom>
          <a:noFill/>
        </p:spPr>
        <p:txBody>
          <a:bodyPr wrap="square" rtlCol="0">
            <a:spAutoFit/>
          </a:bodyPr>
          <a:lstStyle/>
          <a:p>
            <a:pPr>
              <a:buFont typeface="Wingdings" pitchFamily="2" charset="2"/>
              <a:buChar char="p"/>
            </a:pPr>
            <a:r>
              <a:rPr lang="en-US" altLang="zh-CN" dirty="0" smtClean="0"/>
              <a:t> Multisite project was approved on Apr 2015, to be a requirement project that deals with OPNFV deployment across multiple sites</a:t>
            </a:r>
          </a:p>
          <a:p>
            <a:pPr>
              <a:buFont typeface="Wingdings" pitchFamily="2" charset="2"/>
              <a:buChar char="p"/>
            </a:pPr>
            <a:endParaRPr lang="en-US" altLang="zh-CN" dirty="0" smtClean="0"/>
          </a:p>
          <a:p>
            <a:pPr>
              <a:buFont typeface="Wingdings" pitchFamily="2" charset="2"/>
              <a:buChar char="p"/>
            </a:pPr>
            <a:r>
              <a:rPr lang="en-US" altLang="zh-CN" dirty="0" smtClean="0"/>
              <a:t> Weekly meeting at #</a:t>
            </a:r>
            <a:r>
              <a:rPr lang="en-US" altLang="zh-CN" dirty="0" err="1" smtClean="0"/>
              <a:t>opnfv</a:t>
            </a:r>
            <a:r>
              <a:rPr lang="en-US" altLang="zh-CN" dirty="0" smtClean="0"/>
              <a:t>-meeting very Thursday, have members from various companies to participate (Ericsson, Orange, </a:t>
            </a:r>
            <a:r>
              <a:rPr lang="en-US" altLang="zh-CN" dirty="0" err="1" smtClean="0"/>
              <a:t>Docomo</a:t>
            </a:r>
            <a:r>
              <a:rPr lang="en-US" altLang="zh-CN" dirty="0" smtClean="0"/>
              <a:t>, </a:t>
            </a:r>
            <a:r>
              <a:rPr lang="en-US" altLang="zh-CN" dirty="0" err="1" smtClean="0"/>
              <a:t>Metaswitch</a:t>
            </a:r>
            <a:r>
              <a:rPr lang="en-US" altLang="zh-CN" dirty="0" smtClean="0"/>
              <a:t>, </a:t>
            </a:r>
            <a:r>
              <a:rPr lang="en-US" altLang="zh-CN" dirty="0" err="1" smtClean="0"/>
              <a:t>RedHat</a:t>
            </a:r>
            <a:r>
              <a:rPr lang="en-US" altLang="zh-CN" dirty="0" smtClean="0"/>
              <a:t> …)</a:t>
            </a:r>
          </a:p>
          <a:p>
            <a:pPr>
              <a:buFont typeface="Wingdings" pitchFamily="2" charset="2"/>
              <a:buChar char="p"/>
            </a:pPr>
            <a:endParaRPr lang="en-US" altLang="zh-CN" dirty="0" smtClean="0"/>
          </a:p>
          <a:p>
            <a:pPr>
              <a:buFont typeface="Wingdings" pitchFamily="2" charset="2"/>
              <a:buChar char="p"/>
            </a:pPr>
            <a:r>
              <a:rPr lang="en-US" altLang="zh-CN" dirty="0" smtClean="0"/>
              <a:t> Discussed 5 use cases:</a:t>
            </a:r>
          </a:p>
          <a:p>
            <a:pPr lvl="1"/>
            <a:r>
              <a:rPr lang="en-US" altLang="zh-CN" sz="1800" dirty="0" smtClean="0"/>
              <a:t>- Multisite Identity Service Management (Use Case 1)</a:t>
            </a:r>
          </a:p>
          <a:p>
            <a:pPr lvl="1"/>
            <a:r>
              <a:rPr lang="en-US" altLang="zh-CN" sz="1800" dirty="0" smtClean="0"/>
              <a:t>- Multisite VNF HA Support (Use Case 2)</a:t>
            </a:r>
          </a:p>
          <a:p>
            <a:pPr lvl="1"/>
            <a:r>
              <a:rPr lang="en-US" altLang="zh-CN" sz="1800" dirty="0" smtClean="0"/>
              <a:t>- Multisite VNF Geo Redundancy Support (Use Case 3)</a:t>
            </a:r>
          </a:p>
          <a:p>
            <a:pPr lvl="1"/>
            <a:r>
              <a:rPr lang="en-US" altLang="zh-CN" sz="1800" dirty="0" smtClean="0"/>
              <a:t>- Multisite Centralized Services (Use Case 4&amp;5)</a:t>
            </a:r>
          </a:p>
          <a:p>
            <a:endParaRPr lang="en-US" altLang="zh-CN" dirty="0" smtClean="0"/>
          </a:p>
          <a:p>
            <a:pPr>
              <a:buFont typeface="Wingdings" pitchFamily="2" charset="2"/>
              <a:buChar char="p"/>
            </a:pPr>
            <a:r>
              <a:rPr lang="en-US" altLang="zh-CN" dirty="0" smtClean="0"/>
              <a:t> Feedback BPs or </a:t>
            </a:r>
            <a:r>
              <a:rPr lang="en-US" altLang="zh-CN" dirty="0" err="1" smtClean="0"/>
              <a:t>bugfixes</a:t>
            </a:r>
            <a:r>
              <a:rPr lang="en-US" altLang="zh-CN" dirty="0" smtClean="0"/>
              <a:t> back to the upstream community based on the discussion: </a:t>
            </a:r>
            <a:r>
              <a:rPr lang="en-US" altLang="zh-CN" dirty="0" smtClean="0">
                <a:hlinkClick r:id="rId2"/>
              </a:rPr>
              <a:t>https://wiki.opnfv.org/multisite/bug_bp</a:t>
            </a:r>
            <a:r>
              <a:rPr lang="en-US" altLang="zh-CN" dirty="0" smtClean="0"/>
              <a:t> </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0963" y="189434"/>
            <a:ext cx="9505056" cy="693490"/>
          </a:xfrm>
        </p:spPr>
        <p:txBody>
          <a:bodyPr>
            <a:normAutofit fontScale="90000"/>
          </a:bodyPr>
          <a:lstStyle/>
          <a:p>
            <a:pPr algn="l"/>
            <a:r>
              <a:rPr lang="en-US" altLang="zh-CN" sz="2800" b="1" dirty="0" smtClean="0"/>
              <a:t>Multisite Identity Service </a:t>
            </a:r>
            <a:r>
              <a:rPr lang="en-US" altLang="zh-CN" sz="2800" b="1" dirty="0" smtClean="0"/>
              <a:t>Management – Use Case Analysis</a:t>
            </a:r>
            <a:endParaRPr lang="zh-CN" altLang="en-US" sz="2800" b="1" dirty="0"/>
          </a:p>
        </p:txBody>
      </p:sp>
      <p:sp>
        <p:nvSpPr>
          <p:cNvPr id="91" name="TextBox 90"/>
          <p:cNvSpPr txBox="1"/>
          <p:nvPr/>
        </p:nvSpPr>
        <p:spPr>
          <a:xfrm>
            <a:off x="1849115" y="1845618"/>
            <a:ext cx="7344816" cy="1938992"/>
          </a:xfrm>
          <a:prstGeom prst="rect">
            <a:avLst/>
          </a:prstGeom>
          <a:noFill/>
        </p:spPr>
        <p:txBody>
          <a:bodyPr wrap="square" rtlCol="0">
            <a:spAutoFit/>
          </a:bodyPr>
          <a:lstStyle/>
          <a:p>
            <a:pPr>
              <a:buFont typeface="Wingdings" pitchFamily="2" charset="2"/>
              <a:buChar char="Ø"/>
            </a:pPr>
            <a:r>
              <a:rPr lang="en-US" altLang="zh-CN" dirty="0" smtClean="0"/>
              <a:t>Use Case Description: </a:t>
            </a:r>
          </a:p>
          <a:p>
            <a:pPr lvl="1"/>
            <a:endParaRPr lang="en-US" altLang="zh-CN" dirty="0" smtClean="0"/>
          </a:p>
          <a:p>
            <a:pPr lvl="1"/>
            <a:r>
              <a:rPr lang="en-US" altLang="zh-CN" i="1" dirty="0" smtClean="0">
                <a:effectLst>
                  <a:outerShdw blurRad="38100" dist="38100" dir="2700000" algn="tl">
                    <a:srgbClr val="000000">
                      <a:alpha val="43137"/>
                    </a:srgbClr>
                  </a:outerShdw>
                </a:effectLst>
              </a:rPr>
              <a:t>User  should  be able to manage virtual resources spread over multiple OpenStack regions, by using a single authentication point</a:t>
            </a:r>
            <a:endParaRPr lang="zh-CN" altLang="en-US" i="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2195175" cy="635451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8955" y="1053530"/>
            <a:ext cx="10429526" cy="4508951"/>
          </a:xfrm>
          <a:prstGeom prst="rect">
            <a:avLst/>
          </a:prstGeom>
        </p:spPr>
        <p:txBody>
          <a:bodyPr wrap="square" lIns="121944" tIns="60972" rIns="121944" bIns="60972">
            <a:spAutoFit/>
          </a:bodyPr>
          <a:lstStyle/>
          <a:p>
            <a:pPr marL="304861" indent="-304861"/>
            <a:r>
              <a:rPr lang="en-US" altLang="zh-CN" sz="1500" b="1" dirty="0" err="1" smtClean="0"/>
              <a:t>KeyStone</a:t>
            </a:r>
            <a:r>
              <a:rPr lang="en-US" altLang="zh-CN" sz="1500" b="1" dirty="0" smtClean="0"/>
              <a:t> service(Distributed) with </a:t>
            </a:r>
            <a:r>
              <a:rPr lang="en-US" altLang="zh-CN" sz="1500" b="1" dirty="0" err="1" smtClean="0"/>
              <a:t>Fernet</a:t>
            </a:r>
            <a:r>
              <a:rPr lang="en-US" altLang="zh-CN" sz="1500" b="1" dirty="0" smtClean="0"/>
              <a:t> token + </a:t>
            </a:r>
            <a:r>
              <a:rPr lang="en-US" altLang="zh-CN" sz="1500" b="1" dirty="0" err="1" smtClean="0"/>
              <a:t>Async</a:t>
            </a:r>
            <a:r>
              <a:rPr lang="en-US" altLang="zh-CN" sz="1500" b="1" dirty="0" smtClean="0"/>
              <a:t> replication ( star-mode).</a:t>
            </a:r>
          </a:p>
          <a:p>
            <a:pPr lvl="1"/>
            <a:r>
              <a:rPr lang="en-US" altLang="zh-CN" sz="1500" dirty="0" smtClean="0"/>
              <a:t>One master </a:t>
            </a:r>
            <a:r>
              <a:rPr lang="en-US" altLang="zh-CN" sz="1500" dirty="0" err="1" smtClean="0"/>
              <a:t>KeyStone</a:t>
            </a:r>
            <a:r>
              <a:rPr lang="en-US" altLang="zh-CN" sz="1500" dirty="0" smtClean="0"/>
              <a:t> cluster with </a:t>
            </a:r>
            <a:r>
              <a:rPr lang="en-US" altLang="zh-CN" sz="1500" dirty="0" err="1" smtClean="0"/>
              <a:t>Fernet</a:t>
            </a:r>
            <a:r>
              <a:rPr lang="en-US" altLang="zh-CN" sz="1500" dirty="0" smtClean="0"/>
              <a:t> token in two sites (for site level high availability purpose), other sites will be installed with at least 2 slave nodes where the node is configured with DB </a:t>
            </a:r>
            <a:r>
              <a:rPr lang="en-US" altLang="zh-CN" sz="1500" dirty="0" err="1" smtClean="0"/>
              <a:t>async</a:t>
            </a:r>
            <a:r>
              <a:rPr lang="en-US" altLang="zh-CN" sz="1500" dirty="0" smtClean="0"/>
              <a:t> replication from the master cluster members, and one slave’s mater node in site1, another slave’s master node in site 2.</a:t>
            </a:r>
          </a:p>
          <a:p>
            <a:pPr lvl="1"/>
            <a:endParaRPr lang="en-US" altLang="zh-CN" sz="1500" dirty="0" smtClean="0"/>
          </a:p>
          <a:p>
            <a:pPr lvl="1"/>
            <a:r>
              <a:rPr lang="en-US" altLang="zh-CN" sz="1500" dirty="0" smtClean="0"/>
              <a:t>Only the master cluster nodes are allowed to write,  other slave nodes waiting for replication from the master cluster ( very little delay) member. But  the </a:t>
            </a:r>
            <a:r>
              <a:rPr lang="en-US" altLang="zh-CN" sz="1500" dirty="0" err="1" smtClean="0"/>
              <a:t>chanllenge</a:t>
            </a:r>
            <a:r>
              <a:rPr lang="en-US" altLang="zh-CN" sz="1500" dirty="0" smtClean="0"/>
              <a:t> of key distribution and rotation for </a:t>
            </a:r>
            <a:r>
              <a:rPr lang="en-US" altLang="zh-CN" sz="1500" dirty="0" err="1" smtClean="0"/>
              <a:t>Fernet</a:t>
            </a:r>
            <a:r>
              <a:rPr lang="en-US" altLang="zh-CN" sz="1500" dirty="0" smtClean="0"/>
              <a:t> token should be </a:t>
            </a:r>
            <a:r>
              <a:rPr lang="en-US" altLang="zh-CN" sz="1500" dirty="0" smtClean="0"/>
              <a:t>settled.</a:t>
            </a:r>
            <a:endParaRPr lang="en-US" altLang="zh-CN" sz="1500" dirty="0" smtClean="0"/>
          </a:p>
          <a:p>
            <a:r>
              <a:rPr lang="en-US" altLang="zh-CN" sz="1500" dirty="0" smtClean="0"/>
              <a:t/>
            </a:r>
            <a:br>
              <a:rPr lang="en-US" altLang="zh-CN" sz="1500" dirty="0" smtClean="0"/>
            </a:br>
            <a:r>
              <a:rPr lang="en-US" altLang="zh-CN" sz="1500" b="1" dirty="0" smtClean="0"/>
              <a:t>Pros.</a:t>
            </a:r>
          </a:p>
          <a:p>
            <a:r>
              <a:rPr lang="en-US" altLang="zh-CN" sz="1500" dirty="0" smtClean="0"/>
              <a:t>Why cluster in the master sites? There are lots of master nodes in the cluster, in order to provide more slaves could be done </a:t>
            </a:r>
            <a:r>
              <a:rPr lang="en-US" altLang="zh-CN" sz="1500" dirty="0" err="1" smtClean="0"/>
              <a:t>async</a:t>
            </a:r>
            <a:r>
              <a:rPr lang="en-US" altLang="zh-CN" sz="1500" dirty="0" smtClean="0"/>
              <a:t>. replication in parallel.</a:t>
            </a:r>
          </a:p>
          <a:p>
            <a:r>
              <a:rPr lang="en-US" altLang="zh-CN" sz="1500" dirty="0" smtClean="0"/>
              <a:t>Why two sites for the master cluster? to provide higher reliability (site level) for writing request.</a:t>
            </a:r>
          </a:p>
          <a:p>
            <a:r>
              <a:rPr lang="en-US" altLang="zh-CN" sz="1500" dirty="0" smtClean="0"/>
              <a:t>Why using multi-slaves in other sites. Slave has no knowledge of other slaves, so easy to manage multi-slaves in one site than a cluster, and multi-slaves work independently but provide multi-instance redundancy(like a cluster, but independent).</a:t>
            </a:r>
          </a:p>
          <a:p>
            <a:pPr lvl="1"/>
            <a:endParaRPr lang="en-US" altLang="zh-CN" sz="1500" dirty="0" smtClean="0"/>
          </a:p>
          <a:p>
            <a:r>
              <a:rPr lang="en-US" altLang="zh-CN" sz="1500" b="1" dirty="0" smtClean="0"/>
              <a:t>Cons. </a:t>
            </a:r>
            <a:r>
              <a:rPr lang="en-US" altLang="zh-CN" sz="1500" dirty="0" smtClean="0"/>
              <a:t>The distribution/rotation of key management.</a:t>
            </a:r>
          </a:p>
          <a:p>
            <a:endParaRPr lang="en-US" altLang="zh-CN" sz="1500" dirty="0" smtClean="0"/>
          </a:p>
        </p:txBody>
      </p:sp>
      <p:sp>
        <p:nvSpPr>
          <p:cNvPr id="5" name="标题 1"/>
          <p:cNvSpPr>
            <a:spLocks noGrp="1"/>
          </p:cNvSpPr>
          <p:nvPr>
            <p:ph type="title"/>
          </p:nvPr>
        </p:nvSpPr>
        <p:spPr>
          <a:xfrm>
            <a:off x="408955" y="72008"/>
            <a:ext cx="9361040" cy="693490"/>
          </a:xfrm>
        </p:spPr>
        <p:txBody>
          <a:bodyPr>
            <a:normAutofit fontScale="90000"/>
          </a:bodyPr>
          <a:lstStyle/>
          <a:p>
            <a:pPr algn="l"/>
            <a:r>
              <a:rPr lang="en-US" altLang="zh-CN" sz="2800" b="1" dirty="0" smtClean="0"/>
              <a:t>Multisite Identity Service </a:t>
            </a:r>
            <a:r>
              <a:rPr lang="en-US" altLang="zh-CN" sz="2800" b="1" dirty="0" smtClean="0"/>
              <a:t>Management - Requirements</a:t>
            </a:r>
            <a:endParaRPr lang="zh-CN" alt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1114651" y="619923"/>
            <a:ext cx="9989954" cy="5765344"/>
            <a:chOff x="1273972" y="550433"/>
            <a:chExt cx="9989954" cy="5765344"/>
          </a:xfrm>
        </p:grpSpPr>
        <p:grpSp>
          <p:nvGrpSpPr>
            <p:cNvPr id="3" name="组合 2"/>
            <p:cNvGrpSpPr/>
            <p:nvPr/>
          </p:nvGrpSpPr>
          <p:grpSpPr>
            <a:xfrm>
              <a:off x="1273972" y="550433"/>
              <a:ext cx="9989954" cy="5765344"/>
              <a:chOff x="795346" y="875381"/>
              <a:chExt cx="9989954" cy="5765344"/>
            </a:xfrm>
          </p:grpSpPr>
          <p:sp>
            <p:nvSpPr>
              <p:cNvPr id="4" name="单圆角矩形 3"/>
              <p:cNvSpPr/>
              <p:nvPr/>
            </p:nvSpPr>
            <p:spPr>
              <a:xfrm>
                <a:off x="2651143" y="1238700"/>
                <a:ext cx="2089087" cy="2472764"/>
              </a:xfrm>
              <a:prstGeom prst="round1Rect">
                <a:avLst/>
              </a:prstGeom>
            </p:spPr>
            <p:style>
              <a:lnRef idx="2">
                <a:schemeClr val="dk1"/>
              </a:lnRef>
              <a:fillRef idx="1">
                <a:schemeClr val="lt1"/>
              </a:fillRef>
              <a:effectRef idx="0">
                <a:schemeClr val="dk1"/>
              </a:effectRef>
              <a:fontRef idx="minor">
                <a:schemeClr val="dk1"/>
              </a:fontRef>
            </p:style>
            <p:txBody>
              <a:bodyPr lIns="121944" tIns="60972" rIns="121944" bIns="60972" rtlCol="0" anchor="ctr"/>
              <a:lstStyle/>
              <a:p>
                <a:pPr algn="ctr"/>
                <a:endParaRPr lang="zh-CN" altLang="en-US"/>
              </a:p>
            </p:txBody>
          </p:sp>
          <p:sp>
            <p:nvSpPr>
              <p:cNvPr id="5" name="矩形 4"/>
              <p:cNvSpPr/>
              <p:nvPr/>
            </p:nvSpPr>
            <p:spPr>
              <a:xfrm>
                <a:off x="2995794" y="2036007"/>
                <a:ext cx="1330858" cy="254500"/>
              </a:xfrm>
              <a:prstGeom prst="rect">
                <a:avLst/>
              </a:prstGeom>
              <a:solidFill>
                <a:srgbClr val="92D050"/>
              </a:solidFill>
              <a:ln w="1270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altLang="zh-CN" sz="1600" dirty="0" err="1" smtClean="0"/>
                  <a:t>KeyStone</a:t>
                </a:r>
                <a:endParaRPr lang="zh-CN" altLang="en-US" sz="1600" dirty="0"/>
              </a:p>
            </p:txBody>
          </p:sp>
          <p:sp>
            <p:nvSpPr>
              <p:cNvPr id="6" name="圆柱形 5"/>
              <p:cNvSpPr/>
              <p:nvPr/>
            </p:nvSpPr>
            <p:spPr>
              <a:xfrm>
                <a:off x="2995793" y="2491984"/>
                <a:ext cx="381758" cy="466584"/>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rtlCol="0" anchor="ctr"/>
              <a:lstStyle/>
              <a:p>
                <a:pPr algn="ctr"/>
                <a:endParaRPr lang="zh-CN" altLang="en-US"/>
              </a:p>
            </p:txBody>
          </p:sp>
          <p:sp>
            <p:nvSpPr>
              <p:cNvPr id="7" name="圆柱形 6"/>
              <p:cNvSpPr/>
              <p:nvPr/>
            </p:nvSpPr>
            <p:spPr>
              <a:xfrm>
                <a:off x="3510110" y="2958568"/>
                <a:ext cx="381758" cy="466584"/>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rtlCol="0" anchor="ctr"/>
              <a:lstStyle/>
              <a:p>
                <a:pPr algn="ctr"/>
                <a:endParaRPr lang="zh-CN" altLang="en-US"/>
              </a:p>
            </p:txBody>
          </p:sp>
          <p:sp>
            <p:nvSpPr>
              <p:cNvPr id="8" name="圆柱形 7"/>
              <p:cNvSpPr/>
              <p:nvPr/>
            </p:nvSpPr>
            <p:spPr>
              <a:xfrm>
                <a:off x="3944894" y="2491984"/>
                <a:ext cx="381758" cy="466584"/>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rtlCol="0" anchor="ctr"/>
              <a:lstStyle/>
              <a:p>
                <a:pPr algn="ctr"/>
                <a:endParaRPr lang="zh-CN" altLang="en-US"/>
              </a:p>
            </p:txBody>
          </p:sp>
          <p:sp>
            <p:nvSpPr>
              <p:cNvPr id="9" name="单圆角矩形 8"/>
              <p:cNvSpPr/>
              <p:nvPr/>
            </p:nvSpPr>
            <p:spPr>
              <a:xfrm>
                <a:off x="795346" y="4234210"/>
                <a:ext cx="2089087" cy="2030691"/>
              </a:xfrm>
              <a:prstGeom prst="round1Rect">
                <a:avLst/>
              </a:prstGeom>
            </p:spPr>
            <p:style>
              <a:lnRef idx="2">
                <a:schemeClr val="dk1"/>
              </a:lnRef>
              <a:fillRef idx="1">
                <a:schemeClr val="lt1"/>
              </a:fillRef>
              <a:effectRef idx="0">
                <a:schemeClr val="dk1"/>
              </a:effectRef>
              <a:fontRef idx="minor">
                <a:schemeClr val="dk1"/>
              </a:fontRef>
            </p:style>
            <p:txBody>
              <a:bodyPr lIns="121944" tIns="60972" rIns="121944" bIns="60972" rtlCol="0" anchor="ctr"/>
              <a:lstStyle/>
              <a:p>
                <a:pPr algn="ctr"/>
                <a:endParaRPr lang="zh-CN" altLang="en-US"/>
              </a:p>
            </p:txBody>
          </p:sp>
          <p:sp>
            <p:nvSpPr>
              <p:cNvPr id="10" name="矩形 9"/>
              <p:cNvSpPr/>
              <p:nvPr/>
            </p:nvSpPr>
            <p:spPr>
              <a:xfrm>
                <a:off x="1139997" y="4997667"/>
                <a:ext cx="1330858" cy="254500"/>
              </a:xfrm>
              <a:prstGeom prst="rect">
                <a:avLst/>
              </a:prstGeom>
              <a:solidFill>
                <a:srgbClr val="92D050"/>
              </a:solidFill>
              <a:ln w="1270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altLang="zh-CN" sz="1600" dirty="0" err="1" smtClean="0"/>
                  <a:t>KeyStone</a:t>
                </a:r>
                <a:endParaRPr lang="zh-CN" altLang="en-US" sz="1600" dirty="0"/>
              </a:p>
            </p:txBody>
          </p:sp>
          <p:sp>
            <p:nvSpPr>
              <p:cNvPr id="11" name="圆柱形 10"/>
              <p:cNvSpPr/>
              <p:nvPr/>
            </p:nvSpPr>
            <p:spPr>
              <a:xfrm>
                <a:off x="1139997" y="4387990"/>
                <a:ext cx="381758" cy="466584"/>
              </a:xfrm>
              <a:prstGeom prst="can">
                <a:avLst/>
              </a:prstGeom>
            </p:spPr>
            <p:style>
              <a:lnRef idx="1">
                <a:schemeClr val="dk1"/>
              </a:lnRef>
              <a:fillRef idx="2">
                <a:schemeClr val="dk1"/>
              </a:fillRef>
              <a:effectRef idx="1">
                <a:schemeClr val="dk1"/>
              </a:effectRef>
              <a:fontRef idx="minor">
                <a:schemeClr val="dk1"/>
              </a:fontRef>
            </p:style>
            <p:txBody>
              <a:bodyPr lIns="121944" tIns="60972" rIns="121944" bIns="60972" rtlCol="0" anchor="ctr"/>
              <a:lstStyle/>
              <a:p>
                <a:pPr algn="ctr"/>
                <a:endParaRPr lang="zh-CN" altLang="en-US"/>
              </a:p>
            </p:txBody>
          </p:sp>
          <p:sp>
            <p:nvSpPr>
              <p:cNvPr id="12" name="圆柱形 11"/>
              <p:cNvSpPr/>
              <p:nvPr/>
            </p:nvSpPr>
            <p:spPr>
              <a:xfrm>
                <a:off x="2089097" y="4387990"/>
                <a:ext cx="381758" cy="466584"/>
              </a:xfrm>
              <a:prstGeom prst="can">
                <a:avLst/>
              </a:prstGeom>
            </p:spPr>
            <p:style>
              <a:lnRef idx="1">
                <a:schemeClr val="dk1"/>
              </a:lnRef>
              <a:fillRef idx="2">
                <a:schemeClr val="dk1"/>
              </a:fillRef>
              <a:effectRef idx="1">
                <a:schemeClr val="dk1"/>
              </a:effectRef>
              <a:fontRef idx="minor">
                <a:schemeClr val="dk1"/>
              </a:fontRef>
            </p:style>
            <p:txBody>
              <a:bodyPr lIns="121944" tIns="60972" rIns="121944" bIns="60972" rtlCol="0" anchor="ctr"/>
              <a:lstStyle/>
              <a:p>
                <a:pPr algn="ctr"/>
                <a:endParaRPr lang="zh-CN" altLang="en-US"/>
              </a:p>
            </p:txBody>
          </p:sp>
          <p:sp>
            <p:nvSpPr>
              <p:cNvPr id="13" name="单圆角矩形 12"/>
              <p:cNvSpPr/>
              <p:nvPr/>
            </p:nvSpPr>
            <p:spPr>
              <a:xfrm>
                <a:off x="4559942" y="4234212"/>
                <a:ext cx="2089087" cy="2030690"/>
              </a:xfrm>
              <a:prstGeom prst="round1Rect">
                <a:avLst/>
              </a:prstGeom>
            </p:spPr>
            <p:style>
              <a:lnRef idx="2">
                <a:schemeClr val="dk1"/>
              </a:lnRef>
              <a:fillRef idx="1">
                <a:schemeClr val="lt1"/>
              </a:fillRef>
              <a:effectRef idx="0">
                <a:schemeClr val="dk1"/>
              </a:effectRef>
              <a:fontRef idx="minor">
                <a:schemeClr val="dk1"/>
              </a:fontRef>
            </p:style>
            <p:txBody>
              <a:bodyPr lIns="121944" tIns="60972" rIns="121944" bIns="60972" rtlCol="0" anchor="ctr"/>
              <a:lstStyle/>
              <a:p>
                <a:pPr algn="ctr"/>
                <a:endParaRPr lang="zh-CN" altLang="en-US"/>
              </a:p>
            </p:txBody>
          </p:sp>
          <p:sp>
            <p:nvSpPr>
              <p:cNvPr id="14" name="矩形 13"/>
              <p:cNvSpPr/>
              <p:nvPr/>
            </p:nvSpPr>
            <p:spPr>
              <a:xfrm>
                <a:off x="4904593" y="5026070"/>
                <a:ext cx="1330858" cy="254500"/>
              </a:xfrm>
              <a:prstGeom prst="rect">
                <a:avLst/>
              </a:prstGeom>
              <a:solidFill>
                <a:srgbClr val="92D050"/>
              </a:solidFill>
              <a:ln w="1270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altLang="zh-CN" sz="1600" dirty="0" err="1" smtClean="0"/>
                  <a:t>KeyStone</a:t>
                </a:r>
                <a:endParaRPr lang="zh-CN" altLang="en-US" sz="1600" dirty="0"/>
              </a:p>
            </p:txBody>
          </p:sp>
          <p:sp>
            <p:nvSpPr>
              <p:cNvPr id="15" name="圆柱形 14"/>
              <p:cNvSpPr/>
              <p:nvPr/>
            </p:nvSpPr>
            <p:spPr>
              <a:xfrm>
                <a:off x="4904593" y="4398594"/>
                <a:ext cx="381758" cy="466584"/>
              </a:xfrm>
              <a:prstGeom prst="can">
                <a:avLst/>
              </a:prstGeom>
            </p:spPr>
            <p:style>
              <a:lnRef idx="1">
                <a:schemeClr val="dk1"/>
              </a:lnRef>
              <a:fillRef idx="2">
                <a:schemeClr val="dk1"/>
              </a:fillRef>
              <a:effectRef idx="1">
                <a:schemeClr val="dk1"/>
              </a:effectRef>
              <a:fontRef idx="minor">
                <a:schemeClr val="dk1"/>
              </a:fontRef>
            </p:style>
            <p:txBody>
              <a:bodyPr lIns="121944" tIns="60972" rIns="121944" bIns="60972" rtlCol="0" anchor="ctr"/>
              <a:lstStyle/>
              <a:p>
                <a:pPr algn="ctr"/>
                <a:endParaRPr lang="zh-CN" altLang="en-US"/>
              </a:p>
            </p:txBody>
          </p:sp>
          <p:sp>
            <p:nvSpPr>
              <p:cNvPr id="16" name="圆柱形 15"/>
              <p:cNvSpPr/>
              <p:nvPr/>
            </p:nvSpPr>
            <p:spPr>
              <a:xfrm>
                <a:off x="5853693" y="4398594"/>
                <a:ext cx="381758" cy="466584"/>
              </a:xfrm>
              <a:prstGeom prst="can">
                <a:avLst/>
              </a:prstGeom>
            </p:spPr>
            <p:style>
              <a:lnRef idx="1">
                <a:schemeClr val="dk1"/>
              </a:lnRef>
              <a:fillRef idx="2">
                <a:schemeClr val="dk1"/>
              </a:fillRef>
              <a:effectRef idx="1">
                <a:schemeClr val="dk1"/>
              </a:effectRef>
              <a:fontRef idx="minor">
                <a:schemeClr val="dk1"/>
              </a:fontRef>
            </p:style>
            <p:txBody>
              <a:bodyPr lIns="121944" tIns="60972" rIns="121944" bIns="60972" rtlCol="0" anchor="ctr"/>
              <a:lstStyle/>
              <a:p>
                <a:pPr algn="ctr"/>
                <a:endParaRPr lang="zh-CN" altLang="en-US"/>
              </a:p>
            </p:txBody>
          </p:sp>
          <p:sp>
            <p:nvSpPr>
              <p:cNvPr id="17" name="单圆角矩形 16"/>
              <p:cNvSpPr/>
              <p:nvPr/>
            </p:nvSpPr>
            <p:spPr>
              <a:xfrm>
                <a:off x="8335144" y="4234211"/>
                <a:ext cx="2089087" cy="2030689"/>
              </a:xfrm>
              <a:prstGeom prst="round1Rect">
                <a:avLst/>
              </a:prstGeom>
            </p:spPr>
            <p:style>
              <a:lnRef idx="2">
                <a:schemeClr val="dk1"/>
              </a:lnRef>
              <a:fillRef idx="1">
                <a:schemeClr val="lt1"/>
              </a:fillRef>
              <a:effectRef idx="0">
                <a:schemeClr val="dk1"/>
              </a:effectRef>
              <a:fontRef idx="minor">
                <a:schemeClr val="dk1"/>
              </a:fontRef>
            </p:style>
            <p:txBody>
              <a:bodyPr lIns="121944" tIns="60972" rIns="121944" bIns="60972" rtlCol="0" anchor="ctr"/>
              <a:lstStyle/>
              <a:p>
                <a:pPr algn="ctr"/>
                <a:endParaRPr lang="zh-CN" altLang="en-US"/>
              </a:p>
            </p:txBody>
          </p:sp>
          <p:sp>
            <p:nvSpPr>
              <p:cNvPr id="18" name="矩形 17"/>
              <p:cNvSpPr/>
              <p:nvPr/>
            </p:nvSpPr>
            <p:spPr>
              <a:xfrm>
                <a:off x="8747503" y="5037008"/>
                <a:ext cx="1330858" cy="254500"/>
              </a:xfrm>
              <a:prstGeom prst="rect">
                <a:avLst/>
              </a:prstGeom>
              <a:solidFill>
                <a:srgbClr val="92D050"/>
              </a:solidFill>
              <a:ln w="1270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altLang="zh-CN" sz="1600" dirty="0" err="1" smtClean="0"/>
                  <a:t>KeyStone</a:t>
                </a:r>
                <a:endParaRPr lang="zh-CN" altLang="en-US" sz="1600" dirty="0"/>
              </a:p>
            </p:txBody>
          </p:sp>
          <p:sp>
            <p:nvSpPr>
              <p:cNvPr id="19" name="圆柱形 18"/>
              <p:cNvSpPr/>
              <p:nvPr/>
            </p:nvSpPr>
            <p:spPr>
              <a:xfrm>
                <a:off x="8679794" y="4387990"/>
                <a:ext cx="381758" cy="466584"/>
              </a:xfrm>
              <a:prstGeom prst="can">
                <a:avLst/>
              </a:prstGeom>
            </p:spPr>
            <p:style>
              <a:lnRef idx="1">
                <a:schemeClr val="dk1"/>
              </a:lnRef>
              <a:fillRef idx="2">
                <a:schemeClr val="dk1"/>
              </a:fillRef>
              <a:effectRef idx="1">
                <a:schemeClr val="dk1"/>
              </a:effectRef>
              <a:fontRef idx="minor">
                <a:schemeClr val="dk1"/>
              </a:fontRef>
            </p:style>
            <p:txBody>
              <a:bodyPr lIns="121944" tIns="60972" rIns="121944" bIns="60972" rtlCol="0" anchor="ctr"/>
              <a:lstStyle/>
              <a:p>
                <a:pPr algn="ctr"/>
                <a:endParaRPr lang="zh-CN" altLang="en-US"/>
              </a:p>
            </p:txBody>
          </p:sp>
          <p:sp>
            <p:nvSpPr>
              <p:cNvPr id="20" name="圆柱形 19"/>
              <p:cNvSpPr/>
              <p:nvPr/>
            </p:nvSpPr>
            <p:spPr>
              <a:xfrm>
                <a:off x="9628895" y="4387990"/>
                <a:ext cx="381758" cy="466584"/>
              </a:xfrm>
              <a:prstGeom prst="can">
                <a:avLst/>
              </a:prstGeom>
            </p:spPr>
            <p:style>
              <a:lnRef idx="1">
                <a:schemeClr val="dk1"/>
              </a:lnRef>
              <a:fillRef idx="2">
                <a:schemeClr val="dk1"/>
              </a:fillRef>
              <a:effectRef idx="1">
                <a:schemeClr val="dk1"/>
              </a:effectRef>
              <a:fontRef idx="minor">
                <a:schemeClr val="dk1"/>
              </a:fontRef>
            </p:style>
            <p:txBody>
              <a:bodyPr lIns="121944" tIns="60972" rIns="121944" bIns="60972" rtlCol="0" anchor="ctr"/>
              <a:lstStyle/>
              <a:p>
                <a:pPr algn="ctr"/>
                <a:endParaRPr lang="zh-CN" altLang="en-US"/>
              </a:p>
            </p:txBody>
          </p:sp>
          <p:cxnSp>
            <p:nvCxnSpPr>
              <p:cNvPr id="21" name="直接连接符 20"/>
              <p:cNvCxnSpPr>
                <a:stCxn id="6" idx="4"/>
                <a:endCxn id="8" idx="2"/>
              </p:cNvCxnSpPr>
              <p:nvPr/>
            </p:nvCxnSpPr>
            <p:spPr>
              <a:xfrm>
                <a:off x="3377552" y="2725276"/>
                <a:ext cx="5673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接连接符 21"/>
              <p:cNvCxnSpPr>
                <a:stCxn id="6" idx="3"/>
                <a:endCxn id="7" idx="2"/>
              </p:cNvCxnSpPr>
              <p:nvPr/>
            </p:nvCxnSpPr>
            <p:spPr>
              <a:xfrm>
                <a:off x="3186673" y="2958568"/>
                <a:ext cx="323438" cy="23329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接连接符 22"/>
              <p:cNvCxnSpPr>
                <a:stCxn id="8" idx="3"/>
                <a:endCxn id="7" idx="4"/>
              </p:cNvCxnSpPr>
              <p:nvPr/>
            </p:nvCxnSpPr>
            <p:spPr>
              <a:xfrm flipH="1">
                <a:off x="3891868" y="2958568"/>
                <a:ext cx="243905" cy="233293"/>
              </a:xfrm>
              <a:prstGeom prst="line">
                <a:avLst/>
              </a:prstGeom>
            </p:spPr>
            <p:style>
              <a:lnRef idx="2">
                <a:schemeClr val="accent1"/>
              </a:lnRef>
              <a:fillRef idx="0">
                <a:schemeClr val="accent1"/>
              </a:fillRef>
              <a:effectRef idx="1">
                <a:schemeClr val="accent1"/>
              </a:effectRef>
              <a:fontRef idx="minor">
                <a:schemeClr val="tx1"/>
              </a:fontRef>
            </p:style>
          </p:cxnSp>
          <p:sp>
            <p:nvSpPr>
              <p:cNvPr id="24" name="单圆角矩形 23"/>
              <p:cNvSpPr/>
              <p:nvPr/>
            </p:nvSpPr>
            <p:spPr>
              <a:xfrm>
                <a:off x="6357418" y="1238700"/>
                <a:ext cx="2089087" cy="2472764"/>
              </a:xfrm>
              <a:prstGeom prst="round1Rect">
                <a:avLst/>
              </a:prstGeom>
            </p:spPr>
            <p:style>
              <a:lnRef idx="2">
                <a:schemeClr val="dk1"/>
              </a:lnRef>
              <a:fillRef idx="1">
                <a:schemeClr val="lt1"/>
              </a:fillRef>
              <a:effectRef idx="0">
                <a:schemeClr val="dk1"/>
              </a:effectRef>
              <a:fontRef idx="minor">
                <a:schemeClr val="dk1"/>
              </a:fontRef>
            </p:style>
            <p:txBody>
              <a:bodyPr lIns="121944" tIns="60972" rIns="121944" bIns="60972" rtlCol="0" anchor="ctr"/>
              <a:lstStyle/>
              <a:p>
                <a:pPr algn="ctr"/>
                <a:endParaRPr lang="zh-CN" altLang="en-US"/>
              </a:p>
            </p:txBody>
          </p:sp>
          <p:sp>
            <p:nvSpPr>
              <p:cNvPr id="25" name="矩形 24"/>
              <p:cNvSpPr/>
              <p:nvPr/>
            </p:nvSpPr>
            <p:spPr>
              <a:xfrm>
                <a:off x="6702069" y="2043959"/>
                <a:ext cx="1330858" cy="254500"/>
              </a:xfrm>
              <a:prstGeom prst="rect">
                <a:avLst/>
              </a:prstGeom>
              <a:solidFill>
                <a:srgbClr val="92D050"/>
              </a:solidFill>
              <a:ln w="1270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en-US" altLang="zh-CN" sz="1600" dirty="0" err="1" smtClean="0"/>
                  <a:t>KeyStone</a:t>
                </a:r>
                <a:endParaRPr lang="zh-CN" altLang="en-US" sz="1600" dirty="0"/>
              </a:p>
            </p:txBody>
          </p:sp>
          <p:sp>
            <p:nvSpPr>
              <p:cNvPr id="26" name="圆柱形 25"/>
              <p:cNvSpPr/>
              <p:nvPr/>
            </p:nvSpPr>
            <p:spPr>
              <a:xfrm>
                <a:off x="6702069" y="2499937"/>
                <a:ext cx="381758" cy="466584"/>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rtlCol="0" anchor="ctr"/>
              <a:lstStyle/>
              <a:p>
                <a:pPr algn="ctr"/>
                <a:endParaRPr lang="zh-CN" altLang="en-US"/>
              </a:p>
            </p:txBody>
          </p:sp>
          <p:sp>
            <p:nvSpPr>
              <p:cNvPr id="27" name="圆柱形 26"/>
              <p:cNvSpPr/>
              <p:nvPr/>
            </p:nvSpPr>
            <p:spPr>
              <a:xfrm>
                <a:off x="7216385" y="2966521"/>
                <a:ext cx="381758" cy="466584"/>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rtlCol="0" anchor="ctr"/>
              <a:lstStyle/>
              <a:p>
                <a:pPr algn="ctr"/>
                <a:endParaRPr lang="zh-CN" altLang="en-US"/>
              </a:p>
            </p:txBody>
          </p:sp>
          <p:sp>
            <p:nvSpPr>
              <p:cNvPr id="28" name="圆柱形 27"/>
              <p:cNvSpPr/>
              <p:nvPr/>
            </p:nvSpPr>
            <p:spPr>
              <a:xfrm>
                <a:off x="7651169" y="2499937"/>
                <a:ext cx="381758" cy="466584"/>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rtlCol="0" anchor="ctr"/>
              <a:lstStyle/>
              <a:p>
                <a:pPr algn="ctr"/>
                <a:endParaRPr lang="zh-CN" altLang="en-US"/>
              </a:p>
            </p:txBody>
          </p:sp>
          <p:cxnSp>
            <p:nvCxnSpPr>
              <p:cNvPr id="29" name="直接连接符 28"/>
              <p:cNvCxnSpPr>
                <a:stCxn id="26" idx="4"/>
                <a:endCxn id="28" idx="2"/>
              </p:cNvCxnSpPr>
              <p:nvPr/>
            </p:nvCxnSpPr>
            <p:spPr>
              <a:xfrm>
                <a:off x="7083827" y="2733229"/>
                <a:ext cx="5673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接连接符 29"/>
              <p:cNvCxnSpPr>
                <a:stCxn id="26" idx="3"/>
                <a:endCxn id="27" idx="2"/>
              </p:cNvCxnSpPr>
              <p:nvPr/>
            </p:nvCxnSpPr>
            <p:spPr>
              <a:xfrm>
                <a:off x="6892948" y="2966521"/>
                <a:ext cx="323438" cy="2332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接连接符 30"/>
              <p:cNvCxnSpPr>
                <a:stCxn id="28" idx="3"/>
                <a:endCxn id="27" idx="4"/>
              </p:cNvCxnSpPr>
              <p:nvPr/>
            </p:nvCxnSpPr>
            <p:spPr>
              <a:xfrm flipH="1">
                <a:off x="7598144" y="2966521"/>
                <a:ext cx="243905" cy="233293"/>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335135" y="2481380"/>
                <a:ext cx="775261" cy="323190"/>
              </a:xfrm>
              <a:prstGeom prst="rect">
                <a:avLst/>
              </a:prstGeom>
              <a:noFill/>
            </p:spPr>
            <p:txBody>
              <a:bodyPr wrap="none" lIns="121944" tIns="60972" rIns="121944" bIns="60972" rtlCol="0">
                <a:spAutoFit/>
              </a:bodyPr>
              <a:lstStyle/>
              <a:p>
                <a:r>
                  <a:rPr lang="en-US" altLang="zh-CN" sz="1300" dirty="0" smtClean="0"/>
                  <a:t>Cluster</a:t>
                </a:r>
                <a:endParaRPr lang="zh-CN" altLang="en-US" sz="1300" dirty="0"/>
              </a:p>
            </p:txBody>
          </p:sp>
          <p:sp>
            <p:nvSpPr>
              <p:cNvPr id="33" name="TextBox 32"/>
              <p:cNvSpPr txBox="1"/>
              <p:nvPr/>
            </p:nvSpPr>
            <p:spPr>
              <a:xfrm>
                <a:off x="7030806" y="2481380"/>
                <a:ext cx="775261" cy="323190"/>
              </a:xfrm>
              <a:prstGeom prst="rect">
                <a:avLst/>
              </a:prstGeom>
              <a:noFill/>
            </p:spPr>
            <p:txBody>
              <a:bodyPr wrap="none" lIns="121944" tIns="60972" rIns="121944" bIns="60972" rtlCol="0">
                <a:spAutoFit/>
              </a:bodyPr>
              <a:lstStyle/>
              <a:p>
                <a:r>
                  <a:rPr lang="en-US" altLang="zh-CN" sz="1300" dirty="0" smtClean="0"/>
                  <a:t>Cluster</a:t>
                </a:r>
                <a:endParaRPr lang="zh-CN" altLang="en-US" sz="1300" dirty="0"/>
              </a:p>
            </p:txBody>
          </p:sp>
          <p:sp>
            <p:nvSpPr>
              <p:cNvPr id="34" name="矩形 33"/>
              <p:cNvSpPr/>
              <p:nvPr/>
            </p:nvSpPr>
            <p:spPr>
              <a:xfrm>
                <a:off x="2884432" y="2392209"/>
                <a:ext cx="5281042" cy="1192000"/>
              </a:xfrm>
              <a:prstGeom prst="rect">
                <a:avLst/>
              </a:prstGeom>
              <a:noFill/>
              <a:ln w="12700">
                <a:solidFill>
                  <a:srgbClr val="0070C0"/>
                </a:solidFill>
              </a:ln>
            </p:spPr>
            <p:style>
              <a:lnRef idx="1">
                <a:schemeClr val="accent1"/>
              </a:lnRef>
              <a:fillRef idx="3">
                <a:schemeClr val="accent1"/>
              </a:fillRef>
              <a:effectRef idx="2">
                <a:schemeClr val="accent1"/>
              </a:effectRef>
              <a:fontRef idx="minor">
                <a:schemeClr val="lt1"/>
              </a:fontRef>
            </p:style>
            <p:txBody>
              <a:bodyPr lIns="121944" tIns="60972" rIns="121944" bIns="60972" rtlCol="0" anchor="ctr"/>
              <a:lstStyle/>
              <a:p>
                <a:pPr algn="ctr"/>
                <a:endParaRPr lang="zh-CN" altLang="en-US"/>
              </a:p>
            </p:txBody>
          </p:sp>
          <p:sp>
            <p:nvSpPr>
              <p:cNvPr id="35" name="TextBox 34"/>
              <p:cNvSpPr txBox="1"/>
              <p:nvPr/>
            </p:nvSpPr>
            <p:spPr>
              <a:xfrm>
                <a:off x="5286351" y="2725277"/>
                <a:ext cx="775261" cy="323190"/>
              </a:xfrm>
              <a:prstGeom prst="rect">
                <a:avLst/>
              </a:prstGeom>
              <a:noFill/>
            </p:spPr>
            <p:txBody>
              <a:bodyPr wrap="none" lIns="121944" tIns="60972" rIns="121944" bIns="60972" rtlCol="0">
                <a:spAutoFit/>
              </a:bodyPr>
              <a:lstStyle/>
              <a:p>
                <a:r>
                  <a:rPr lang="en-US" altLang="zh-CN" sz="1300" dirty="0" smtClean="0"/>
                  <a:t>Cluster</a:t>
                </a:r>
                <a:endParaRPr lang="zh-CN" altLang="en-US" sz="1300" dirty="0"/>
              </a:p>
            </p:txBody>
          </p:sp>
          <p:cxnSp>
            <p:nvCxnSpPr>
              <p:cNvPr id="36" name="直接连接符 35"/>
              <p:cNvCxnSpPr>
                <a:stCxn id="6" idx="3"/>
                <a:endCxn id="11" idx="1"/>
              </p:cNvCxnSpPr>
              <p:nvPr/>
            </p:nvCxnSpPr>
            <p:spPr>
              <a:xfrm flipH="1">
                <a:off x="1330877" y="2958567"/>
                <a:ext cx="1855796" cy="142942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直接连接符 36"/>
              <p:cNvCxnSpPr>
                <a:endCxn id="12" idx="1"/>
              </p:cNvCxnSpPr>
              <p:nvPr/>
            </p:nvCxnSpPr>
            <p:spPr>
              <a:xfrm flipH="1">
                <a:off x="2279977" y="2841927"/>
                <a:ext cx="4422094" cy="154606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直接连接符 37"/>
              <p:cNvCxnSpPr>
                <a:stCxn id="7" idx="3"/>
                <a:endCxn id="15" idx="0"/>
              </p:cNvCxnSpPr>
              <p:nvPr/>
            </p:nvCxnSpPr>
            <p:spPr>
              <a:xfrm>
                <a:off x="3700989" y="3425152"/>
                <a:ext cx="1394483" cy="1068878"/>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9" name="直接连接符 38"/>
              <p:cNvCxnSpPr>
                <a:stCxn id="27" idx="3"/>
                <a:endCxn id="16" idx="0"/>
              </p:cNvCxnSpPr>
              <p:nvPr/>
            </p:nvCxnSpPr>
            <p:spPr>
              <a:xfrm flipH="1">
                <a:off x="6044573" y="3433104"/>
                <a:ext cx="1362692" cy="1060926"/>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0" name="直接连接符 39"/>
              <p:cNvCxnSpPr>
                <a:endCxn id="19" idx="0"/>
              </p:cNvCxnSpPr>
              <p:nvPr/>
            </p:nvCxnSpPr>
            <p:spPr>
              <a:xfrm>
                <a:off x="4156939" y="2966520"/>
                <a:ext cx="4713735" cy="1516906"/>
              </a:xfrm>
              <a:prstGeom prst="line">
                <a:avLst/>
              </a:prstGeom>
              <a:ln w="12700">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41" name="直接连接符 40"/>
              <p:cNvCxnSpPr>
                <a:stCxn id="28" idx="3"/>
                <a:endCxn id="20" idx="0"/>
              </p:cNvCxnSpPr>
              <p:nvPr/>
            </p:nvCxnSpPr>
            <p:spPr>
              <a:xfrm>
                <a:off x="7842048" y="2966520"/>
                <a:ext cx="1977726" cy="1516906"/>
              </a:xfrm>
              <a:prstGeom prst="line">
                <a:avLst/>
              </a:prstGeom>
              <a:ln w="12700">
                <a:solidFill>
                  <a:srgbClr val="FFC000"/>
                </a:solidFill>
                <a:prstDash val="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19424991">
                <a:off x="1226762" y="3863748"/>
                <a:ext cx="696714" cy="353967"/>
              </a:xfrm>
              <a:prstGeom prst="rect">
                <a:avLst/>
              </a:prstGeom>
              <a:noFill/>
            </p:spPr>
            <p:txBody>
              <a:bodyPr wrap="none" lIns="121944" tIns="60972" rIns="121944" bIns="60972" rtlCol="0">
                <a:spAutoFit/>
              </a:bodyPr>
              <a:lstStyle/>
              <a:p>
                <a:r>
                  <a:rPr lang="en-US" altLang="zh-CN" sz="1500" dirty="0" smtClean="0"/>
                  <a:t>slave</a:t>
                </a:r>
                <a:endParaRPr lang="zh-CN" altLang="en-US" sz="1500" dirty="0"/>
              </a:p>
            </p:txBody>
          </p:sp>
          <p:sp>
            <p:nvSpPr>
              <p:cNvPr id="43" name="矩形 42"/>
              <p:cNvSpPr/>
              <p:nvPr/>
            </p:nvSpPr>
            <p:spPr>
              <a:xfrm rot="18768291">
                <a:off x="2408258" y="2912475"/>
                <a:ext cx="834572" cy="353967"/>
              </a:xfrm>
              <a:prstGeom prst="rect">
                <a:avLst/>
              </a:prstGeom>
            </p:spPr>
            <p:txBody>
              <a:bodyPr wrap="none" lIns="121944" tIns="60972" rIns="121944" bIns="60972">
                <a:spAutoFit/>
              </a:bodyPr>
              <a:lstStyle/>
              <a:p>
                <a:r>
                  <a:rPr lang="en-US" altLang="zh-CN" sz="1500" dirty="0" smtClean="0"/>
                  <a:t>master</a:t>
                </a:r>
                <a:endParaRPr lang="zh-CN" altLang="en-US" sz="1500" dirty="0"/>
              </a:p>
            </p:txBody>
          </p:sp>
          <p:sp>
            <p:nvSpPr>
              <p:cNvPr id="44" name="矩形 43"/>
              <p:cNvSpPr/>
              <p:nvPr/>
            </p:nvSpPr>
            <p:spPr>
              <a:xfrm rot="2818751">
                <a:off x="3324398" y="3407225"/>
                <a:ext cx="834572" cy="353967"/>
              </a:xfrm>
              <a:prstGeom prst="rect">
                <a:avLst/>
              </a:prstGeom>
            </p:spPr>
            <p:txBody>
              <a:bodyPr wrap="none" lIns="121944" tIns="60972" rIns="121944" bIns="60972">
                <a:spAutoFit/>
              </a:bodyPr>
              <a:lstStyle/>
              <a:p>
                <a:r>
                  <a:rPr lang="en-US" altLang="zh-CN" sz="1500" dirty="0" smtClean="0"/>
                  <a:t>master</a:t>
                </a:r>
                <a:endParaRPr lang="zh-CN" altLang="en-US" sz="1500" dirty="0"/>
              </a:p>
            </p:txBody>
          </p:sp>
          <p:sp>
            <p:nvSpPr>
              <p:cNvPr id="45" name="TextBox 44"/>
              <p:cNvSpPr txBox="1"/>
              <p:nvPr/>
            </p:nvSpPr>
            <p:spPr>
              <a:xfrm rot="2531087">
                <a:off x="4657003" y="4018687"/>
                <a:ext cx="696714" cy="353967"/>
              </a:xfrm>
              <a:prstGeom prst="rect">
                <a:avLst/>
              </a:prstGeom>
              <a:noFill/>
            </p:spPr>
            <p:txBody>
              <a:bodyPr wrap="none" lIns="121944" tIns="60972" rIns="121944" bIns="60972" rtlCol="0">
                <a:spAutoFit/>
              </a:bodyPr>
              <a:lstStyle/>
              <a:p>
                <a:r>
                  <a:rPr lang="en-US" altLang="zh-CN" sz="1500" dirty="0" smtClean="0"/>
                  <a:t>slave</a:t>
                </a:r>
                <a:endParaRPr lang="zh-CN" altLang="en-US" sz="1500" dirty="0"/>
              </a:p>
            </p:txBody>
          </p:sp>
          <p:sp>
            <p:nvSpPr>
              <p:cNvPr id="46" name="矩形 45"/>
              <p:cNvSpPr/>
              <p:nvPr/>
            </p:nvSpPr>
            <p:spPr>
              <a:xfrm rot="1877011">
                <a:off x="4163865" y="2833146"/>
                <a:ext cx="834572" cy="353967"/>
              </a:xfrm>
              <a:prstGeom prst="rect">
                <a:avLst/>
              </a:prstGeom>
            </p:spPr>
            <p:txBody>
              <a:bodyPr wrap="none" lIns="121944" tIns="60972" rIns="121944" bIns="60972">
                <a:spAutoFit/>
              </a:bodyPr>
              <a:lstStyle/>
              <a:p>
                <a:r>
                  <a:rPr lang="en-US" altLang="zh-CN" sz="1500" dirty="0" smtClean="0"/>
                  <a:t>master</a:t>
                </a:r>
                <a:endParaRPr lang="zh-CN" altLang="en-US" sz="1500" dirty="0"/>
              </a:p>
            </p:txBody>
          </p:sp>
          <p:sp>
            <p:nvSpPr>
              <p:cNvPr id="47" name="TextBox 46"/>
              <p:cNvSpPr txBox="1"/>
              <p:nvPr/>
            </p:nvSpPr>
            <p:spPr>
              <a:xfrm rot="2019862">
                <a:off x="7800010" y="3982088"/>
                <a:ext cx="696714" cy="353967"/>
              </a:xfrm>
              <a:prstGeom prst="rect">
                <a:avLst/>
              </a:prstGeom>
              <a:noFill/>
            </p:spPr>
            <p:txBody>
              <a:bodyPr wrap="none" lIns="121944" tIns="60972" rIns="121944" bIns="60972" rtlCol="0">
                <a:spAutoFit/>
              </a:bodyPr>
              <a:lstStyle/>
              <a:p>
                <a:r>
                  <a:rPr lang="en-US" altLang="zh-CN" sz="1500" dirty="0" smtClean="0"/>
                  <a:t>slave</a:t>
                </a:r>
                <a:endParaRPr lang="zh-CN" altLang="en-US" sz="1500" dirty="0"/>
              </a:p>
            </p:txBody>
          </p:sp>
          <p:sp>
            <p:nvSpPr>
              <p:cNvPr id="48" name="TextBox 47"/>
              <p:cNvSpPr txBox="1"/>
              <p:nvPr/>
            </p:nvSpPr>
            <p:spPr>
              <a:xfrm rot="20720474">
                <a:off x="2273235" y="3926152"/>
                <a:ext cx="696714" cy="353967"/>
              </a:xfrm>
              <a:prstGeom prst="rect">
                <a:avLst/>
              </a:prstGeom>
              <a:noFill/>
            </p:spPr>
            <p:txBody>
              <a:bodyPr wrap="none" lIns="121944" tIns="60972" rIns="121944" bIns="60972" rtlCol="0">
                <a:spAutoFit/>
              </a:bodyPr>
              <a:lstStyle/>
              <a:p>
                <a:r>
                  <a:rPr lang="en-US" altLang="zh-CN" sz="1500" dirty="0" smtClean="0"/>
                  <a:t>slave</a:t>
                </a:r>
                <a:endParaRPr lang="zh-CN" altLang="en-US" sz="1500" dirty="0"/>
              </a:p>
            </p:txBody>
          </p:sp>
          <p:sp>
            <p:nvSpPr>
              <p:cNvPr id="49" name="TextBox 48"/>
              <p:cNvSpPr txBox="1"/>
              <p:nvPr/>
            </p:nvSpPr>
            <p:spPr>
              <a:xfrm rot="19247047">
                <a:off x="5948448" y="3927376"/>
                <a:ext cx="696714" cy="353967"/>
              </a:xfrm>
              <a:prstGeom prst="rect">
                <a:avLst/>
              </a:prstGeom>
              <a:noFill/>
            </p:spPr>
            <p:txBody>
              <a:bodyPr wrap="none" lIns="121944" tIns="60972" rIns="121944" bIns="60972" rtlCol="0">
                <a:spAutoFit/>
              </a:bodyPr>
              <a:lstStyle/>
              <a:p>
                <a:r>
                  <a:rPr lang="en-US" altLang="zh-CN" sz="1500" dirty="0" smtClean="0"/>
                  <a:t>slave</a:t>
                </a:r>
                <a:endParaRPr lang="zh-CN" altLang="en-US" sz="1500" dirty="0"/>
              </a:p>
            </p:txBody>
          </p:sp>
          <p:sp>
            <p:nvSpPr>
              <p:cNvPr id="50" name="TextBox 49"/>
              <p:cNvSpPr txBox="1"/>
              <p:nvPr/>
            </p:nvSpPr>
            <p:spPr>
              <a:xfrm rot="2308432">
                <a:off x="9197975" y="3811644"/>
                <a:ext cx="696714" cy="353967"/>
              </a:xfrm>
              <a:prstGeom prst="rect">
                <a:avLst/>
              </a:prstGeom>
              <a:noFill/>
            </p:spPr>
            <p:txBody>
              <a:bodyPr wrap="none" lIns="121944" tIns="60972" rIns="121944" bIns="60972" rtlCol="0">
                <a:spAutoFit/>
              </a:bodyPr>
              <a:lstStyle/>
              <a:p>
                <a:r>
                  <a:rPr lang="en-US" altLang="zh-CN" sz="1500" dirty="0" smtClean="0"/>
                  <a:t>slave</a:t>
                </a:r>
                <a:endParaRPr lang="zh-CN" altLang="en-US" sz="1500" dirty="0"/>
              </a:p>
            </p:txBody>
          </p:sp>
          <p:sp>
            <p:nvSpPr>
              <p:cNvPr id="51" name="矩形 50"/>
              <p:cNvSpPr/>
              <p:nvPr/>
            </p:nvSpPr>
            <p:spPr>
              <a:xfrm rot="2365031">
                <a:off x="7917862" y="3022828"/>
                <a:ext cx="834572" cy="353967"/>
              </a:xfrm>
              <a:prstGeom prst="rect">
                <a:avLst/>
              </a:prstGeom>
            </p:spPr>
            <p:txBody>
              <a:bodyPr wrap="none" lIns="121944" tIns="60972" rIns="121944" bIns="60972">
                <a:spAutoFit/>
              </a:bodyPr>
              <a:lstStyle/>
              <a:p>
                <a:r>
                  <a:rPr lang="en-US" altLang="zh-CN" sz="1500" dirty="0" smtClean="0"/>
                  <a:t>master</a:t>
                </a:r>
                <a:endParaRPr lang="zh-CN" altLang="en-US" sz="1500" dirty="0"/>
              </a:p>
            </p:txBody>
          </p:sp>
          <p:sp>
            <p:nvSpPr>
              <p:cNvPr id="52" name="矩形 51"/>
              <p:cNvSpPr/>
              <p:nvPr/>
            </p:nvSpPr>
            <p:spPr>
              <a:xfrm rot="19084489">
                <a:off x="6715433" y="3251378"/>
                <a:ext cx="780759" cy="584800"/>
              </a:xfrm>
              <a:prstGeom prst="rect">
                <a:avLst/>
              </a:prstGeom>
            </p:spPr>
            <p:txBody>
              <a:bodyPr wrap="square" lIns="121944" tIns="60972" rIns="121944" bIns="60972">
                <a:spAutoFit/>
              </a:bodyPr>
              <a:lstStyle/>
              <a:p>
                <a:r>
                  <a:rPr lang="en-US" altLang="zh-CN" sz="1500" dirty="0" smtClean="0"/>
                  <a:t>master</a:t>
                </a:r>
                <a:endParaRPr lang="zh-CN" altLang="en-US" sz="1500" dirty="0"/>
              </a:p>
            </p:txBody>
          </p:sp>
          <p:sp>
            <p:nvSpPr>
              <p:cNvPr id="53" name="矩形 52"/>
              <p:cNvSpPr/>
              <p:nvPr/>
            </p:nvSpPr>
            <p:spPr>
              <a:xfrm rot="20053081">
                <a:off x="5940132" y="2649825"/>
                <a:ext cx="834572" cy="353967"/>
              </a:xfrm>
              <a:prstGeom prst="rect">
                <a:avLst/>
              </a:prstGeom>
            </p:spPr>
            <p:txBody>
              <a:bodyPr wrap="none" lIns="121944" tIns="60972" rIns="121944" bIns="60972">
                <a:spAutoFit/>
              </a:bodyPr>
              <a:lstStyle/>
              <a:p>
                <a:r>
                  <a:rPr lang="en-US" altLang="zh-CN" sz="1500" dirty="0" smtClean="0"/>
                  <a:t>master</a:t>
                </a:r>
                <a:endParaRPr lang="zh-CN" altLang="en-US" sz="1500" dirty="0"/>
              </a:p>
            </p:txBody>
          </p:sp>
          <p:sp>
            <p:nvSpPr>
              <p:cNvPr id="54" name="矩形 53"/>
              <p:cNvSpPr/>
              <p:nvPr/>
            </p:nvSpPr>
            <p:spPr>
              <a:xfrm>
                <a:off x="2995794" y="1367938"/>
                <a:ext cx="705196" cy="296917"/>
              </a:xfrm>
              <a:prstGeom prst="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altLang="zh-CN" sz="2000" dirty="0" smtClean="0"/>
                  <a:t>Nova</a:t>
                </a:r>
                <a:endParaRPr lang="zh-CN" altLang="en-US" sz="2000" dirty="0"/>
              </a:p>
            </p:txBody>
          </p:sp>
          <p:cxnSp>
            <p:nvCxnSpPr>
              <p:cNvPr id="55" name="直接箭头连接符 54"/>
              <p:cNvCxnSpPr>
                <a:endCxn id="54" idx="3"/>
              </p:cNvCxnSpPr>
              <p:nvPr/>
            </p:nvCxnSpPr>
            <p:spPr>
              <a:xfrm flipH="1">
                <a:off x="3700989" y="1516396"/>
                <a:ext cx="625663" cy="0"/>
              </a:xfrm>
              <a:prstGeom prst="straightConnector1">
                <a:avLst/>
              </a:prstGeom>
              <a:ln w="12700">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56" name="TextBox 55"/>
              <p:cNvSpPr txBox="1"/>
              <p:nvPr/>
            </p:nvSpPr>
            <p:spPr>
              <a:xfrm>
                <a:off x="3821721" y="1214699"/>
                <a:ext cx="536414" cy="338578"/>
              </a:xfrm>
              <a:prstGeom prst="rect">
                <a:avLst/>
              </a:prstGeom>
              <a:noFill/>
            </p:spPr>
            <p:txBody>
              <a:bodyPr wrap="none" lIns="121944" tIns="60972" rIns="121944" bIns="60972" rtlCol="0">
                <a:spAutoFit/>
              </a:bodyPr>
              <a:lstStyle/>
              <a:p>
                <a:r>
                  <a:rPr lang="en-US" altLang="zh-CN" sz="1400" dirty="0" smtClean="0"/>
                  <a:t>API</a:t>
                </a:r>
                <a:endParaRPr lang="zh-CN" altLang="en-US" sz="1400" dirty="0"/>
              </a:p>
            </p:txBody>
          </p:sp>
          <p:cxnSp>
            <p:nvCxnSpPr>
              <p:cNvPr id="57" name="直接箭头连接符 56"/>
              <p:cNvCxnSpPr/>
              <p:nvPr/>
            </p:nvCxnSpPr>
            <p:spPr>
              <a:xfrm flipV="1">
                <a:off x="3186672" y="1664854"/>
                <a:ext cx="0" cy="379105"/>
              </a:xfrm>
              <a:prstGeom prst="straightConnector1">
                <a:avLst/>
              </a:prstGeom>
              <a:ln w="12700">
                <a:solidFill>
                  <a:srgbClr val="373A36"/>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58" name="TextBox 57"/>
              <p:cNvSpPr txBox="1"/>
              <p:nvPr/>
            </p:nvSpPr>
            <p:spPr>
              <a:xfrm>
                <a:off x="3143519" y="1664855"/>
                <a:ext cx="1901979" cy="323190"/>
              </a:xfrm>
              <a:prstGeom prst="rect">
                <a:avLst/>
              </a:prstGeom>
              <a:noFill/>
            </p:spPr>
            <p:txBody>
              <a:bodyPr wrap="none" lIns="121944" tIns="60972" rIns="121944" bIns="60972" rtlCol="0">
                <a:spAutoFit/>
              </a:bodyPr>
              <a:lstStyle/>
              <a:p>
                <a:r>
                  <a:rPr lang="en-US" altLang="zh-CN" sz="1300" dirty="0" smtClean="0"/>
                  <a:t>Local Token Validation</a:t>
                </a:r>
                <a:endParaRPr lang="zh-CN" altLang="en-US" sz="1300" dirty="0"/>
              </a:p>
            </p:txBody>
          </p:sp>
          <p:sp>
            <p:nvSpPr>
              <p:cNvPr id="59" name="矩形 58"/>
              <p:cNvSpPr/>
              <p:nvPr/>
            </p:nvSpPr>
            <p:spPr>
              <a:xfrm>
                <a:off x="6698800" y="1367938"/>
                <a:ext cx="705196" cy="296917"/>
              </a:xfrm>
              <a:prstGeom prst="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altLang="zh-CN" sz="2000" dirty="0" smtClean="0"/>
                  <a:t>Nova</a:t>
                </a:r>
                <a:endParaRPr lang="zh-CN" altLang="en-US" sz="2000" dirty="0"/>
              </a:p>
            </p:txBody>
          </p:sp>
          <p:cxnSp>
            <p:nvCxnSpPr>
              <p:cNvPr id="60" name="直接箭头连接符 59"/>
              <p:cNvCxnSpPr>
                <a:endCxn id="59" idx="3"/>
              </p:cNvCxnSpPr>
              <p:nvPr/>
            </p:nvCxnSpPr>
            <p:spPr>
              <a:xfrm flipH="1">
                <a:off x="7403996" y="1516396"/>
                <a:ext cx="625663" cy="0"/>
              </a:xfrm>
              <a:prstGeom prst="straightConnector1">
                <a:avLst/>
              </a:prstGeom>
              <a:ln w="12700">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61" name="直接箭头连接符 60"/>
              <p:cNvCxnSpPr/>
              <p:nvPr/>
            </p:nvCxnSpPr>
            <p:spPr>
              <a:xfrm flipV="1">
                <a:off x="6889679" y="1664854"/>
                <a:ext cx="0" cy="379105"/>
              </a:xfrm>
              <a:prstGeom prst="straightConnector1">
                <a:avLst/>
              </a:prstGeom>
              <a:ln w="12700">
                <a:solidFill>
                  <a:srgbClr val="373A36"/>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62" name="TextBox 61"/>
              <p:cNvSpPr txBox="1"/>
              <p:nvPr/>
            </p:nvSpPr>
            <p:spPr>
              <a:xfrm>
                <a:off x="6846525" y="1664855"/>
                <a:ext cx="1901979" cy="323190"/>
              </a:xfrm>
              <a:prstGeom prst="rect">
                <a:avLst/>
              </a:prstGeom>
              <a:noFill/>
            </p:spPr>
            <p:txBody>
              <a:bodyPr wrap="none" lIns="121944" tIns="60972" rIns="121944" bIns="60972" rtlCol="0">
                <a:spAutoFit/>
              </a:bodyPr>
              <a:lstStyle/>
              <a:p>
                <a:r>
                  <a:rPr lang="en-US" altLang="zh-CN" sz="1300" dirty="0" smtClean="0"/>
                  <a:t>Local Token Validation</a:t>
                </a:r>
                <a:endParaRPr lang="zh-CN" altLang="en-US" sz="1300" dirty="0"/>
              </a:p>
            </p:txBody>
          </p:sp>
          <p:sp>
            <p:nvSpPr>
              <p:cNvPr id="63" name="矩形 62"/>
              <p:cNvSpPr/>
              <p:nvPr/>
            </p:nvSpPr>
            <p:spPr>
              <a:xfrm>
                <a:off x="1139997" y="5597198"/>
                <a:ext cx="705196" cy="296917"/>
              </a:xfrm>
              <a:prstGeom prst="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altLang="zh-CN" sz="2000" dirty="0" smtClean="0"/>
                  <a:t>Nova</a:t>
                </a:r>
                <a:endParaRPr lang="zh-CN" altLang="en-US" sz="2000" dirty="0"/>
              </a:p>
            </p:txBody>
          </p:sp>
          <p:cxnSp>
            <p:nvCxnSpPr>
              <p:cNvPr id="64" name="直接箭头连接符 63"/>
              <p:cNvCxnSpPr>
                <a:endCxn id="63" idx="3"/>
              </p:cNvCxnSpPr>
              <p:nvPr/>
            </p:nvCxnSpPr>
            <p:spPr>
              <a:xfrm flipH="1">
                <a:off x="1845193" y="5745657"/>
                <a:ext cx="625663" cy="0"/>
              </a:xfrm>
              <a:prstGeom prst="straightConnector1">
                <a:avLst/>
              </a:prstGeom>
              <a:ln w="12700">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65" name="直接箭头连接符 64"/>
              <p:cNvCxnSpPr/>
              <p:nvPr/>
            </p:nvCxnSpPr>
            <p:spPr>
              <a:xfrm flipV="1">
                <a:off x="1330876" y="5252167"/>
                <a:ext cx="0" cy="379105"/>
              </a:xfrm>
              <a:prstGeom prst="straightConnector1">
                <a:avLst/>
              </a:prstGeom>
              <a:ln w="12700">
                <a:solidFill>
                  <a:srgbClr val="373A36"/>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66" name="TextBox 65"/>
              <p:cNvSpPr txBox="1"/>
              <p:nvPr/>
            </p:nvSpPr>
            <p:spPr>
              <a:xfrm>
                <a:off x="1275815" y="5252167"/>
                <a:ext cx="1901979" cy="323190"/>
              </a:xfrm>
              <a:prstGeom prst="rect">
                <a:avLst/>
              </a:prstGeom>
              <a:noFill/>
            </p:spPr>
            <p:txBody>
              <a:bodyPr wrap="none" lIns="121944" tIns="60972" rIns="121944" bIns="60972" rtlCol="0">
                <a:spAutoFit/>
              </a:bodyPr>
              <a:lstStyle/>
              <a:p>
                <a:r>
                  <a:rPr lang="en-US" altLang="zh-CN" sz="1300" dirty="0" smtClean="0"/>
                  <a:t>Local Token Validation</a:t>
                </a:r>
                <a:endParaRPr lang="zh-CN" altLang="en-US" sz="1300" dirty="0"/>
              </a:p>
            </p:txBody>
          </p:sp>
          <p:sp>
            <p:nvSpPr>
              <p:cNvPr id="67" name="矩形 66"/>
              <p:cNvSpPr/>
              <p:nvPr/>
            </p:nvSpPr>
            <p:spPr>
              <a:xfrm>
                <a:off x="4891321" y="5597198"/>
                <a:ext cx="705196" cy="296917"/>
              </a:xfrm>
              <a:prstGeom prst="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altLang="zh-CN" sz="2000" dirty="0" smtClean="0"/>
                  <a:t>Nova</a:t>
                </a:r>
                <a:endParaRPr lang="zh-CN" altLang="en-US" sz="2000" dirty="0"/>
              </a:p>
            </p:txBody>
          </p:sp>
          <p:cxnSp>
            <p:nvCxnSpPr>
              <p:cNvPr id="68" name="直接箭头连接符 67"/>
              <p:cNvCxnSpPr>
                <a:endCxn id="67" idx="3"/>
              </p:cNvCxnSpPr>
              <p:nvPr/>
            </p:nvCxnSpPr>
            <p:spPr>
              <a:xfrm flipH="1">
                <a:off x="5596516" y="5745657"/>
                <a:ext cx="625663" cy="0"/>
              </a:xfrm>
              <a:prstGeom prst="straightConnector1">
                <a:avLst/>
              </a:prstGeom>
              <a:ln w="12700">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69" name="直接箭头连接符 68"/>
              <p:cNvCxnSpPr/>
              <p:nvPr/>
            </p:nvCxnSpPr>
            <p:spPr>
              <a:xfrm flipV="1">
                <a:off x="5082199" y="5252167"/>
                <a:ext cx="0" cy="379105"/>
              </a:xfrm>
              <a:prstGeom prst="straightConnector1">
                <a:avLst/>
              </a:prstGeom>
              <a:ln w="12700">
                <a:solidFill>
                  <a:srgbClr val="373A36"/>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70" name="TextBox 69"/>
              <p:cNvSpPr txBox="1"/>
              <p:nvPr/>
            </p:nvSpPr>
            <p:spPr>
              <a:xfrm>
                <a:off x="5027138" y="5252167"/>
                <a:ext cx="1901979" cy="323190"/>
              </a:xfrm>
              <a:prstGeom prst="rect">
                <a:avLst/>
              </a:prstGeom>
              <a:noFill/>
            </p:spPr>
            <p:txBody>
              <a:bodyPr wrap="none" lIns="121944" tIns="60972" rIns="121944" bIns="60972" rtlCol="0">
                <a:spAutoFit/>
              </a:bodyPr>
              <a:lstStyle/>
              <a:p>
                <a:r>
                  <a:rPr lang="en-US" altLang="zh-CN" sz="1300" dirty="0" smtClean="0"/>
                  <a:t>Local Token Validation</a:t>
                </a:r>
                <a:endParaRPr lang="zh-CN" altLang="en-US" sz="1300" dirty="0"/>
              </a:p>
            </p:txBody>
          </p:sp>
          <p:sp>
            <p:nvSpPr>
              <p:cNvPr id="71" name="矩形 70"/>
              <p:cNvSpPr/>
              <p:nvPr/>
            </p:nvSpPr>
            <p:spPr>
              <a:xfrm>
                <a:off x="8747503" y="5597198"/>
                <a:ext cx="705196" cy="296917"/>
              </a:xfrm>
              <a:prstGeom prst="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altLang="zh-CN" sz="2000" dirty="0" smtClean="0"/>
                  <a:t>Nova</a:t>
                </a:r>
                <a:endParaRPr lang="zh-CN" altLang="en-US" sz="2000" dirty="0"/>
              </a:p>
            </p:txBody>
          </p:sp>
          <p:cxnSp>
            <p:nvCxnSpPr>
              <p:cNvPr id="72" name="直接箭头连接符 71"/>
              <p:cNvCxnSpPr>
                <a:endCxn id="71" idx="3"/>
              </p:cNvCxnSpPr>
              <p:nvPr/>
            </p:nvCxnSpPr>
            <p:spPr>
              <a:xfrm flipH="1">
                <a:off x="9452699" y="5745657"/>
                <a:ext cx="625663" cy="0"/>
              </a:xfrm>
              <a:prstGeom prst="straightConnector1">
                <a:avLst/>
              </a:prstGeom>
              <a:ln w="12700">
                <a:headEnd type="arrow" w="med" len="med"/>
                <a:tailEnd type="arrow" w="med" len="med"/>
              </a:ln>
            </p:spPr>
            <p:style>
              <a:lnRef idx="2">
                <a:schemeClr val="accent3"/>
              </a:lnRef>
              <a:fillRef idx="0">
                <a:schemeClr val="accent3"/>
              </a:fillRef>
              <a:effectRef idx="1">
                <a:schemeClr val="accent3"/>
              </a:effectRef>
              <a:fontRef idx="minor">
                <a:schemeClr val="tx1"/>
              </a:fontRef>
            </p:style>
          </p:cxnSp>
          <p:cxnSp>
            <p:nvCxnSpPr>
              <p:cNvPr id="73" name="直接箭头连接符 72"/>
              <p:cNvCxnSpPr/>
              <p:nvPr/>
            </p:nvCxnSpPr>
            <p:spPr>
              <a:xfrm flipV="1">
                <a:off x="8938382" y="5252167"/>
                <a:ext cx="0" cy="379105"/>
              </a:xfrm>
              <a:prstGeom prst="straightConnector1">
                <a:avLst/>
              </a:prstGeom>
              <a:ln w="12700">
                <a:solidFill>
                  <a:srgbClr val="373A36"/>
                </a:solidFill>
                <a:headEnd type="arrow" w="med" len="med"/>
                <a:tailEnd type="arrow" w="med" len="med"/>
              </a:ln>
            </p:spPr>
            <p:style>
              <a:lnRef idx="2">
                <a:schemeClr val="accent3"/>
              </a:lnRef>
              <a:fillRef idx="0">
                <a:schemeClr val="accent3"/>
              </a:fillRef>
              <a:effectRef idx="1">
                <a:schemeClr val="accent3"/>
              </a:effectRef>
              <a:fontRef idx="minor">
                <a:schemeClr val="tx1"/>
              </a:fontRef>
            </p:style>
          </p:cxnSp>
          <p:sp>
            <p:nvSpPr>
              <p:cNvPr id="74" name="TextBox 73"/>
              <p:cNvSpPr txBox="1"/>
              <p:nvPr/>
            </p:nvSpPr>
            <p:spPr>
              <a:xfrm>
                <a:off x="8883321" y="5252167"/>
                <a:ext cx="1901979" cy="323190"/>
              </a:xfrm>
              <a:prstGeom prst="rect">
                <a:avLst/>
              </a:prstGeom>
              <a:noFill/>
            </p:spPr>
            <p:txBody>
              <a:bodyPr wrap="none" lIns="121944" tIns="60972" rIns="121944" bIns="60972" rtlCol="0">
                <a:spAutoFit/>
              </a:bodyPr>
              <a:lstStyle/>
              <a:p>
                <a:r>
                  <a:rPr lang="en-US" altLang="zh-CN" sz="1300" dirty="0" smtClean="0"/>
                  <a:t>Local Token Validation</a:t>
                </a:r>
                <a:endParaRPr lang="zh-CN" altLang="en-US" sz="1300" dirty="0"/>
              </a:p>
            </p:txBody>
          </p:sp>
          <p:sp>
            <p:nvSpPr>
              <p:cNvPr id="75" name="TextBox 74"/>
              <p:cNvSpPr txBox="1"/>
              <p:nvPr/>
            </p:nvSpPr>
            <p:spPr>
              <a:xfrm>
                <a:off x="3143519" y="875381"/>
                <a:ext cx="1033345" cy="492467"/>
              </a:xfrm>
              <a:prstGeom prst="rect">
                <a:avLst/>
              </a:prstGeom>
              <a:noFill/>
            </p:spPr>
            <p:txBody>
              <a:bodyPr wrap="none" lIns="121944" tIns="60972" rIns="121944" bIns="60972" rtlCol="0">
                <a:spAutoFit/>
              </a:bodyPr>
              <a:lstStyle/>
              <a:p>
                <a:r>
                  <a:rPr lang="en-US" altLang="zh-CN" dirty="0" smtClean="0"/>
                  <a:t>Site 1</a:t>
                </a:r>
                <a:endParaRPr lang="zh-CN" altLang="en-US" dirty="0"/>
              </a:p>
            </p:txBody>
          </p:sp>
          <p:sp>
            <p:nvSpPr>
              <p:cNvPr id="76" name="TextBox 75"/>
              <p:cNvSpPr txBox="1"/>
              <p:nvPr/>
            </p:nvSpPr>
            <p:spPr>
              <a:xfrm>
                <a:off x="6828905" y="875381"/>
                <a:ext cx="1033345" cy="492467"/>
              </a:xfrm>
              <a:prstGeom prst="rect">
                <a:avLst/>
              </a:prstGeom>
              <a:noFill/>
            </p:spPr>
            <p:txBody>
              <a:bodyPr wrap="none" lIns="121944" tIns="60972" rIns="121944" bIns="60972" rtlCol="0">
                <a:spAutoFit/>
              </a:bodyPr>
              <a:lstStyle/>
              <a:p>
                <a:r>
                  <a:rPr lang="en-US" altLang="zh-CN" dirty="0" smtClean="0"/>
                  <a:t>Site 2</a:t>
                </a:r>
                <a:endParaRPr lang="zh-CN" altLang="en-US" dirty="0"/>
              </a:p>
            </p:txBody>
          </p:sp>
          <p:sp>
            <p:nvSpPr>
              <p:cNvPr id="77" name="TextBox 76"/>
              <p:cNvSpPr txBox="1"/>
              <p:nvPr/>
            </p:nvSpPr>
            <p:spPr>
              <a:xfrm>
                <a:off x="1330877" y="6148258"/>
                <a:ext cx="1033345" cy="492467"/>
              </a:xfrm>
              <a:prstGeom prst="rect">
                <a:avLst/>
              </a:prstGeom>
              <a:noFill/>
            </p:spPr>
            <p:txBody>
              <a:bodyPr wrap="none" lIns="121944" tIns="60972" rIns="121944" bIns="60972" rtlCol="0">
                <a:spAutoFit/>
              </a:bodyPr>
              <a:lstStyle/>
              <a:p>
                <a:r>
                  <a:rPr lang="en-US" altLang="zh-CN" dirty="0" smtClean="0"/>
                  <a:t>Site 3</a:t>
                </a:r>
                <a:endParaRPr lang="zh-CN" altLang="en-US" dirty="0"/>
              </a:p>
            </p:txBody>
          </p:sp>
          <p:sp>
            <p:nvSpPr>
              <p:cNvPr id="78" name="TextBox 77"/>
              <p:cNvSpPr txBox="1"/>
              <p:nvPr/>
            </p:nvSpPr>
            <p:spPr>
              <a:xfrm>
                <a:off x="5235604" y="6148258"/>
                <a:ext cx="1033345" cy="492467"/>
              </a:xfrm>
              <a:prstGeom prst="rect">
                <a:avLst/>
              </a:prstGeom>
              <a:noFill/>
            </p:spPr>
            <p:txBody>
              <a:bodyPr wrap="none" lIns="121944" tIns="60972" rIns="121944" bIns="60972" rtlCol="0">
                <a:spAutoFit/>
              </a:bodyPr>
              <a:lstStyle/>
              <a:p>
                <a:r>
                  <a:rPr lang="en-US" altLang="zh-CN" dirty="0" smtClean="0"/>
                  <a:t>Site 4</a:t>
                </a:r>
                <a:endParaRPr lang="zh-CN" altLang="en-US" dirty="0"/>
              </a:p>
            </p:txBody>
          </p:sp>
          <p:sp>
            <p:nvSpPr>
              <p:cNvPr id="79" name="TextBox 78"/>
              <p:cNvSpPr txBox="1"/>
              <p:nvPr/>
            </p:nvSpPr>
            <p:spPr>
              <a:xfrm>
                <a:off x="8883322" y="6132045"/>
                <a:ext cx="1015711" cy="492467"/>
              </a:xfrm>
              <a:prstGeom prst="rect">
                <a:avLst/>
              </a:prstGeom>
              <a:noFill/>
            </p:spPr>
            <p:txBody>
              <a:bodyPr wrap="none" lIns="121944" tIns="60972" rIns="121944" bIns="60972" rtlCol="0">
                <a:spAutoFit/>
              </a:bodyPr>
              <a:lstStyle/>
              <a:p>
                <a:r>
                  <a:rPr lang="en-US" altLang="zh-CN" dirty="0" smtClean="0"/>
                  <a:t>Site x</a:t>
                </a:r>
                <a:endParaRPr lang="zh-CN" altLang="en-US" dirty="0"/>
              </a:p>
            </p:txBody>
          </p:sp>
          <p:sp>
            <p:nvSpPr>
              <p:cNvPr id="80" name="TextBox 79"/>
              <p:cNvSpPr txBox="1"/>
              <p:nvPr/>
            </p:nvSpPr>
            <p:spPr>
              <a:xfrm>
                <a:off x="2964117" y="2569043"/>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1" name="TextBox 80"/>
              <p:cNvSpPr txBox="1"/>
              <p:nvPr/>
            </p:nvSpPr>
            <p:spPr>
              <a:xfrm>
                <a:off x="3934383" y="2630197"/>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2" name="TextBox 81"/>
              <p:cNvSpPr txBox="1"/>
              <p:nvPr/>
            </p:nvSpPr>
            <p:spPr>
              <a:xfrm>
                <a:off x="3510110" y="3035627"/>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3" name="TextBox 82"/>
              <p:cNvSpPr txBox="1"/>
              <p:nvPr/>
            </p:nvSpPr>
            <p:spPr>
              <a:xfrm>
                <a:off x="1139997" y="4494030"/>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4" name="TextBox 83"/>
              <p:cNvSpPr txBox="1"/>
              <p:nvPr/>
            </p:nvSpPr>
            <p:spPr>
              <a:xfrm>
                <a:off x="2089097" y="4479179"/>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5" name="TextBox 84"/>
              <p:cNvSpPr txBox="1"/>
              <p:nvPr/>
            </p:nvSpPr>
            <p:spPr>
              <a:xfrm>
                <a:off x="4872916" y="4483426"/>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6" name="TextBox 85"/>
              <p:cNvSpPr txBox="1"/>
              <p:nvPr/>
            </p:nvSpPr>
            <p:spPr>
              <a:xfrm>
                <a:off x="5799659" y="4494030"/>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7" name="TextBox 86"/>
              <p:cNvSpPr txBox="1"/>
              <p:nvPr/>
            </p:nvSpPr>
            <p:spPr>
              <a:xfrm>
                <a:off x="8679794" y="4494030"/>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88" name="TextBox 87"/>
              <p:cNvSpPr txBox="1"/>
              <p:nvPr/>
            </p:nvSpPr>
            <p:spPr>
              <a:xfrm>
                <a:off x="9628895" y="4494030"/>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grpSp>
        <p:sp>
          <p:nvSpPr>
            <p:cNvPr id="89" name="TextBox 88"/>
            <p:cNvSpPr txBox="1"/>
            <p:nvPr/>
          </p:nvSpPr>
          <p:spPr>
            <a:xfrm>
              <a:off x="7127655" y="2296054"/>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90" name="TextBox 89"/>
            <p:cNvSpPr txBox="1"/>
            <p:nvPr/>
          </p:nvSpPr>
          <p:spPr>
            <a:xfrm>
              <a:off x="8102325" y="2296054"/>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sp>
          <p:nvSpPr>
            <p:cNvPr id="91" name="TextBox 90"/>
            <p:cNvSpPr txBox="1"/>
            <p:nvPr/>
          </p:nvSpPr>
          <p:spPr>
            <a:xfrm>
              <a:off x="7652693" y="2729929"/>
              <a:ext cx="477102" cy="323190"/>
            </a:xfrm>
            <a:prstGeom prst="rect">
              <a:avLst/>
            </a:prstGeom>
            <a:noFill/>
          </p:spPr>
          <p:txBody>
            <a:bodyPr wrap="none" lIns="121944" tIns="60972" rIns="121944" bIns="60972" rtlCol="0">
              <a:spAutoFit/>
            </a:bodyPr>
            <a:lstStyle/>
            <a:p>
              <a:r>
                <a:rPr lang="en-US" altLang="zh-CN" sz="1300" dirty="0" smtClean="0"/>
                <a:t>DB</a:t>
              </a:r>
              <a:endParaRPr lang="zh-CN" altLang="en-US" sz="1300" dirty="0"/>
            </a:p>
          </p:txBody>
        </p:sp>
      </p:grpSp>
      <p:sp>
        <p:nvSpPr>
          <p:cNvPr id="94" name="标题 1"/>
          <p:cNvSpPr>
            <a:spLocks noGrp="1"/>
          </p:cNvSpPr>
          <p:nvPr>
            <p:ph type="title"/>
          </p:nvPr>
        </p:nvSpPr>
        <p:spPr>
          <a:xfrm>
            <a:off x="408955" y="0"/>
            <a:ext cx="10945216" cy="693490"/>
          </a:xfrm>
        </p:spPr>
        <p:txBody>
          <a:bodyPr>
            <a:normAutofit fontScale="90000"/>
          </a:bodyPr>
          <a:lstStyle/>
          <a:p>
            <a:pPr algn="l"/>
            <a:r>
              <a:rPr lang="en-US" altLang="zh-CN" sz="2800" b="1" dirty="0" smtClean="0"/>
              <a:t>Multisite Identity Service </a:t>
            </a:r>
            <a:r>
              <a:rPr lang="en-US" altLang="zh-CN" sz="2800" b="1" dirty="0" smtClean="0"/>
              <a:t>Management – Requirement </a:t>
            </a:r>
            <a:r>
              <a:rPr lang="en-US" altLang="zh-CN" sz="2800" b="1" smtClean="0"/>
              <a:t>Recommended Deployment</a:t>
            </a:r>
            <a:endParaRPr lang="zh-CN" altLang="en-U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30896" y="1053530"/>
            <a:ext cx="11345554" cy="4801111"/>
          </a:xfrm>
        </p:spPr>
        <p:txBody>
          <a:bodyPr/>
          <a:lstStyle/>
          <a:p>
            <a:r>
              <a:rPr lang="en-US" altLang="zh-CN" dirty="0" smtClean="0"/>
              <a:t>Now there is something different:</a:t>
            </a:r>
          </a:p>
          <a:p>
            <a:pPr algn="ctr"/>
            <a:endParaRPr lang="en-US" altLang="zh-CN" dirty="0" smtClean="0"/>
          </a:p>
          <a:p>
            <a:pPr algn="ctr"/>
            <a:endParaRPr lang="en-US" altLang="zh-CN" dirty="0" smtClean="0"/>
          </a:p>
          <a:p>
            <a:pPr algn="ctr"/>
            <a:endParaRPr lang="en-US" altLang="zh-CN" dirty="0" smtClean="0"/>
          </a:p>
          <a:p>
            <a:pPr algn="ctr"/>
            <a:r>
              <a:rPr lang="en-US" altLang="zh-CN" b="1" dirty="0" smtClean="0">
                <a:effectLst>
                  <a:outerShdw blurRad="38100" dist="38100" dir="2700000" algn="tl">
                    <a:srgbClr val="000000">
                      <a:alpha val="43137"/>
                    </a:srgbClr>
                  </a:outerShdw>
                </a:effectLst>
              </a:rPr>
              <a:t>We demoed the solution to see if it is logical !</a:t>
            </a:r>
          </a:p>
          <a:p>
            <a:pPr algn="ctr"/>
            <a:endParaRPr lang="en-US" altLang="zh-CN" b="1" dirty="0" smtClean="0">
              <a:effectLst>
                <a:outerShdw blurRad="38100" dist="38100" dir="2700000" algn="tl">
                  <a:srgbClr val="000000">
                    <a:alpha val="43137"/>
                  </a:srgbClr>
                </a:outerShdw>
              </a:effectLst>
              <a:hlinkClick r:id="rId2"/>
            </a:endParaRPr>
          </a:p>
          <a:p>
            <a:pPr algn="ctr"/>
            <a:r>
              <a:rPr lang="en-US" altLang="zh-CN" b="1" dirty="0" smtClean="0">
                <a:effectLst>
                  <a:outerShdw blurRad="38100" dist="38100" dir="2700000" algn="tl">
                    <a:srgbClr val="000000">
                      <a:alpha val="43137"/>
                    </a:srgbClr>
                  </a:outerShdw>
                </a:effectLst>
                <a:hlinkClick r:id="rId2"/>
              </a:rPr>
              <a:t>https://github.com/hafe/dockers</a:t>
            </a:r>
            <a:endParaRPr lang="en-US" altLang="zh-CN" b="1" dirty="0" smtClean="0">
              <a:effectLst>
                <a:outerShdw blurRad="38100" dist="38100" dir="2700000" algn="tl">
                  <a:srgbClr val="000000">
                    <a:alpha val="43137"/>
                  </a:srgbClr>
                </a:outerShdw>
              </a:effectLst>
            </a:endParaRPr>
          </a:p>
          <a:p>
            <a:pPr algn="ctr"/>
            <a:r>
              <a:rPr lang="en-US" altLang="zh-CN" b="1" dirty="0" smtClean="0">
                <a:effectLst>
                  <a:outerShdw blurRad="38100" dist="38100" dir="2700000" algn="tl">
                    <a:srgbClr val="000000">
                      <a:alpha val="43137"/>
                    </a:srgbClr>
                  </a:outerShdw>
                </a:effectLst>
              </a:rPr>
              <a:t>(Shout out thanks to Hans </a:t>
            </a:r>
            <a:r>
              <a:rPr lang="en-US" altLang="zh-CN" b="1" dirty="0" err="1" smtClean="0">
                <a:effectLst>
                  <a:outerShdw blurRad="38100" dist="38100" dir="2700000" algn="tl">
                    <a:srgbClr val="000000">
                      <a:alpha val="43137"/>
                    </a:srgbClr>
                  </a:outerShdw>
                </a:effectLst>
              </a:rPr>
              <a:t>Feldt</a:t>
            </a:r>
            <a:r>
              <a:rPr lang="en-US" altLang="zh-CN" b="1" dirty="0" smtClean="0">
                <a:effectLst>
                  <a:outerShdw blurRad="38100" dist="38100" dir="2700000" algn="tl">
                    <a:srgbClr val="000000">
                      <a:alpha val="43137"/>
                    </a:srgbClr>
                  </a:outerShdw>
                </a:effectLst>
              </a:rPr>
              <a:t>) </a:t>
            </a:r>
            <a:endParaRPr lang="zh-CN" altLang="en-US" b="1" dirty="0">
              <a:effectLst>
                <a:outerShdw blurRad="38100" dist="38100" dir="2700000" algn="tl">
                  <a:srgbClr val="000000">
                    <a:alpha val="43137"/>
                  </a:srgbClr>
                </a:outerShdw>
              </a:effectLst>
            </a:endParaRPr>
          </a:p>
        </p:txBody>
      </p:sp>
      <p:sp>
        <p:nvSpPr>
          <p:cNvPr id="4" name="标题 1"/>
          <p:cNvSpPr txBox="1">
            <a:spLocks/>
          </p:cNvSpPr>
          <p:nvPr/>
        </p:nvSpPr>
        <p:spPr>
          <a:xfrm>
            <a:off x="408955" y="72008"/>
            <a:ext cx="7859666" cy="693490"/>
          </a:xfrm>
          <a:prstGeom prst="rect">
            <a:avLst/>
          </a:prstGeom>
        </p:spPr>
        <p:txBody>
          <a:bodyPr vert="horz" lIns="121944" tIns="60972" rIns="121944" bIns="60972" rtlCol="0" anchor="ctr">
            <a:normAutofit fontScale="85000" lnSpcReduction="10000"/>
          </a:bodyPr>
          <a:lstStyle/>
          <a:p>
            <a:pPr marL="0" marR="0" lvl="0" indent="0" algn="l" defTabSz="1219444"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smtClean="0">
                <a:ln>
                  <a:noFill/>
                </a:ln>
                <a:solidFill>
                  <a:schemeClr val="tx1"/>
                </a:solidFill>
                <a:effectLst/>
                <a:uLnTx/>
                <a:uFillTx/>
                <a:latin typeface="+mj-lt"/>
                <a:ea typeface="+mj-ea"/>
                <a:cs typeface="+mj-cs"/>
              </a:rPr>
              <a:t>Multisite Identity Service </a:t>
            </a:r>
            <a:r>
              <a:rPr kumimoji="0" lang="en-US" altLang="zh-CN" sz="2800" b="1" i="0" u="none" strike="noStrike" kern="1200" cap="none" spc="0" normalizeH="0" baseline="0" noProof="0" dirty="0" smtClean="0">
                <a:ln>
                  <a:noFill/>
                </a:ln>
                <a:solidFill>
                  <a:schemeClr val="tx1"/>
                </a:solidFill>
                <a:effectLst/>
                <a:uLnTx/>
                <a:uFillTx/>
                <a:latin typeface="+mj-lt"/>
                <a:ea typeface="+mj-ea"/>
                <a:cs typeface="+mj-cs"/>
              </a:rPr>
              <a:t>Management - Prototype</a:t>
            </a:r>
            <a:endParaRPr kumimoji="0" lang="zh-CN" altLang="en-US"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689373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8433</TotalTime>
  <Words>491</Words>
  <Application>Microsoft Office PowerPoint</Application>
  <PresentationFormat>自定义</PresentationFormat>
  <Paragraphs>113</Paragraphs>
  <Slides>13</Slides>
  <Notes>0</Notes>
  <HiddenSlides>0</HiddenSlides>
  <MMClips>0</MMClips>
  <ScaleCrop>false</ScaleCrop>
  <HeadingPairs>
    <vt:vector size="4" baseType="variant">
      <vt:variant>
        <vt:lpstr>主题</vt:lpstr>
      </vt:variant>
      <vt:variant>
        <vt:i4>4</vt:i4>
      </vt:variant>
      <vt:variant>
        <vt:lpstr>幻灯片标题</vt:lpstr>
      </vt:variant>
      <vt:variant>
        <vt:i4>13</vt:i4>
      </vt:variant>
    </vt:vector>
  </HeadingPairs>
  <TitlesOfParts>
    <vt:vector size="17" baseType="lpstr">
      <vt:lpstr>封面01</vt:lpstr>
      <vt:lpstr>目录Contonts</vt:lpstr>
      <vt:lpstr>内容Copytext </vt:lpstr>
      <vt:lpstr>Thank you</vt:lpstr>
      <vt:lpstr>What Multisite Means for Identity Management</vt:lpstr>
      <vt:lpstr>幻灯片 2</vt:lpstr>
      <vt:lpstr>Outline</vt:lpstr>
      <vt:lpstr>Multisite Project Overview</vt:lpstr>
      <vt:lpstr>Multisite Identity Service Management – Use Case Analysis</vt:lpstr>
      <vt:lpstr>幻灯片 6</vt:lpstr>
      <vt:lpstr>Multisite Identity Service Management - Requirements</vt:lpstr>
      <vt:lpstr>Multisite Identity Service Management – Requirement Recommended Deployment</vt:lpstr>
      <vt:lpstr>幻灯片 9</vt:lpstr>
      <vt:lpstr>幻灯片 10</vt:lpstr>
      <vt:lpstr>幻灯片 11</vt:lpstr>
      <vt:lpstr>Multisite Identity Service Management – Bugfix to Upstream Project</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Zhipeng</cp:lastModifiedBy>
  <cp:revision>104</cp:revision>
  <dcterms:created xsi:type="dcterms:W3CDTF">2014-09-24T01:01:53Z</dcterms:created>
  <dcterms:modified xsi:type="dcterms:W3CDTF">2015-11-12T08:44:57Z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(3)e0nz4ypRuQM0KVpqoibsZNYcIOF9R3x+EFcx5qNN+IDHb83TIhk5B6mYGn8kKF2TmxH0mIHp
M44d5ZHXDiTi+TKZDYaV0zXfY/Q5I5GU1jtjeKXT9zpMIfPAUMLYqs1tZnay3m5s6cody6VP
sYpszKNp5Aw5g3MESyFPpgXiU18cZBS9eXQHwFXrhLG66WwMOUCx9xsb4gZYDVQMfvEw0L5K
bby6kgTZGrhn4/aicH</vt:lpwstr>
  </property>
  <property fmtid="{D5CDD505-2E9C-101B-9397-08002B2CF9AE}" pid="3" name="_new_ms_pID_725431">
    <vt:lpwstr>023ugtl9mYdVyc/m9v/nGsBSLA6uK8/K+wU+klA/BilzVHSHetR3TE
fW19Y541mzu5H9XGtDkd1jfxxBjiYIa544gneDsKgbJZrm35GAsAbliCJVWAbTDt9iNW7QkH
mN8LqNHXjezTRKwpHFVqCbfaJYwXleY7vn+432A3wkjxwhjFNc16GWgfF7oXyCv9vOqlU0xo
hsuXqyACtOFeGZM/ogobuOJRzlbwE+jABFCw</vt:lpwstr>
  </property>
  <property fmtid="{D5CDD505-2E9C-101B-9397-08002B2CF9AE}" pid="4" name="_new_ms_pID_725432">
    <vt:lpwstr>Up/rhWJ3AhY5gJiI1rtZ3uDXo76Rzz/ug0Xv
n1U4JCjYsj0Vo5zskkY0Pyf8hYyDRgcpLixC5i3PZxAq9DA7XA4CVzmODDZDYupLvca7PfaL
ZKxUB7eJZyAWpQBwe6CHGYHFZcawVGqDKr0ph1n2VIWhvKx20n95bPJJqXhnrSjTN41XPTEZ
rnMwRA+W6Cmsf8jppL3WTjDOx22u/uadejc=</vt:lpwstr>
  </property>
  <property fmtid="{D5CDD505-2E9C-101B-9397-08002B2CF9AE}" pid="5" name="sflag">
    <vt:lpwstr>1447314748</vt:lpwstr>
  </property>
</Properties>
</file>