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6" r:id="rId1"/>
  </p:sldMasterIdLst>
  <p:notesMasterIdLst>
    <p:notesMasterId r:id="rId9"/>
  </p:notesMasterIdLst>
  <p:handoutMasterIdLst>
    <p:handoutMasterId r:id="rId10"/>
  </p:handoutMasterIdLst>
  <p:sldIdLst>
    <p:sldId id="259" r:id="rId2"/>
    <p:sldId id="262" r:id="rId3"/>
    <p:sldId id="260" r:id="rId4"/>
    <p:sldId id="265" r:id="rId5"/>
    <p:sldId id="263" r:id="rId6"/>
    <p:sldId id="264" r:id="rId7"/>
    <p:sldId id="261" r:id="rId8"/>
  </p:sldIdLst>
  <p:sldSz cx="12192000" cy="6858000"/>
  <p:notesSz cx="6884988" cy="10018713"/>
  <p:embeddedFontLst>
    <p:embeddedFont>
      <p:font typeface="Ericsson Capital TT" panose="02000503000000020004" pitchFamily="2" charset="0"/>
      <p:regular r:id="rId11"/>
    </p:embeddedFont>
    <p:embeddedFont>
      <p:font typeface="Consolas" panose="020B0609020204030204" pitchFamily="49" charset="0"/>
      <p:regular r:id="rId12"/>
      <p:bold r:id="rId13"/>
      <p:italic r:id="rId14"/>
      <p:boldItalic r:id="rId15"/>
    </p:embeddedFont>
  </p:embeddedFontLst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59"/>
            <p14:sldId id="262"/>
            <p14:sldId id="260"/>
            <p14:sldId id="265"/>
            <p14:sldId id="263"/>
            <p14:sldId id="264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7D3"/>
    <a:srgbClr val="8BC5FF"/>
    <a:srgbClr val="99CCFF"/>
    <a:srgbClr val="6A8FBF"/>
    <a:srgbClr val="00A9D4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36" autoAdjust="0"/>
    <p:restoredTop sz="95319" autoAdjust="0"/>
  </p:normalViewPr>
  <p:slideViewPr>
    <p:cSldViewPr snapToGrid="0" snapToObjects="1">
      <p:cViewPr varScale="1">
        <p:scale>
          <a:sx n="154" d="100"/>
          <a:sy n="154" d="100"/>
        </p:scale>
        <p:origin x="-504" y="-96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6625"/>
        <p:guide pos="2588"/>
        <p:guide pos="5091"/>
        <p:guide pos="4969"/>
        <p:guide pos="3779"/>
        <p:guide pos="3901"/>
        <p:guide pos="331"/>
        <p:guide pos="2712"/>
        <p:guide pos="3839"/>
        <p:guide pos="3568"/>
        <p:guide pos="4112"/>
        <p:guide pos="73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28"/>
    </p:cViewPr>
  </p:sorterViewPr>
  <p:notesViewPr>
    <p:cSldViewPr snapToGrid="0" snapToObjects="1">
      <p:cViewPr varScale="1">
        <p:scale>
          <a:sx n="64" d="100"/>
          <a:sy n="64" d="100"/>
        </p:scale>
        <p:origin x="-3414" y="-126"/>
      </p:cViewPr>
      <p:guideLst>
        <p:guide orient="horz" pos="3155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 smtClean="0"/>
              <a:t> </a:t>
            </a:r>
            <a:endParaRPr lang="en-US" sz="12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r>
              <a:rPr lang="en-US" sz="1200" smtClean="0"/>
              <a:t>2016-03-07 </a:t>
            </a:r>
            <a:endParaRPr lang="en-US" sz="1200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 smtClean="0"/>
              <a:t> </a:t>
            </a:r>
            <a:endParaRPr lang="en-US" sz="1200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2016-03-07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7861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8" y="750888"/>
            <a:ext cx="6678612" cy="3757612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2016-03-07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5A4A-B292-4416-9D2B-765797AAED4E}" type="slidenum">
              <a:rPr lang="en-US" smtClean="0"/>
              <a:t>1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2016-03-07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0B2-CE91-4F2B-80B2-7417DC9231E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19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2016-03-07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806DE-B0BA-403F-AF3F-D0B4AED662AD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3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2019299" y="2828876"/>
            <a:ext cx="1968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 smtClean="0">
                <a:solidFill>
                  <a:srgbClr val="9FB7D3"/>
                </a:solidFill>
              </a:rPr>
              <a:t>CAPITALS</a:t>
            </a:r>
            <a:endParaRPr lang="en-US" sz="1200" dirty="0">
              <a:solidFill>
                <a:srgbClr val="9FB7D3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Slide </a:t>
            </a:r>
            <a:r>
              <a:rPr lang="en-US" sz="1200" dirty="0">
                <a:solidFill>
                  <a:srgbClr val="FFFFFF"/>
                </a:solidFill>
              </a:rPr>
              <a:t>subtitle 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6" name="Logo2011" descr="ERI_UF_rgb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8483" y="432000"/>
            <a:ext cx="1027112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24932" y="5137201"/>
            <a:ext cx="11140019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+mn-lt"/>
              </a:defRPr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4934" y="1808709"/>
            <a:ext cx="11135785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Ericsson Capital TT"/>
              </a:defRPr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24934" y="4010025"/>
            <a:ext cx="11140017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795463"/>
            <a:ext cx="11140016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193367" y="4010025"/>
            <a:ext cx="5471584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524934" y="4010025"/>
            <a:ext cx="5473700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529167" y="1795463"/>
            <a:ext cx="11135784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524934" y="4010025"/>
            <a:ext cx="11140017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193367" y="1795463"/>
            <a:ext cx="5471584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529166" y="1795463"/>
            <a:ext cx="5469467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67" y="4013201"/>
            <a:ext cx="5467351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3367" y="1795464"/>
            <a:ext cx="5467351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34" y="1795463"/>
            <a:ext cx="546523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6197600" y="1795463"/>
            <a:ext cx="5467351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529167" y="4013201"/>
            <a:ext cx="5465233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67" y="1795464"/>
            <a:ext cx="5465233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97600" y="4022725"/>
            <a:ext cx="5467351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529167" y="4022725"/>
            <a:ext cx="5465233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7600" y="1804989"/>
            <a:ext cx="5467351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67" y="1804989"/>
            <a:ext cx="5465233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7" y="1800000"/>
            <a:ext cx="11135785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67" y="1795464"/>
            <a:ext cx="5467351" cy="42846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34" y="1795463"/>
            <a:ext cx="546523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081433" y="1800225"/>
            <a:ext cx="3583517" cy="4724399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05300" y="1800225"/>
            <a:ext cx="3583517" cy="4724399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3" y="1800225"/>
            <a:ext cx="3583517" cy="4724399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3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5"/>
            <a:ext cx="5139267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5139265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1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1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3367" y="239714"/>
            <a:ext cx="4324351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1" y="3545841"/>
            <a:ext cx="5473700" cy="2978785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1251" y="1797525"/>
            <a:ext cx="5473700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2515809" y="438151"/>
            <a:ext cx="235239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 dirty="0" smtClean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 dirty="0" smtClean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 smtClean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 dirty="0" smtClean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 dirty="0" smtClean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 smtClean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 dirty="0" smtClean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 dirty="0" smtClean="0">
              <a:solidFill>
                <a:srgbClr val="FFFFFF"/>
              </a:solidFill>
            </a:endParaRPr>
          </a:p>
          <a:p>
            <a:pPr algn="r"/>
            <a:endParaRPr lang="en-US" sz="800" noProof="0" dirty="0" smtClean="0">
              <a:solidFill>
                <a:schemeClr val="bg1"/>
              </a:solidFill>
            </a:endParaRPr>
          </a:p>
          <a:p>
            <a:pPr algn="r"/>
            <a:endParaRPr lang="en-US" sz="800" noProof="0" dirty="0" smtClean="0">
              <a:solidFill>
                <a:schemeClr val="bg1"/>
              </a:solidFill>
            </a:endParaRPr>
          </a:p>
          <a:p>
            <a:pPr algn="r"/>
            <a:endParaRPr lang="en-US" sz="800" noProof="0" dirty="0" smtClean="0">
              <a:solidFill>
                <a:schemeClr val="bg1"/>
              </a:solidFill>
            </a:endParaRPr>
          </a:p>
          <a:p>
            <a:r>
              <a:rPr lang="en-US" sz="500" noProof="0" dirty="0" smtClean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 dirty="0" smtClean="0">
                <a:solidFill>
                  <a:srgbClr val="9FB7D3"/>
                </a:solidFill>
                <a:latin typeface="+mn-lt"/>
              </a:rPr>
            </a:br>
            <a:r>
              <a:rPr lang="en-US" sz="500" noProof="0" dirty="0" smtClean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noProof="0" dirty="0" smtClean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 dirty="0" smtClean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 smtClean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 noProof="0" dirty="0" smtClean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 smtClean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 dirty="0" smtClean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 dirty="0" smtClean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 smtClean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 smtClean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 smtClean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 smtClean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 smtClean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 dirty="0" smtClean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 smtClean="0">
                <a:solidFill>
                  <a:schemeClr val="bg1"/>
                </a:solidFill>
              </a:rPr>
              <a:t>Do not add objects or text in the footer area</a:t>
            </a:r>
            <a:endParaRPr lang="en-US" sz="1200" noProof="0" dirty="0">
              <a:solidFill>
                <a:schemeClr val="bg1"/>
              </a:solidFill>
            </a:endParaRPr>
          </a:p>
        </p:txBody>
      </p:sp>
      <p:pic>
        <p:nvPicPr>
          <p:cNvPr id="9" name="Econ2011" descr="ECON_RGB"/>
          <p:cNvPicPr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1209564" y="360000"/>
            <a:ext cx="444500" cy="588962"/>
          </a:xfrm>
          <a:prstGeom prst="rect">
            <a:avLst/>
          </a:prstGeom>
          <a:noFill/>
        </p:spPr>
      </p:pic>
      <p:sp>
        <p:nvSpPr>
          <p:cNvPr id="21523" name="txtfooterCopy"/>
          <p:cNvSpPr txBox="1">
            <a:spLocks noChangeArrowheads="1"/>
          </p:cNvSpPr>
          <p:nvPr/>
        </p:nvSpPr>
        <p:spPr bwMode="auto">
          <a:xfrm>
            <a:off x="527051" y="6524625"/>
            <a:ext cx="9865784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pPr algn="l"/>
            <a:r>
              <a:rPr lang="en-US" sz="800" b="0" i="0" u="none" smtClean="0">
                <a:solidFill>
                  <a:srgbClr val="87888A"/>
                </a:solidFill>
              </a:rPr>
              <a:t>Ericsson Internal  |  2016-03-07  |  Page </a:t>
            </a:r>
            <a:fld id="{0E009942-4AF6-4B40-B6EA-30AFFB6F25F1}" type="slidenum">
              <a:rPr lang="en-US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 dirty="0">
              <a:solidFill>
                <a:srgbClr val="87888A"/>
              </a:solidFill>
            </a:endParaRP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9167" y="1800000"/>
            <a:ext cx="11135785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524935" y="239714"/>
            <a:ext cx="9992784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Flash Test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Nikolas Hermanns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setups do not follow the namespace hacking on the neutron server to access the </a:t>
            </a:r>
            <a:r>
              <a:rPr lang="en-US" dirty="0" err="1" smtClean="0"/>
              <a:t>vms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setups do not follow neutron public IP concepts or do not have it yet</a:t>
            </a:r>
          </a:p>
          <a:p>
            <a:pPr lvl="1"/>
            <a:r>
              <a:rPr lang="en-US" dirty="0" smtClean="0"/>
              <a:t>In tempest only one server at a time can have a public IP.</a:t>
            </a:r>
          </a:p>
          <a:p>
            <a:r>
              <a:rPr lang="en-US" dirty="0" smtClean="0"/>
              <a:t>No convenient way to access the hypervisor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is </a:t>
            </a:r>
            <a:r>
              <a:rPr lang="en-US" dirty="0" err="1" smtClean="0"/>
              <a:t>flash_test</a:t>
            </a:r>
            <a:r>
              <a:rPr lang="en-US" dirty="0" smtClean="0"/>
              <a:t>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7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385428" y="4257893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Tempest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816942" y="5326625"/>
            <a:ext cx="1902542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Flash-Test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768213" y="3485535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ssh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0" name="Elbow Connector 9"/>
          <p:cNvCxnSpPr>
            <a:stCxn id="7" idx="0"/>
            <a:endCxn id="3" idx="2"/>
          </p:cNvCxnSpPr>
          <p:nvPr/>
        </p:nvCxnSpPr>
        <p:spPr bwMode="auto">
          <a:xfrm rot="16200000" flipV="1">
            <a:off x="2765126" y="4323537"/>
            <a:ext cx="456674" cy="1549501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Elbow Connector 11"/>
          <p:cNvCxnSpPr>
            <a:stCxn id="7" idx="0"/>
            <a:endCxn id="8" idx="2"/>
          </p:cNvCxnSpPr>
          <p:nvPr/>
        </p:nvCxnSpPr>
        <p:spPr bwMode="auto">
          <a:xfrm rot="5400000" flipH="1" flipV="1">
            <a:off x="3570339" y="4295467"/>
            <a:ext cx="1229032" cy="83328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ounded Rectangle 12"/>
          <p:cNvSpPr/>
          <p:nvPr/>
        </p:nvSpPr>
        <p:spPr bwMode="auto">
          <a:xfrm>
            <a:off x="3768212" y="1705896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Controller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5" name="Straight Arrow Connector 14"/>
          <p:cNvCxnSpPr>
            <a:stCxn id="8" idx="0"/>
            <a:endCxn id="13" idx="2"/>
          </p:cNvCxnSpPr>
          <p:nvPr/>
        </p:nvCxnSpPr>
        <p:spPr bwMode="auto">
          <a:xfrm flipH="1" flipV="1">
            <a:off x="4601496" y="2317954"/>
            <a:ext cx="1" cy="11675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ounded Rectangle 15"/>
          <p:cNvSpPr/>
          <p:nvPr/>
        </p:nvSpPr>
        <p:spPr bwMode="auto">
          <a:xfrm>
            <a:off x="5882147" y="1253611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034547" y="1406011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186947" y="1558411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339347" y="1710811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491747" y="1863211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6644147" y="2015611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6796547" y="2168011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961238" y="2319182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Compute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26" name="Straight Arrow Connector 25"/>
          <p:cNvCxnSpPr>
            <a:stCxn id="13" idx="3"/>
            <a:endCxn id="24" idx="1"/>
          </p:cNvCxnSpPr>
          <p:nvPr/>
        </p:nvCxnSpPr>
        <p:spPr bwMode="auto">
          <a:xfrm>
            <a:off x="5434779" y="2011925"/>
            <a:ext cx="1526459" cy="6132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3" idx="3"/>
            <a:endCxn id="23" idx="1"/>
          </p:cNvCxnSpPr>
          <p:nvPr/>
        </p:nvCxnSpPr>
        <p:spPr bwMode="auto">
          <a:xfrm>
            <a:off x="5434779" y="2011925"/>
            <a:ext cx="1361768" cy="4621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22" idx="1"/>
          </p:cNvCxnSpPr>
          <p:nvPr/>
        </p:nvCxnSpPr>
        <p:spPr bwMode="auto">
          <a:xfrm>
            <a:off x="5434779" y="2011925"/>
            <a:ext cx="1209368" cy="3097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21" idx="1"/>
          </p:cNvCxnSpPr>
          <p:nvPr/>
        </p:nvCxnSpPr>
        <p:spPr bwMode="auto">
          <a:xfrm>
            <a:off x="5434779" y="2011925"/>
            <a:ext cx="1056968" cy="157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20" idx="1"/>
          </p:cNvCxnSpPr>
          <p:nvPr/>
        </p:nvCxnSpPr>
        <p:spPr bwMode="auto">
          <a:xfrm>
            <a:off x="5434779" y="2011925"/>
            <a:ext cx="904568" cy="49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endCxn id="19" idx="1"/>
          </p:cNvCxnSpPr>
          <p:nvPr/>
        </p:nvCxnSpPr>
        <p:spPr bwMode="auto">
          <a:xfrm flipV="1">
            <a:off x="5434779" y="1864440"/>
            <a:ext cx="752168" cy="1474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13" idx="3"/>
            <a:endCxn id="18" idx="1"/>
          </p:cNvCxnSpPr>
          <p:nvPr/>
        </p:nvCxnSpPr>
        <p:spPr bwMode="auto">
          <a:xfrm flipV="1">
            <a:off x="5434779" y="1712040"/>
            <a:ext cx="599768" cy="299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3" idx="3"/>
            <a:endCxn id="16" idx="1"/>
          </p:cNvCxnSpPr>
          <p:nvPr/>
        </p:nvCxnSpPr>
        <p:spPr bwMode="auto">
          <a:xfrm flipV="1">
            <a:off x="5434779" y="1559640"/>
            <a:ext cx="447368" cy="4522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Elbow Connector 44"/>
          <p:cNvCxnSpPr>
            <a:stCxn id="3" idx="0"/>
            <a:endCxn id="46" idx="2"/>
          </p:cNvCxnSpPr>
          <p:nvPr/>
        </p:nvCxnSpPr>
        <p:spPr bwMode="auto">
          <a:xfrm rot="16200000" flipV="1">
            <a:off x="1093424" y="3132605"/>
            <a:ext cx="1939939" cy="310638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ounded Rectangle 45"/>
          <p:cNvSpPr/>
          <p:nvPr/>
        </p:nvSpPr>
        <p:spPr bwMode="auto">
          <a:xfrm>
            <a:off x="940212" y="1705896"/>
            <a:ext cx="1935723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OpenStack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49" name="Straight Arrow Connector 48"/>
          <p:cNvCxnSpPr>
            <a:stCxn id="46" idx="3"/>
            <a:endCxn id="13" idx="1"/>
          </p:cNvCxnSpPr>
          <p:nvPr/>
        </p:nvCxnSpPr>
        <p:spPr bwMode="auto">
          <a:xfrm>
            <a:off x="2875935" y="2011925"/>
            <a:ext cx="8922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3893574" y="2314524"/>
            <a:ext cx="3908323" cy="2895654"/>
          </a:xfrm>
          <a:custGeom>
            <a:avLst/>
            <a:gdLst>
              <a:gd name="connsiteX0" fmla="*/ 0 w 3908323"/>
              <a:gd name="connsiteY0" fmla="*/ 2891657 h 2895654"/>
              <a:gd name="connsiteX1" fmla="*/ 781665 w 3908323"/>
              <a:gd name="connsiteY1" fmla="*/ 2463953 h 2895654"/>
              <a:gd name="connsiteX2" fmla="*/ 899652 w 3908323"/>
              <a:gd name="connsiteY2" fmla="*/ 177953 h 2895654"/>
              <a:gd name="connsiteX3" fmla="*/ 2286000 w 3908323"/>
              <a:gd name="connsiteY3" fmla="*/ 222199 h 2895654"/>
              <a:gd name="connsiteX4" fmla="*/ 3908323 w 3908323"/>
              <a:gd name="connsiteY4" fmla="*/ 797386 h 289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8323" h="2895654">
                <a:moveTo>
                  <a:pt x="0" y="2891657"/>
                </a:moveTo>
                <a:cubicBezTo>
                  <a:pt x="315861" y="2903947"/>
                  <a:pt x="631723" y="2916237"/>
                  <a:pt x="781665" y="2463953"/>
                </a:cubicBezTo>
                <a:cubicBezTo>
                  <a:pt x="931607" y="2011669"/>
                  <a:pt x="648930" y="551579"/>
                  <a:pt x="899652" y="177953"/>
                </a:cubicBezTo>
                <a:cubicBezTo>
                  <a:pt x="1150374" y="-195673"/>
                  <a:pt x="1784555" y="118960"/>
                  <a:pt x="2286000" y="222199"/>
                </a:cubicBezTo>
                <a:cubicBezTo>
                  <a:pt x="2787445" y="325438"/>
                  <a:pt x="3347884" y="561412"/>
                  <a:pt x="3908323" y="797386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53514" y="3085425"/>
            <a:ext cx="2901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Virtual-switch command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65638" y="1196521"/>
            <a:ext cx="3284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– VMs, Networks, etc.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633286" y="3439386"/>
            <a:ext cx="4953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 </a:t>
            </a:r>
            <a:r>
              <a:rPr lang="en-US" dirty="0" err="1" smtClean="0"/>
              <a:t>virsh</a:t>
            </a:r>
            <a:r>
              <a:rPr lang="en-US" dirty="0" smtClean="0"/>
              <a:t> command to access the VM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 bwMode="auto">
          <a:xfrm>
            <a:off x="241506" y="3333412"/>
            <a:ext cx="1666567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rally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40" name="Straight Arrow Connector 39"/>
          <p:cNvCxnSpPr>
            <a:stCxn id="8" idx="0"/>
            <a:endCxn id="46" idx="2"/>
          </p:cNvCxnSpPr>
          <p:nvPr/>
        </p:nvCxnSpPr>
        <p:spPr bwMode="auto">
          <a:xfrm flipH="1" flipV="1">
            <a:off x="1908074" y="2317954"/>
            <a:ext cx="2693423" cy="11675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72004" y="2654302"/>
            <a:ext cx="1521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OS info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994570" y="2623957"/>
            <a:ext cx="2121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the hosts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8086458" y="3151853"/>
            <a:ext cx="2543810" cy="1451707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Hypervisor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Openstack</a:t>
            </a:r>
            <a:r>
              <a:rPr lang="en-US" dirty="0" smtClean="0"/>
              <a:t> way to connect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137543" y="2307435"/>
            <a:ext cx="3685179" cy="2530036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OS_controller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937018" y="1733998"/>
            <a:ext cx="2842693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VM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3493" y="3952566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ovs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5815" y="3280065"/>
            <a:ext cx="3007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net-namespace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7" idx="2"/>
          </p:cNvCxnSpPr>
          <p:nvPr/>
        </p:nvCxnSpPr>
        <p:spPr bwMode="auto">
          <a:xfrm>
            <a:off x="2849593" y="3864840"/>
            <a:ext cx="753900" cy="3801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63466" y="3937818"/>
            <a:ext cx="2347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Neutron-net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47032" y="3831429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ovs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6" idx="3"/>
            <a:endCxn id="12" idx="1"/>
          </p:cNvCxnSpPr>
          <p:nvPr/>
        </p:nvCxnSpPr>
        <p:spPr bwMode="auto">
          <a:xfrm flipV="1">
            <a:off x="4426154" y="4230206"/>
            <a:ext cx="937312" cy="147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2" idx="3"/>
            <a:endCxn id="13" idx="1"/>
          </p:cNvCxnSpPr>
          <p:nvPr/>
        </p:nvCxnSpPr>
        <p:spPr bwMode="auto">
          <a:xfrm flipV="1">
            <a:off x="7710583" y="4123817"/>
            <a:ext cx="1236449" cy="1063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3" idx="0"/>
            <a:endCxn id="5" idx="2"/>
          </p:cNvCxnSpPr>
          <p:nvPr/>
        </p:nvCxnSpPr>
        <p:spPr bwMode="auto">
          <a:xfrm flipV="1">
            <a:off x="9358363" y="2346056"/>
            <a:ext cx="2" cy="14853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03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SSH Connectivity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8066484" y="3644176"/>
            <a:ext cx="2543810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Br-flash-test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8066484" y="2661392"/>
            <a:ext cx="2543810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virsh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937018" y="1733998"/>
            <a:ext cx="2842693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VM with </a:t>
            </a:r>
            <a:r>
              <a:rPr lang="en-US" sz="2800" dirty="0" err="1" smtClean="0">
                <a:solidFill>
                  <a:srgbClr val="FFFFFF"/>
                </a:solidFill>
              </a:rPr>
              <a:t>userdata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8" name="Straight Arrow Connector 7"/>
          <p:cNvCxnSpPr>
            <a:stCxn id="4" idx="0"/>
            <a:endCxn id="5" idx="2"/>
          </p:cNvCxnSpPr>
          <p:nvPr/>
        </p:nvCxnSpPr>
        <p:spPr bwMode="auto">
          <a:xfrm flipV="1">
            <a:off x="9338389" y="3273450"/>
            <a:ext cx="0" cy="370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5" idx="0"/>
            <a:endCxn id="6" idx="2"/>
          </p:cNvCxnSpPr>
          <p:nvPr/>
        </p:nvCxnSpPr>
        <p:spPr bwMode="auto">
          <a:xfrm flipV="1">
            <a:off x="9338389" y="2346056"/>
            <a:ext cx="19976" cy="3153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ounded Rectangle 11"/>
          <p:cNvSpPr/>
          <p:nvPr/>
        </p:nvSpPr>
        <p:spPr bwMode="auto">
          <a:xfrm>
            <a:off x="1393435" y="2452588"/>
            <a:ext cx="2543810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Flash_test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393435" y="4745484"/>
            <a:ext cx="2543810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OS_controller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8066484" y="4745484"/>
            <a:ext cx="2543810" cy="612058"/>
          </a:xfrm>
          <a:prstGeom prst="roundRect">
            <a:avLst/>
          </a:prstGeom>
          <a:solidFill>
            <a:srgbClr val="549895"/>
          </a:solidFill>
          <a:ln w="12700" cap="flat" cmpd="sng" algn="ctr">
            <a:solidFill>
              <a:srgbClr val="0062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Hypervisor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>
            <a:stCxn id="12" idx="2"/>
            <a:endCxn id="13" idx="0"/>
          </p:cNvCxnSpPr>
          <p:nvPr/>
        </p:nvCxnSpPr>
        <p:spPr bwMode="auto">
          <a:xfrm>
            <a:off x="2665340" y="3064646"/>
            <a:ext cx="0" cy="16808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3" idx="3"/>
            <a:endCxn id="14" idx="1"/>
          </p:cNvCxnSpPr>
          <p:nvPr/>
        </p:nvCxnSpPr>
        <p:spPr bwMode="auto">
          <a:xfrm>
            <a:off x="3937245" y="5051513"/>
            <a:ext cx="412923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0"/>
            <a:endCxn id="4" idx="2"/>
          </p:cNvCxnSpPr>
          <p:nvPr/>
        </p:nvCxnSpPr>
        <p:spPr bwMode="auto">
          <a:xfrm flipV="1">
            <a:off x="9338389" y="4256234"/>
            <a:ext cx="0" cy="4892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ight Arrow 22"/>
          <p:cNvSpPr/>
          <p:nvPr/>
        </p:nvSpPr>
        <p:spPr bwMode="auto">
          <a:xfrm>
            <a:off x="7119891" y="3644176"/>
            <a:ext cx="946593" cy="612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6956" y="3527292"/>
            <a:ext cx="18229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Internal bridge</a:t>
            </a:r>
          </a:p>
          <a:p>
            <a:r>
              <a:rPr lang="en-US" dirty="0" smtClean="0"/>
              <a:t>10.20.19.87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5048380" y="1076549"/>
            <a:ext cx="1645383" cy="1260629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Userdata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IP-Address: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10.20.19.x</a:t>
            </a:r>
          </a:p>
        </p:txBody>
      </p:sp>
      <p:cxnSp>
        <p:nvCxnSpPr>
          <p:cNvPr id="28" name="Straight Arrow Connector 27"/>
          <p:cNvCxnSpPr>
            <a:stCxn id="12" idx="3"/>
            <a:endCxn id="6" idx="1"/>
          </p:cNvCxnSpPr>
          <p:nvPr/>
        </p:nvCxnSpPr>
        <p:spPr bwMode="auto">
          <a:xfrm flipV="1">
            <a:off x="3937245" y="2040027"/>
            <a:ext cx="3999773" cy="7185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Freeform 29"/>
          <p:cNvSpPr/>
          <p:nvPr/>
        </p:nvSpPr>
        <p:spPr bwMode="auto">
          <a:xfrm>
            <a:off x="2039151" y="2299317"/>
            <a:ext cx="6865152" cy="3047952"/>
          </a:xfrm>
          <a:custGeom>
            <a:avLst/>
            <a:gdLst>
              <a:gd name="connsiteX0" fmla="*/ 686294 w 8153254"/>
              <a:gd name="connsiteY0" fmla="*/ 843378 h 3047952"/>
              <a:gd name="connsiteX1" fmla="*/ 624150 w 8153254"/>
              <a:gd name="connsiteY1" fmla="*/ 2707689 h 3047952"/>
              <a:gd name="connsiteX2" fmla="*/ 7317913 w 8153254"/>
              <a:gd name="connsiteY2" fmla="*/ 2787588 h 3047952"/>
              <a:gd name="connsiteX3" fmla="*/ 7797307 w 8153254"/>
              <a:gd name="connsiteY3" fmla="*/ 0 h 304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53254" h="3047952">
                <a:moveTo>
                  <a:pt x="686294" y="843378"/>
                </a:moveTo>
                <a:cubicBezTo>
                  <a:pt x="102587" y="1613516"/>
                  <a:pt x="-481120" y="2383654"/>
                  <a:pt x="624150" y="2707689"/>
                </a:cubicBezTo>
                <a:cubicBezTo>
                  <a:pt x="1729420" y="3031724"/>
                  <a:pt x="6122387" y="3238869"/>
                  <a:pt x="7317913" y="2787588"/>
                </a:cubicBezTo>
                <a:cubicBezTo>
                  <a:pt x="8513439" y="2336307"/>
                  <a:pt x="8186445" y="242656"/>
                  <a:pt x="7797307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878041" y="3758124"/>
            <a:ext cx="1574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SSH-Tunnel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048380" y="4851458"/>
            <a:ext cx="1574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SSH-Tunnel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04839" y="6116715"/>
            <a:ext cx="6309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Flash_test</a:t>
            </a:r>
            <a:r>
              <a:rPr lang="en-US" dirty="0" smtClean="0"/>
              <a:t> need only connectivity to the </a:t>
            </a:r>
            <a:r>
              <a:rPr lang="en-US" dirty="0" err="1" smtClean="0"/>
              <a:t>OS_controller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 flipV="1">
            <a:off x="3737499" y="1828800"/>
            <a:ext cx="1455938" cy="20762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565647" y="1333888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Nikos Birthday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039151" y="5356762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jump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96030" y="5386269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0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0099"/>
                </a:solidFill>
                <a:latin typeface="Consolas"/>
              </a:rPr>
              <a:t>env</a:t>
            </a:r>
            <a:r>
              <a:rPr lang="en-US" dirty="0">
                <a:solidFill>
                  <a:srgbClr val="000099"/>
                </a:solidFill>
                <a:latin typeface="Consolas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99"/>
                </a:solidFill>
                <a:latin typeface="Consolas"/>
              </a:rPr>
              <a:t>cloud_deployer</a:t>
            </a:r>
            <a:r>
              <a:rPr lang="en-US" dirty="0">
                <a:solidFill>
                  <a:srgbClr val="000099"/>
                </a:solidFill>
                <a:latin typeface="Consolas"/>
              </a:rPr>
              <a:t>:</a:t>
            </a:r>
            <a:r>
              <a:rPr lang="en-US" dirty="0">
                <a:solidFill>
                  <a:srgbClr val="333333"/>
                </a:solidFill>
                <a:latin typeface="Consolas"/>
              </a:rPr>
              <a:t> </a:t>
            </a:r>
            <a:r>
              <a:rPr lang="en-US" dirty="0">
                <a:solidFill>
                  <a:srgbClr val="CC0000"/>
                </a:solidFill>
                <a:latin typeface="Consolas"/>
              </a:rPr>
              <a:t>fuel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99"/>
                </a:solidFill>
                <a:latin typeface="Consolas"/>
              </a:rPr>
              <a:t>hypervisor_ssh_user</a:t>
            </a:r>
            <a:r>
              <a:rPr lang="en-US" dirty="0">
                <a:solidFill>
                  <a:srgbClr val="000099"/>
                </a:solidFill>
                <a:latin typeface="Consolas"/>
              </a:rPr>
              <a:t>:</a:t>
            </a:r>
            <a:r>
              <a:rPr lang="en-US" dirty="0">
                <a:solidFill>
                  <a:srgbClr val="333333"/>
                </a:solidFill>
                <a:latin typeface="Consolas"/>
              </a:rPr>
              <a:t> </a:t>
            </a:r>
            <a:r>
              <a:rPr lang="en-US" dirty="0">
                <a:solidFill>
                  <a:srgbClr val="CC0000"/>
                </a:solidFill>
                <a:latin typeface="Consolas"/>
              </a:rPr>
              <a:t>root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99"/>
                </a:solidFill>
                <a:latin typeface="Consolas"/>
              </a:rPr>
              <a:t>nodes: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99"/>
                </a:solidFill>
                <a:latin typeface="Consolas"/>
              </a:rPr>
              <a:t>main_controller</a:t>
            </a:r>
            <a:r>
              <a:rPr lang="en-US" dirty="0">
                <a:solidFill>
                  <a:srgbClr val="000099"/>
                </a:solidFill>
                <a:latin typeface="Consolas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99"/>
                </a:solidFill>
                <a:latin typeface="Consolas"/>
              </a:rPr>
              <a:t>address:</a:t>
            </a:r>
            <a:r>
              <a:rPr lang="en-US" dirty="0">
                <a:solidFill>
                  <a:srgbClr val="333333"/>
                </a:solidFill>
                <a:latin typeface="Consolas"/>
              </a:rPr>
              <a:t> </a:t>
            </a:r>
            <a:r>
              <a:rPr lang="en-US" dirty="0">
                <a:solidFill>
                  <a:srgbClr val="CC0000"/>
                </a:solidFill>
                <a:latin typeface="Consolas"/>
              </a:rPr>
              <a:t>10.20.0.3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99"/>
                </a:solidFill>
                <a:latin typeface="Consolas"/>
              </a:rPr>
              <a:t>user:</a:t>
            </a:r>
            <a:r>
              <a:rPr lang="en-US" dirty="0">
                <a:solidFill>
                  <a:srgbClr val="333333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CC0000"/>
                </a:solidFill>
                <a:latin typeface="Consolas"/>
              </a:rPr>
              <a:t>root</a:t>
            </a:r>
            <a:endParaRPr lang="en-US" dirty="0">
              <a:solidFill>
                <a:srgbClr val="CC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99"/>
                </a:solidFill>
                <a:latin typeface="Consolas"/>
              </a:rPr>
              <a:t>test_vm</a:t>
            </a:r>
            <a:r>
              <a:rPr lang="en-US" dirty="0">
                <a:solidFill>
                  <a:srgbClr val="000099"/>
                </a:solidFill>
                <a:latin typeface="Consolas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99"/>
                </a:solidFill>
                <a:latin typeface="Consolas"/>
              </a:rPr>
              <a:t>user:</a:t>
            </a:r>
            <a:r>
              <a:rPr lang="en-US" dirty="0">
                <a:solidFill>
                  <a:srgbClr val="333333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Consolas"/>
              </a:rPr>
              <a:t>cirros</a:t>
            </a:r>
            <a:endParaRPr lang="en-US" dirty="0">
              <a:solidFill>
                <a:srgbClr val="CC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99"/>
                </a:solidFill>
                <a:latin typeface="Consolas"/>
              </a:rPr>
              <a:t>password:</a:t>
            </a:r>
            <a:r>
              <a:rPr lang="en-US" dirty="0">
                <a:solidFill>
                  <a:srgbClr val="333333"/>
                </a:solidFill>
                <a:latin typeface="Consolas"/>
              </a:rPr>
              <a:t> </a:t>
            </a:r>
            <a:r>
              <a:rPr lang="en-US" dirty="0">
                <a:solidFill>
                  <a:srgbClr val="CC0000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CC0000"/>
                </a:solidFill>
                <a:latin typeface="Consolas"/>
              </a:rPr>
              <a:t>cubswin</a:t>
            </a:r>
            <a:r>
              <a:rPr lang="en-US" dirty="0">
                <a:solidFill>
                  <a:srgbClr val="CC0000"/>
                </a:solidFill>
                <a:latin typeface="Consolas"/>
              </a:rPr>
              <a:t>:)'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2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go_ChapterSlide_Wide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325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780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</TotalTime>
  <Words>183</Words>
  <Application>Microsoft Office PowerPoint</Application>
  <PresentationFormat>Custom</PresentationFormat>
  <Paragraphs>67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Wingdings</vt:lpstr>
      <vt:lpstr>Ericsson Capital TT</vt:lpstr>
      <vt:lpstr>Consolas</vt:lpstr>
      <vt:lpstr>PresentationTemplate2011</vt:lpstr>
      <vt:lpstr>Flash Test</vt:lpstr>
      <vt:lpstr>Way is flash_test needed</vt:lpstr>
      <vt:lpstr>PowerPoint Presentation</vt:lpstr>
      <vt:lpstr>The Openstack way to connect</vt:lpstr>
      <vt:lpstr>SSH Connectivity</vt:lpstr>
      <vt:lpstr>Config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Nikolas Hermanns</dc:creator>
  <dc:description>Rev PA1</dc:description>
  <cp:lastModifiedBy>Nikolas Hermanns</cp:lastModifiedBy>
  <cp:revision>113</cp:revision>
  <dcterms:created xsi:type="dcterms:W3CDTF">2011-05-24T09:22:48Z</dcterms:created>
  <dcterms:modified xsi:type="dcterms:W3CDTF">2016-03-15T09:03:00Z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PackageNo">
    <vt:lpwstr>LXA 119 603</vt:lpwstr>
  </property>
  <property fmtid="{D5CDD505-2E9C-101B-9397-08002B2CF9AE}" pid="7" name="PackageVersion">
    <vt:lpwstr>R4A</vt:lpwstr>
  </property>
  <property fmtid="{D5CDD505-2E9C-101B-9397-08002B2CF9AE}" pid="8" name="FooterType">
    <vt:lpwstr>PresTemp</vt:lpwstr>
  </property>
  <property fmtid="{D5CDD505-2E9C-101B-9397-08002B2CF9AE}" pid="9" name="UsedFont">
    <vt:lpwstr>Ericsson Capital TT</vt:lpwstr>
  </property>
  <property fmtid="{D5CDD505-2E9C-101B-9397-08002B2CF9AE}" pid="10" name="x">
    <vt:lpwstr>1</vt:lpwstr>
  </property>
  <property fmtid="{D5CDD505-2E9C-101B-9397-08002B2CF9AE}" pid="11" name="White">
    <vt:bool>true</vt:bool>
  </property>
  <property fmtid="{D5CDD505-2E9C-101B-9397-08002B2CF9AE}" pid="12" name="chkMetaData">
    <vt:bool>false</vt:bool>
  </property>
  <property fmtid="{D5CDD505-2E9C-101B-9397-08002B2CF9AE}" pid="13" name="chkTaglines">
    <vt:bool>false</vt:bool>
  </property>
  <property fmtid="{D5CDD505-2E9C-101B-9397-08002B2CF9AE}" pid="14" name="SecurityClass">
    <vt:lpwstr>Ericsson Internal</vt:lpwstr>
  </property>
  <property fmtid="{D5CDD505-2E9C-101B-9397-08002B2CF9AE}" pid="15" name="txtConfLabel">
    <vt:lpwstr>Ericsson Internal</vt:lpwstr>
  </property>
  <property fmtid="{D5CDD505-2E9C-101B-9397-08002B2CF9AE}" pid="16" name="optUseConfClass">
    <vt:bool>true</vt:bool>
  </property>
  <property fmtid="{D5CDD505-2E9C-101B-9397-08002B2CF9AE}" pid="17" name="optUseConfLabel">
    <vt:bool>false</vt:bool>
  </property>
  <property fmtid="{D5CDD505-2E9C-101B-9397-08002B2CF9AE}" pid="18" name="optFooterCVLDocNo">
    <vt:bool>true</vt:bool>
  </property>
  <property fmtid="{D5CDD505-2E9C-101B-9397-08002B2CF9AE}" pid="19" name="optFooterCVLCopyright">
    <vt:bool>false</vt:bool>
  </property>
  <property fmtid="{D5CDD505-2E9C-101B-9397-08002B2CF9AE}" pid="20" name="optEnterText1">
    <vt:bool>false</vt:bool>
  </property>
  <property fmtid="{D5CDD505-2E9C-101B-9397-08002B2CF9AE}" pid="21" name="optFooterCVLConfLabel">
    <vt:bool>true</vt:bool>
  </property>
  <property fmtid="{D5CDD505-2E9C-101B-9397-08002B2CF9AE}" pid="22" name="optEnterText2">
    <vt:bool>false</vt:bool>
  </property>
  <property fmtid="{D5CDD505-2E9C-101B-9397-08002B2CF9AE}" pid="23" name="optFooterCVLTitle">
    <vt:bool>true</vt:bool>
  </property>
  <property fmtid="{D5CDD505-2E9C-101B-9397-08002B2CF9AE}" pid="24" name="optFooterCVLPrep">
    <vt:bool>false</vt:bool>
  </property>
  <property fmtid="{D5CDD505-2E9C-101B-9397-08002B2CF9AE}" pid="25" name="optEnterText3">
    <vt:bool>false</vt:bool>
  </property>
  <property fmtid="{D5CDD505-2E9C-101B-9397-08002B2CF9AE}" pid="26" name="optFooterCVLDate">
    <vt:bool>true</vt:bool>
  </property>
  <property fmtid="{D5CDD505-2E9C-101B-9397-08002B2CF9AE}" pid="27" name="optEnterText4">
    <vt:bool>false</vt:bool>
  </property>
  <property fmtid="{D5CDD505-2E9C-101B-9397-08002B2CF9AE}" pid="28" name="LeftFooterField">
    <vt:lpwstr/>
  </property>
  <property fmtid="{D5CDD505-2E9C-101B-9397-08002B2CF9AE}" pid="29" name="MiddleFooterField">
    <vt:lpwstr>Ericsson Internal</vt:lpwstr>
  </property>
  <property fmtid="{D5CDD505-2E9C-101B-9397-08002B2CF9AE}" pid="30" name="RightFooterField">
    <vt:lpwstr/>
  </property>
  <property fmtid="{D5CDD505-2E9C-101B-9397-08002B2CF9AE}" pid="31" name="RightFooterField2">
    <vt:lpwstr>2016-03-07</vt:lpwstr>
  </property>
  <property fmtid="{D5CDD505-2E9C-101B-9397-08002B2CF9AE}" pid="32" name="TotalNumb">
    <vt:bool>false</vt:bool>
  </property>
  <property fmtid="{D5CDD505-2E9C-101B-9397-08002B2CF9AE}" pid="33" name="Pages">
    <vt:bool>true</vt:bool>
  </property>
  <property fmtid="{D5CDD505-2E9C-101B-9397-08002B2CF9AE}" pid="34" name="DocumentType2">
    <vt:lpwstr>Presentation2011</vt:lpwstr>
  </property>
  <property fmtid="{D5CDD505-2E9C-101B-9397-08002B2CF9AE}" pid="35" name="TemplateName2">
    <vt:lpwstr>CXC 173 2731/1</vt:lpwstr>
  </property>
  <property fmtid="{D5CDD505-2E9C-101B-9397-08002B2CF9AE}" pid="36" name="TemplateVersion2">
    <vt:lpwstr>R1A</vt:lpwstr>
  </property>
  <property fmtid="{D5CDD505-2E9C-101B-9397-08002B2CF9AE}" pid="37" name="Prepared">
    <vt:lpwstr/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/>
  </property>
  <property fmtid="{D5CDD505-2E9C-101B-9397-08002B2CF9AE}" pid="44" name="Date">
    <vt:lpwstr>2016-03-07</vt:lpwstr>
  </property>
  <property fmtid="{D5CDD505-2E9C-101B-9397-08002B2CF9AE}" pid="45" name="Reference">
    <vt:lpwstr/>
  </property>
  <property fmtid="{D5CDD505-2E9C-101B-9397-08002B2CF9AE}" pid="46" name="Keyword">
    <vt:lpwstr/>
  </property>
</Properties>
</file>