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4" r:id="rId4"/>
    <p:sldId id="258" r:id="rId5"/>
    <p:sldId id="259" r:id="rId6"/>
    <p:sldId id="260" r:id="rId7"/>
    <p:sldId id="262" r:id="rId8"/>
    <p:sldId id="25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560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2671-7675-4469-A8F8-B594DEFA9A0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C64-BD24-41ED-8AFC-6F0D1A1B6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2671-7675-4469-A8F8-B594DEFA9A0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C64-BD24-41ED-8AFC-6F0D1A1B6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2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2671-7675-4469-A8F8-B594DEFA9A0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C64-BD24-41ED-8AFC-6F0D1A1B6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4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2671-7675-4469-A8F8-B594DEFA9A0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C64-BD24-41ED-8AFC-6F0D1A1B6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3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2671-7675-4469-A8F8-B594DEFA9A0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C64-BD24-41ED-8AFC-6F0D1A1B6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3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2671-7675-4469-A8F8-B594DEFA9A0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C64-BD24-41ED-8AFC-6F0D1A1B6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0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2671-7675-4469-A8F8-B594DEFA9A0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C64-BD24-41ED-8AFC-6F0D1A1B6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2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2671-7675-4469-A8F8-B594DEFA9A0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C64-BD24-41ED-8AFC-6F0D1A1B6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0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2671-7675-4469-A8F8-B594DEFA9A0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C64-BD24-41ED-8AFC-6F0D1A1B6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7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2671-7675-4469-A8F8-B594DEFA9A0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C64-BD24-41ED-8AFC-6F0D1A1B6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5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2671-7675-4469-A8F8-B594DEFA9A0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6C64-BD24-41ED-8AFC-6F0D1A1B6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E2671-7675-4469-A8F8-B594DEFA9A0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D6C64-BD24-41ED-8AFC-6F0D1A1B6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opnfv.org/get_started/get_started_project_proposal?rev=141814328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.opnfv.org/cgit/genesis/tree/common" TargetMode="External"/><Relationship Id="rId2" Type="http://schemas.openxmlformats.org/officeDocument/2006/relationships/hyperlink" Target="https://wiki.opnfv.org/get_started/installer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Evolving beyond BGS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Frank </a:t>
            </a:r>
            <a:r>
              <a:rPr lang="en-US" dirty="0" err="1" smtClean="0"/>
              <a:t>Brockners</a:t>
            </a:r>
            <a:endParaRPr lang="en-US" dirty="0" smtClean="0"/>
          </a:p>
          <a:p>
            <a:r>
              <a:rPr lang="en-US" dirty="0" smtClean="0"/>
              <a:t>June/16/2015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3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Introductory Thoughts: BGS Goals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Original goal of “Bootstrap/Get-Started” (BGS):</a:t>
            </a:r>
          </a:p>
          <a:p>
            <a:pPr lvl="1"/>
            <a:r>
              <a:rPr lang="en-US" sz="2400" i="1" dirty="0" smtClean="0"/>
              <a:t>“The goal </a:t>
            </a:r>
            <a:r>
              <a:rPr lang="en-US" sz="2400" i="1" dirty="0"/>
              <a:t>of the </a:t>
            </a:r>
            <a:r>
              <a:rPr lang="en-US" sz="2400" i="1" dirty="0" err="1"/>
              <a:t>GetStarted</a:t>
            </a:r>
            <a:r>
              <a:rPr lang="en-US" sz="2400" i="1" dirty="0"/>
              <a:t> Project is to stand up quickly one or more stacks of components, learn from their differences and commonality of deployment experience, and feed that back into producing a more flexible </a:t>
            </a:r>
            <a:r>
              <a:rPr lang="en-US" sz="2400" i="1" dirty="0" smtClean="0"/>
              <a:t>framework.” (see </a:t>
            </a:r>
            <a:r>
              <a:rPr lang="en-US" sz="2400" i="1" dirty="0" smtClean="0">
                <a:hlinkClick r:id="rId2"/>
              </a:rPr>
              <a:t>project proposal</a:t>
            </a:r>
            <a:r>
              <a:rPr lang="en-US" sz="2400" i="1" dirty="0" smtClean="0"/>
              <a:t>)</a:t>
            </a:r>
          </a:p>
          <a:p>
            <a:r>
              <a:rPr lang="en-US" sz="2800" dirty="0" smtClean="0"/>
              <a:t>BGS was designed to “get started”: Short term focus</a:t>
            </a:r>
          </a:p>
          <a:p>
            <a:pPr lvl="1"/>
            <a:r>
              <a:rPr lang="en-US" sz="2400" dirty="0" smtClean="0"/>
              <a:t>OPNFV Arno release builds on BGS deliverables;</a:t>
            </a:r>
            <a:br>
              <a:rPr lang="en-US" sz="2400" dirty="0" smtClean="0"/>
            </a:br>
            <a:r>
              <a:rPr lang="en-US" sz="2400" dirty="0" smtClean="0"/>
              <a:t>With Arno released now, </a:t>
            </a:r>
            <a:r>
              <a:rPr lang="en-US" sz="2400" dirty="0" smtClean="0"/>
              <a:t>BGS accomplished its goal to “get started”, create a first version of the OPNFV platform, and gather experiences.</a:t>
            </a:r>
          </a:p>
          <a:p>
            <a:pPr lvl="1"/>
            <a:r>
              <a:rPr lang="en-US" sz="2400" dirty="0" smtClean="0"/>
              <a:t>With Arno released now, </a:t>
            </a:r>
            <a:r>
              <a:rPr lang="en-US" sz="2400" dirty="0" smtClean="0"/>
              <a:t>BGS is ready to be retired</a:t>
            </a:r>
          </a:p>
          <a:p>
            <a:r>
              <a:rPr lang="en-US" sz="2800" dirty="0" smtClean="0"/>
              <a:t>Next Phase</a:t>
            </a:r>
          </a:p>
          <a:p>
            <a:pPr lvl="1"/>
            <a:r>
              <a:rPr lang="en-US" sz="2400" dirty="0" smtClean="0"/>
              <a:t>Leverage BGS learnings and “</a:t>
            </a:r>
            <a:r>
              <a:rPr lang="en-US" sz="2400" i="1" dirty="0" smtClean="0"/>
              <a:t>feed that back into a more flexible framework</a:t>
            </a:r>
            <a:r>
              <a:rPr lang="en-US" sz="2400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709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Introductory Thoughts: BGS Experiences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8571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BGS explored several deployment approaches</a:t>
            </a:r>
          </a:p>
          <a:p>
            <a:pPr lvl="1"/>
            <a:r>
              <a:rPr lang="en-US" sz="2000" dirty="0" smtClean="0"/>
              <a:t>Several additional deployment approaches proposed (</a:t>
            </a:r>
            <a:r>
              <a:rPr lang="en-US" sz="2000" dirty="0" smtClean="0">
                <a:hlinkClick r:id="rId2"/>
              </a:rPr>
              <a:t>details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Two deployment approaches (Fuel, Foreman/</a:t>
            </a:r>
            <a:r>
              <a:rPr lang="en-US" sz="2000" dirty="0" err="1" smtClean="0"/>
              <a:t>Quickstack</a:t>
            </a:r>
            <a:r>
              <a:rPr lang="en-US" sz="2000" dirty="0" smtClean="0"/>
              <a:t>) became part of Arno. Those two were chosen because they were ready by Arno release time.</a:t>
            </a:r>
          </a:p>
          <a:p>
            <a:r>
              <a:rPr lang="en-US" sz="2400" dirty="0" smtClean="0"/>
              <a:t>Revealed differences and commonality in deployment experience:</a:t>
            </a:r>
          </a:p>
          <a:p>
            <a:pPr lvl="1"/>
            <a:r>
              <a:rPr lang="en-US" sz="2000" dirty="0" smtClean="0"/>
              <a:t>“Some set” of commonality being achieved between both deployment approaches present in Arno (“</a:t>
            </a:r>
            <a:r>
              <a:rPr lang="en-US" sz="2000" dirty="0" smtClean="0">
                <a:hlinkClick r:id="rId3"/>
              </a:rPr>
              <a:t>common</a:t>
            </a:r>
            <a:r>
              <a:rPr lang="en-US" sz="2000" dirty="0" smtClean="0"/>
              <a:t>” part of genesis repository) – though commonality still quite limited</a:t>
            </a:r>
          </a:p>
          <a:p>
            <a:pPr lvl="1"/>
            <a:r>
              <a:rPr lang="en-US" sz="2000" dirty="0" smtClean="0"/>
              <a:t>Still significant diversity exists in user-experience/user-observable behavior between the platform setup created by the two deployment approaches</a:t>
            </a:r>
          </a:p>
          <a:p>
            <a:r>
              <a:rPr lang="en-US" sz="2400" dirty="0" smtClean="0"/>
              <a:t>Additional synchronization and coordination required to achieve a more common user experience</a:t>
            </a:r>
          </a:p>
          <a:p>
            <a:pPr lvl="1"/>
            <a:r>
              <a:rPr lang="en-US" sz="2100" dirty="0" smtClean="0"/>
              <a:t>Increased choice of components and deployment tools expected beyond Arno</a:t>
            </a:r>
          </a:p>
          <a:p>
            <a:pPr lvl="1"/>
            <a:r>
              <a:rPr lang="en-US" sz="2100" dirty="0" smtClean="0"/>
              <a:t>Simple consolidation based on “readiness” no longer feasible beyond Arno release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85158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Towards a common user experience for OPNFV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Expectation for OPNFV: Variety </a:t>
            </a:r>
            <a:r>
              <a:rPr lang="en-US" sz="2800" b="1" dirty="0" smtClean="0"/>
              <a:t>and</a:t>
            </a:r>
            <a:r>
              <a:rPr lang="en-US" sz="2800" dirty="0" smtClean="0"/>
              <a:t> consistency:</a:t>
            </a:r>
          </a:p>
          <a:p>
            <a:pPr lvl="1"/>
            <a:r>
              <a:rPr lang="en-US" sz="2400" dirty="0" smtClean="0"/>
              <a:t>Variety and choice in components used</a:t>
            </a:r>
          </a:p>
          <a:p>
            <a:pPr lvl="2"/>
            <a:r>
              <a:rPr lang="en-US" sz="2000" dirty="0" smtClean="0"/>
              <a:t>Enable and offer choice: Choice in components and installation method used to offer the very same user-observable behavior.</a:t>
            </a:r>
            <a:endParaRPr lang="en-US" sz="2400" dirty="0" smtClean="0"/>
          </a:p>
          <a:p>
            <a:pPr lvl="1"/>
            <a:r>
              <a:rPr lang="en-US" sz="2400" dirty="0" smtClean="0"/>
              <a:t>Consistent and deterministic user-experience</a:t>
            </a:r>
          </a:p>
          <a:p>
            <a:pPr lvl="2"/>
            <a:r>
              <a:rPr lang="en-US" sz="2000" dirty="0" smtClean="0"/>
              <a:t>OPNFV as a reference system to run “any” VNF:</a:t>
            </a:r>
            <a:br>
              <a:rPr lang="en-US" sz="2000" dirty="0" smtClean="0"/>
            </a:br>
            <a:r>
              <a:rPr lang="en-US" sz="2000" dirty="0" smtClean="0"/>
              <a:t>Well defined platform behavior to decouple VNF development and deployment from NFV Infrastructure evolution.</a:t>
            </a:r>
          </a:p>
          <a:p>
            <a:pPr lvl="2"/>
            <a:r>
              <a:rPr lang="en-US" sz="2000" dirty="0" smtClean="0"/>
              <a:t>User-observable system behavior independent from installation approach</a:t>
            </a:r>
          </a:p>
          <a:p>
            <a:pPr lvl="2"/>
            <a:r>
              <a:rPr lang="en-US" sz="2000" dirty="0" smtClean="0"/>
              <a:t>User-observable behavior to be configurable by the user</a:t>
            </a:r>
            <a:endParaRPr lang="en-US" sz="2800" dirty="0" smtClean="0"/>
          </a:p>
          <a:p>
            <a:r>
              <a:rPr lang="en-US" sz="2800" dirty="0" smtClean="0"/>
              <a:t>Common user-experience for OPNFV does not require a single set of components or a single configuration, it just translates to well-defined, predictable, non-contradicting, repeatable behavior</a:t>
            </a:r>
          </a:p>
          <a:p>
            <a:pPr lvl="1"/>
            <a:r>
              <a:rPr lang="en-US" sz="2400" dirty="0" smtClean="0"/>
              <a:t>Same user-observable behavior can be achieved with different sets of components (and their associated configuration) and building blocks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1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Defining a common user-experience for OPNFV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946401"/>
            <a:ext cx="8398933" cy="2350030"/>
          </a:xfrm>
        </p:spPr>
        <p:txBody>
          <a:bodyPr>
            <a:noAutofit/>
          </a:bodyPr>
          <a:lstStyle/>
          <a:p>
            <a:r>
              <a:rPr lang="en-US" sz="1800" dirty="0" smtClean="0"/>
              <a:t>“Define” and “Observe”: Combining</a:t>
            </a:r>
          </a:p>
          <a:p>
            <a:pPr lvl="1"/>
            <a:r>
              <a:rPr lang="en-US" sz="1600" dirty="0" smtClean="0"/>
              <a:t>“observer approach” </a:t>
            </a:r>
            <a:br>
              <a:rPr lang="en-US" sz="1600" dirty="0" smtClean="0"/>
            </a:br>
            <a:r>
              <a:rPr lang="en-US" sz="1600" dirty="0" smtClean="0"/>
              <a:t>(black box: test driven definition) with </a:t>
            </a:r>
          </a:p>
          <a:p>
            <a:pPr lvl="1"/>
            <a:r>
              <a:rPr lang="en-US" sz="1600" dirty="0" smtClean="0"/>
              <a:t>“system level requirements” </a:t>
            </a:r>
            <a:br>
              <a:rPr lang="en-US" sz="1600" dirty="0" smtClean="0"/>
            </a:br>
            <a:r>
              <a:rPr lang="en-US" sz="1600" dirty="0" smtClean="0"/>
              <a:t>(white box: requirements and building-block driven definition)</a:t>
            </a:r>
          </a:p>
          <a:p>
            <a:r>
              <a:rPr lang="en-US" sz="1800" dirty="0" smtClean="0"/>
              <a:t>Common user-observable behavior achieved through</a:t>
            </a:r>
          </a:p>
          <a:p>
            <a:pPr lvl="1"/>
            <a:r>
              <a:rPr lang="en-US" sz="1600" dirty="0" smtClean="0"/>
              <a:t>Description of user-observable behavior (requirements, common capabilities). Definition of common building blocks. Comparable to a “law”. Example: “System to support IPv6-only transport network”.</a:t>
            </a:r>
          </a:p>
          <a:p>
            <a:pPr lvl="1"/>
            <a:r>
              <a:rPr lang="en-US" sz="1600" dirty="0" smtClean="0"/>
              <a:t>System tests to verify existence of desired user-observable behavior. Comparable to test/check-points/samples that executive powers (“court &amp; police”) do. Testing only observes a portion of the entire system behavior and can never fully describe the entire system behavior: Test samples can be defined to check IPv6 support for a specific set of scenarios.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560508" y="1913530"/>
            <a:ext cx="2483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Rules And Requirements</a:t>
            </a:r>
          </a:p>
          <a:p>
            <a:pPr algn="ctr"/>
            <a:r>
              <a:rPr lang="en-US" dirty="0" smtClean="0"/>
              <a:t>(“Law”)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50026" y="1775031"/>
            <a:ext cx="21013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Tests/Samples</a:t>
            </a:r>
            <a:br>
              <a:rPr lang="en-US" dirty="0" smtClean="0"/>
            </a:br>
            <a:r>
              <a:rPr lang="en-US" dirty="0" smtClean="0"/>
              <a:t>(“Law enforcement: </a:t>
            </a:r>
            <a:br>
              <a:rPr lang="en-US" dirty="0" smtClean="0"/>
            </a:br>
            <a:r>
              <a:rPr lang="en-US" dirty="0" smtClean="0"/>
              <a:t>Police/Court)</a:t>
            </a:r>
          </a:p>
        </p:txBody>
      </p:sp>
      <p:sp>
        <p:nvSpPr>
          <p:cNvPr id="6" name="AutoShape 2" descr="http://betanews.com/wp-content/uploads/2014/10/stop-polic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img3.wikia.nocookie.net/__cb20140801205434/themannycenturionstheclashofkaijudo/images/4/44/Legal_scales_black_silhouet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89" y="1913530"/>
            <a:ext cx="620374" cy="50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47511" y="1665111"/>
            <a:ext cx="3660509" cy="112324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918266" y="1665111"/>
            <a:ext cx="3660509" cy="112324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32605" y="1851976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/>
              <a:t>+</a:t>
            </a:r>
            <a:endParaRPr lang="en-US" sz="4400" dirty="0"/>
          </a:p>
        </p:txBody>
      </p:sp>
      <p:pic>
        <p:nvPicPr>
          <p:cNvPr id="1034" name="Picture 10" descr="http://cliparts.co/cliparts/pTo/5xe/pTo5xedp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017" y="1965307"/>
            <a:ext cx="801605" cy="45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68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Defining a common user-experience for OPNFV:</a:t>
            </a:r>
            <a:br>
              <a:rPr lang="en-US" sz="3200" dirty="0" smtClean="0"/>
            </a:br>
            <a:r>
              <a:rPr lang="en-US" sz="3200" dirty="0" smtClean="0"/>
              <a:t>Tests and Gating Conditions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4726141" y="1632812"/>
            <a:ext cx="3870519" cy="2262662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91440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Common UX definition</a:t>
            </a:r>
            <a:r>
              <a:rPr lang="en-US" sz="1600" dirty="0" smtClean="0">
                <a:solidFill>
                  <a:schemeClr val="tx1"/>
                </a:solidFill>
              </a:rPr>
              <a:t>: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Definition of user-observable </a:t>
            </a: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system behavior, common system requirements and  common building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blocks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799942" y="3624899"/>
            <a:ext cx="3722916" cy="1907509"/>
            <a:chOff x="326570" y="4508254"/>
            <a:chExt cx="4136568" cy="1907509"/>
          </a:xfrm>
        </p:grpSpPr>
        <p:sp>
          <p:nvSpPr>
            <p:cNvPr id="18" name="Rounded Rectangle 17"/>
            <p:cNvSpPr/>
            <p:nvPr/>
          </p:nvSpPr>
          <p:spPr>
            <a:xfrm>
              <a:off x="326570" y="4508254"/>
              <a:ext cx="936171" cy="1907509"/>
            </a:xfrm>
            <a:prstGeom prst="roundRect">
              <a:avLst>
                <a:gd name="adj" fmla="val 7143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Deploy-</a:t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and</a:t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err="1" smtClean="0">
                  <a:solidFill>
                    <a:schemeClr val="tx1"/>
                  </a:solidFill>
                </a:rPr>
                <a:t>Config</a:t>
              </a:r>
              <a:r>
                <a:rPr lang="en-US" sz="1200" dirty="0" smtClean="0">
                  <a:solidFill>
                    <a:schemeClr val="tx1"/>
                  </a:solidFill>
                </a:rPr>
                <a:t/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tool</a:t>
              </a:r>
            </a:p>
            <a:p>
              <a:pPr algn="ctr"/>
              <a:endParaRPr lang="en-US" sz="12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404255" y="4508254"/>
              <a:ext cx="936171" cy="1907509"/>
            </a:xfrm>
            <a:prstGeom prst="roundRect">
              <a:avLst>
                <a:gd name="adj" fmla="val 7143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Deploy-</a:t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and</a:t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err="1" smtClean="0">
                  <a:solidFill>
                    <a:schemeClr val="tx1"/>
                  </a:solidFill>
                </a:rPr>
                <a:t>Config</a:t>
              </a:r>
              <a:r>
                <a:rPr lang="en-US" sz="1200" dirty="0" smtClean="0">
                  <a:solidFill>
                    <a:schemeClr val="tx1"/>
                  </a:solidFill>
                </a:rPr>
                <a:t/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tool</a:t>
              </a:r>
            </a:p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481941" y="4508254"/>
              <a:ext cx="936171" cy="1907509"/>
            </a:xfrm>
            <a:prstGeom prst="roundRect">
              <a:avLst>
                <a:gd name="adj" fmla="val 7143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Deploy-</a:t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and</a:t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err="1" smtClean="0">
                  <a:solidFill>
                    <a:schemeClr val="tx1"/>
                  </a:solidFill>
                </a:rPr>
                <a:t>Config</a:t>
              </a:r>
              <a:r>
                <a:rPr lang="en-US" sz="1200" dirty="0" smtClean="0">
                  <a:solidFill>
                    <a:schemeClr val="tx1"/>
                  </a:solidFill>
                </a:rPr>
                <a:t/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tool</a:t>
              </a:r>
            </a:p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526967" y="4508254"/>
              <a:ext cx="936171" cy="1907509"/>
            </a:xfrm>
            <a:prstGeom prst="roundRect">
              <a:avLst>
                <a:gd name="adj" fmla="val 7143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Deploy-</a:t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and</a:t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err="1" smtClean="0">
                  <a:solidFill>
                    <a:schemeClr val="tx1"/>
                  </a:solidFill>
                </a:rPr>
                <a:t>Config</a:t>
              </a:r>
              <a:r>
                <a:rPr lang="en-US" sz="1200" dirty="0" smtClean="0">
                  <a:solidFill>
                    <a:schemeClr val="tx1"/>
                  </a:solidFill>
                </a:rPr>
                <a:t/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r>
                <a:rPr lang="en-US" sz="1200" dirty="0" smtClean="0">
                  <a:solidFill>
                    <a:schemeClr val="tx1"/>
                  </a:solidFill>
                </a:rPr>
                <a:t>tool</a:t>
              </a:r>
            </a:p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…</a:t>
              </a:r>
            </a:p>
          </p:txBody>
        </p:sp>
      </p:grpSp>
      <p:cxnSp>
        <p:nvCxnSpPr>
          <p:cNvPr id="22" name="Straight Connector 21"/>
          <p:cNvCxnSpPr/>
          <p:nvPr/>
        </p:nvCxnSpPr>
        <p:spPr>
          <a:xfrm>
            <a:off x="4799942" y="3895474"/>
            <a:ext cx="3722916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24545" y="1784427"/>
            <a:ext cx="3722916" cy="381000"/>
          </a:xfrm>
          <a:prstGeom prst="roundRect">
            <a:avLst>
              <a:gd name="adj" fmla="val 7143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Functional Tests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24545" y="2309540"/>
            <a:ext cx="3722916" cy="381000"/>
          </a:xfrm>
          <a:prstGeom prst="roundRect">
            <a:avLst>
              <a:gd name="adj" fmla="val 7143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Performance Tests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24545" y="2834653"/>
            <a:ext cx="3722916" cy="381000"/>
          </a:xfrm>
          <a:prstGeom prst="roundRect">
            <a:avLst>
              <a:gd name="adj" fmla="val 7143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Component Tests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24545" y="3359766"/>
            <a:ext cx="3722916" cy="381000"/>
          </a:xfrm>
          <a:prstGeom prst="roundRect">
            <a:avLst>
              <a:gd name="adj" fmla="val 7143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… Tests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50743" y="1756192"/>
            <a:ext cx="3870519" cy="2172329"/>
          </a:xfrm>
          <a:prstGeom prst="roundRect">
            <a:avLst>
              <a:gd name="adj" fmla="val 3294"/>
            </a:avLst>
          </a:prstGeom>
          <a:noFill/>
          <a:ln w="63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91440"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743" y="1632811"/>
            <a:ext cx="3870519" cy="3899597"/>
          </a:xfrm>
          <a:prstGeom prst="roundRect">
            <a:avLst>
              <a:gd name="adj" fmla="val 3294"/>
            </a:avLst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91440"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4150498" y="2534759"/>
            <a:ext cx="625280" cy="435429"/>
          </a:xfrm>
          <a:prstGeom prst="leftRight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63550" y="4702771"/>
            <a:ext cx="6022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Tests</a:t>
            </a:r>
          </a:p>
        </p:txBody>
      </p:sp>
      <p:pic>
        <p:nvPicPr>
          <p:cNvPr id="27" name="Picture 8" descr="http://img3.wikia.nocookie.net/__cb20140801205434/themannycenturionstheclashofkaijudo/images/4/44/Legal_scales_black_silhouet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215" y="1721557"/>
            <a:ext cx="406399" cy="32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0" descr="http://cliparts.co/cliparts/pTo/5xe/pTo5xedp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507" y="4742535"/>
            <a:ext cx="566372" cy="318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50743" y="5740400"/>
            <a:ext cx="8172115" cy="660400"/>
          </a:xfrm>
          <a:prstGeom prst="roundRect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91440"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14227" y="5904016"/>
            <a:ext cx="18978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Hardware definition</a:t>
            </a:r>
          </a:p>
        </p:txBody>
      </p:sp>
    </p:spTree>
    <p:extLst>
      <p:ext uri="{BB962C8B-B14F-4D97-AF65-F5344CB8AC3E}">
        <p14:creationId xmlns:p14="http://schemas.microsoft.com/office/powerpoint/2010/main" val="147450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Proposal: 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Project Genesis: Successor of BGS</a:t>
            </a:r>
          </a:p>
          <a:p>
            <a:pPr lvl="1"/>
            <a:r>
              <a:rPr lang="en-US" sz="1400" dirty="0" smtClean="0"/>
              <a:t>Requirements project which builds </a:t>
            </a:r>
            <a:r>
              <a:rPr lang="en-US" sz="1400" dirty="0" smtClean="0"/>
              <a:t>on and leverages BGS </a:t>
            </a:r>
            <a:r>
              <a:rPr lang="en-US" sz="1400" dirty="0" smtClean="0"/>
              <a:t>results</a:t>
            </a:r>
            <a:endParaRPr lang="en-US" sz="1400" dirty="0" smtClean="0"/>
          </a:p>
          <a:p>
            <a:r>
              <a:rPr lang="en-US" sz="1600" dirty="0" smtClean="0"/>
              <a:t>Scope</a:t>
            </a:r>
          </a:p>
          <a:p>
            <a:pPr marL="685800" lvl="1"/>
            <a:r>
              <a:rPr lang="en-US" sz="1400" dirty="0" smtClean="0"/>
              <a:t>Defines common set of </a:t>
            </a:r>
            <a:r>
              <a:rPr lang="en-US" sz="1400" dirty="0" smtClean="0"/>
              <a:t>requirements, capabilities </a:t>
            </a:r>
            <a:r>
              <a:rPr lang="en-US" sz="1400" dirty="0" smtClean="0"/>
              <a:t>and common user-observable behavior of the deployed system that </a:t>
            </a:r>
            <a:r>
              <a:rPr lang="en-US" sz="1400" i="1" dirty="0" smtClean="0"/>
              <a:t>all</a:t>
            </a:r>
            <a:r>
              <a:rPr lang="en-US" sz="1400" dirty="0" smtClean="0"/>
              <a:t> projects participating in Genesis have to conform to</a:t>
            </a:r>
          </a:p>
          <a:p>
            <a:pPr marL="685800" lvl="1"/>
            <a:r>
              <a:rPr lang="en-US" sz="1400" dirty="0" smtClean="0"/>
              <a:t>Maintains common artifacts used by all deployment tools </a:t>
            </a:r>
            <a:br>
              <a:rPr lang="en-US" sz="1400" dirty="0" smtClean="0"/>
            </a:br>
            <a:r>
              <a:rPr lang="en-US" sz="1400" dirty="0" smtClean="0"/>
              <a:t>(e.g. build, deploy, or configuration scripts): Evolve and maintain “common” tree of existing genesis repo</a:t>
            </a:r>
          </a:p>
          <a:p>
            <a:pPr marL="685800" lvl="1"/>
            <a:r>
              <a:rPr lang="en-US" sz="1400" dirty="0" smtClean="0"/>
              <a:t>Works hand-in-hand and integrates with projects working on deployment tools that have chosen to participate in Genesis cross-project coordination</a:t>
            </a:r>
            <a:r>
              <a:rPr lang="en-US" sz="1400" dirty="0"/>
              <a:t> </a:t>
            </a:r>
            <a:r>
              <a:rPr lang="en-US" sz="1400" dirty="0" smtClean="0"/>
              <a:t>(assumes that there’ll be a project per deployment tool)</a:t>
            </a:r>
          </a:p>
          <a:p>
            <a:pPr marL="685800" lvl="1"/>
            <a:r>
              <a:rPr lang="en-US" sz="1400" dirty="0" smtClean="0"/>
              <a:t>Works hand-in hand-hand with test projects</a:t>
            </a:r>
            <a:endParaRPr lang="en-US" sz="1600" dirty="0" smtClean="0"/>
          </a:p>
          <a:p>
            <a:r>
              <a:rPr lang="en-US" sz="1600" dirty="0" smtClean="0"/>
              <a:t>Committers</a:t>
            </a:r>
          </a:p>
          <a:p>
            <a:pPr lvl="1"/>
            <a:r>
              <a:rPr lang="en-US" sz="1400" dirty="0"/>
              <a:t>L</a:t>
            </a:r>
            <a:r>
              <a:rPr lang="en-US" sz="1400" dirty="0" smtClean="0"/>
              <a:t>ead-committers of participating deployment tool projects (exclusively)</a:t>
            </a:r>
          </a:p>
          <a:p>
            <a:r>
              <a:rPr lang="en-US" sz="1600" dirty="0" smtClean="0"/>
              <a:t>Governance</a:t>
            </a:r>
          </a:p>
          <a:p>
            <a:pPr lvl="1"/>
            <a:r>
              <a:rPr lang="en-US" sz="1400" dirty="0" smtClean="0"/>
              <a:t>Conforming </a:t>
            </a:r>
            <a:r>
              <a:rPr lang="en-US" sz="1400" dirty="0"/>
              <a:t>to the agreed common principles (i.e. common requirements, common experience, etc.) will be necessary to participate as a deployment tool in </a:t>
            </a:r>
            <a:r>
              <a:rPr lang="en-US" sz="1400" dirty="0" smtClean="0"/>
              <a:t>Genesis and an </a:t>
            </a:r>
            <a:r>
              <a:rPr lang="en-US" sz="1400" dirty="0"/>
              <a:t>OPNFV release project.</a:t>
            </a:r>
          </a:p>
          <a:p>
            <a:pPr lvl="1"/>
            <a:r>
              <a:rPr lang="en-US" sz="1400" dirty="0"/>
              <a:t>Principles are adopted by Genesis, and thus become “common principles” if they are agreed to by vote of the committers of Genesis.</a:t>
            </a:r>
          </a:p>
          <a:p>
            <a:pPr lvl="1"/>
            <a:endParaRPr lang="en-US" sz="1400" dirty="0" smtClean="0"/>
          </a:p>
        </p:txBody>
      </p:sp>
      <p:pic>
        <p:nvPicPr>
          <p:cNvPr id="4" name="Picture 8" descr="http://img3.wikia.nocookie.net/__cb20140801205434/themannycenturionstheclashofkaijudo/images/4/44/Legal_scales_black_silhouet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904" y="591428"/>
            <a:ext cx="572963" cy="46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4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968830" y="315686"/>
            <a:ext cx="7217228" cy="3378648"/>
          </a:xfrm>
          <a:prstGeom prst="roundRect">
            <a:avLst>
              <a:gd name="adj" fmla="val 4150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968830" y="2421469"/>
            <a:ext cx="7217228" cy="1272865"/>
          </a:xfrm>
          <a:prstGeom prst="roundRect">
            <a:avLst>
              <a:gd name="adj" fmla="val 7143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64129" y="3376140"/>
            <a:ext cx="1143000" cy="3166645"/>
          </a:xfrm>
          <a:prstGeom prst="roundRect">
            <a:avLst>
              <a:gd name="adj" fmla="val 7143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64129" y="3376140"/>
            <a:ext cx="1143000" cy="1907509"/>
          </a:xfrm>
          <a:prstGeom prst="roundRect">
            <a:avLst>
              <a:gd name="adj" fmla="val 7143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31042" y="5298912"/>
            <a:ext cx="12091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Project: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Deployment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Tool 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(Fuel)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797629" y="3376140"/>
            <a:ext cx="1143000" cy="3166645"/>
          </a:xfrm>
          <a:prstGeom prst="roundRect">
            <a:avLst>
              <a:gd name="adj" fmla="val 7143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797629" y="3376140"/>
            <a:ext cx="1143000" cy="1907509"/>
          </a:xfrm>
          <a:prstGeom prst="roundRect">
            <a:avLst>
              <a:gd name="adj" fmla="val 7143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64542" y="5298912"/>
            <a:ext cx="12091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Project: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Deployment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Tool B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(Foreman/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err="1" smtClean="0">
                <a:solidFill>
                  <a:schemeClr val="tx1"/>
                </a:solidFill>
              </a:rPr>
              <a:t>Quickstack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093029" y="3376140"/>
            <a:ext cx="1143000" cy="3166645"/>
          </a:xfrm>
          <a:prstGeom prst="roundRect">
            <a:avLst>
              <a:gd name="adj" fmla="val 7143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093029" y="3376140"/>
            <a:ext cx="1143000" cy="1907509"/>
          </a:xfrm>
          <a:prstGeom prst="roundRect">
            <a:avLst>
              <a:gd name="adj" fmla="val 7143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59942" y="5298912"/>
            <a:ext cx="12091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Project: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Deployment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Tool C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OpenSteak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388429" y="3376140"/>
            <a:ext cx="1143000" cy="3166645"/>
          </a:xfrm>
          <a:prstGeom prst="roundRect">
            <a:avLst>
              <a:gd name="adj" fmla="val 7143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388429" y="3376140"/>
            <a:ext cx="1143000" cy="1907509"/>
          </a:xfrm>
          <a:prstGeom prst="roundRect">
            <a:avLst>
              <a:gd name="adj" fmla="val 7143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55342" y="5298912"/>
            <a:ext cx="12091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Project: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Deployment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Tool D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(Juju)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683829" y="3376140"/>
            <a:ext cx="1143000" cy="3166645"/>
          </a:xfrm>
          <a:prstGeom prst="roundRect">
            <a:avLst>
              <a:gd name="adj" fmla="val 7143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683829" y="3376140"/>
            <a:ext cx="1143000" cy="1907509"/>
          </a:xfrm>
          <a:prstGeom prst="roundRect">
            <a:avLst>
              <a:gd name="adj" fmla="val 7143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50742" y="5298912"/>
            <a:ext cx="12091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Project: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Deployment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Tool 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47801" y="3408799"/>
            <a:ext cx="11830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Lead-committer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Committer 2</a:t>
            </a:r>
          </a:p>
          <a:p>
            <a:pPr algn="ctr"/>
            <a:r>
              <a:rPr lang="en-US" sz="1200" dirty="0" smtClean="0"/>
              <a:t>Committer 3</a:t>
            </a:r>
          </a:p>
          <a:p>
            <a:pPr algn="ctr"/>
            <a:r>
              <a:rPr lang="en-US" sz="1200" dirty="0" smtClean="0"/>
              <a:t>Committer 4</a:t>
            </a:r>
          </a:p>
          <a:p>
            <a:pPr algn="ctr"/>
            <a:r>
              <a:rPr lang="en-US" sz="1200" dirty="0" smtClean="0"/>
              <a:t>…</a:t>
            </a:r>
          </a:p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779385" y="3408799"/>
            <a:ext cx="11830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Lead-committer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Committer 2</a:t>
            </a:r>
          </a:p>
          <a:p>
            <a:pPr algn="ctr"/>
            <a:r>
              <a:rPr lang="en-US" sz="1200" dirty="0" smtClean="0"/>
              <a:t>Committer 3</a:t>
            </a:r>
          </a:p>
          <a:p>
            <a:pPr algn="ctr"/>
            <a:r>
              <a:rPr lang="en-US" sz="1200" dirty="0" smtClean="0"/>
              <a:t>Committer 4</a:t>
            </a:r>
          </a:p>
          <a:p>
            <a:pPr algn="ctr"/>
            <a:r>
              <a:rPr lang="en-US" sz="1200" dirty="0" smtClean="0"/>
              <a:t>…</a:t>
            </a:r>
          </a:p>
          <a:p>
            <a:pPr algn="ctr"/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4073021" y="3408799"/>
            <a:ext cx="11830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Lead-committer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Committer 2</a:t>
            </a:r>
          </a:p>
          <a:p>
            <a:pPr algn="ctr"/>
            <a:r>
              <a:rPr lang="en-US" sz="1200" dirty="0" smtClean="0"/>
              <a:t>Committer 3</a:t>
            </a:r>
          </a:p>
          <a:p>
            <a:pPr algn="ctr"/>
            <a:r>
              <a:rPr lang="en-US" sz="1200" dirty="0" smtClean="0"/>
              <a:t>Committer 4</a:t>
            </a:r>
          </a:p>
          <a:p>
            <a:pPr algn="ctr"/>
            <a:r>
              <a:rPr lang="en-US" sz="1200" dirty="0" smtClean="0"/>
              <a:t>…</a:t>
            </a:r>
          </a:p>
          <a:p>
            <a:pPr algn="ctr"/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5368421" y="3408799"/>
            <a:ext cx="11830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Lead-committer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Committer 2</a:t>
            </a:r>
          </a:p>
          <a:p>
            <a:pPr algn="ctr"/>
            <a:r>
              <a:rPr lang="en-US" sz="1200" dirty="0" smtClean="0"/>
              <a:t>Committer 3</a:t>
            </a:r>
          </a:p>
          <a:p>
            <a:pPr algn="ctr"/>
            <a:r>
              <a:rPr lang="en-US" sz="1200" dirty="0" smtClean="0"/>
              <a:t>Committer 4</a:t>
            </a:r>
          </a:p>
          <a:p>
            <a:pPr algn="ctr"/>
            <a:r>
              <a:rPr lang="en-US" sz="1200" dirty="0" smtClean="0"/>
              <a:t>…</a:t>
            </a:r>
          </a:p>
          <a:p>
            <a:pPr algn="ctr"/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6677083" y="3408799"/>
            <a:ext cx="11830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Lead-committer</a:t>
            </a:r>
          </a:p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Committer 2</a:t>
            </a:r>
          </a:p>
          <a:p>
            <a:pPr algn="ctr"/>
            <a:r>
              <a:rPr lang="en-US" sz="1200" dirty="0" smtClean="0"/>
              <a:t>Committer 3</a:t>
            </a:r>
          </a:p>
          <a:p>
            <a:pPr algn="ctr"/>
            <a:r>
              <a:rPr lang="en-US" sz="1200" dirty="0" smtClean="0"/>
              <a:t>Committer 4</a:t>
            </a:r>
          </a:p>
          <a:p>
            <a:pPr algn="ctr"/>
            <a:r>
              <a:rPr lang="en-US" sz="1200" dirty="0" smtClean="0"/>
              <a:t>…</a:t>
            </a:r>
          </a:p>
          <a:p>
            <a:pPr algn="ctr"/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3112738" y="359230"/>
            <a:ext cx="3103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Project:</a:t>
            </a:r>
            <a:r>
              <a:rPr lang="en-US" sz="1600" dirty="0"/>
              <a:t> </a:t>
            </a:r>
            <a:r>
              <a:rPr lang="en-US" sz="1600" b="1" dirty="0" smtClean="0"/>
              <a:t>Genesis </a:t>
            </a:r>
            <a:r>
              <a:rPr lang="en-US" sz="1600" dirty="0" smtClean="0"/>
              <a:t>(successor of BGS)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74257" y="2487586"/>
            <a:ext cx="458061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Genesis committers: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Lead committers of those deployment projects </a:t>
            </a:r>
            <a:r>
              <a:rPr lang="en-US" sz="1400" dirty="0" smtClean="0"/>
              <a:t>that agree to</a:t>
            </a:r>
            <a:br>
              <a:rPr lang="en-US" sz="1400" dirty="0" smtClean="0"/>
            </a:br>
            <a:r>
              <a:rPr lang="en-US" sz="1400" dirty="0" smtClean="0"/>
              <a:t>Genesis’ principles of common functionality and behavior.  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464129" y="3694334"/>
            <a:ext cx="6395790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55918" y="686898"/>
            <a:ext cx="695533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Defines common set of capabilities and common user-observable behavior of the deployed system that </a:t>
            </a:r>
            <a:r>
              <a:rPr lang="en-US" sz="1400" i="1" dirty="0" smtClean="0"/>
              <a:t>all</a:t>
            </a:r>
            <a:r>
              <a:rPr lang="en-US" sz="1400" dirty="0" smtClean="0"/>
              <a:t> projects participating in Genesis have to conform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Maintains common artifacts used by all deployment tools (e.g. build, deploy, or configuration scripts)</a:t>
            </a:r>
            <a:br>
              <a:rPr lang="en-US" sz="1400" dirty="0" smtClean="0"/>
            </a:b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Majority voting among all committers to arrive at decisions if consensus cannot be achieved among the group of committers otherwise. Decisions are binding for all projects participating in Genesis.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283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Deployment tools and 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78"/>
            <a:ext cx="5184183" cy="4525963"/>
          </a:xfrm>
        </p:spPr>
        <p:txBody>
          <a:bodyPr>
            <a:noAutofit/>
          </a:bodyPr>
          <a:lstStyle/>
          <a:p>
            <a:r>
              <a:rPr lang="de-DE" sz="2400" dirty="0" smtClean="0"/>
              <a:t>Projects participating in Genesis: Governance</a:t>
            </a:r>
          </a:p>
          <a:p>
            <a:pPr lvl="1"/>
            <a:r>
              <a:rPr lang="de-DE" sz="2000" dirty="0" smtClean="0"/>
              <a:t>Majority vote to create binding decisions for all projects participating in Genesis</a:t>
            </a:r>
          </a:p>
          <a:p>
            <a:pPr lvl="1"/>
            <a:r>
              <a:rPr lang="de-DE" sz="2000" dirty="0" smtClean="0"/>
              <a:t>If a project which participates in Genesis does not follow Genesis decisions, project will be excluded from Genesis and will become a stand-alone deployment tool project (decided by majority vote of Genesis committers)</a:t>
            </a:r>
          </a:p>
          <a:p>
            <a:r>
              <a:rPr lang="de-DE" sz="2400" dirty="0" smtClean="0"/>
              <a:t>Deployment tool project not participating in Genesis</a:t>
            </a:r>
          </a:p>
          <a:p>
            <a:pPr lvl="1"/>
            <a:r>
              <a:rPr lang="de-DE" sz="2000" dirty="0" smtClean="0"/>
              <a:t>OPNFV is an open community. Not every deployment tool project has to participate in Genesis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932310" y="1919111"/>
            <a:ext cx="1755424" cy="699911"/>
          </a:xfrm>
          <a:prstGeom prst="roundRect">
            <a:avLst>
              <a:gd name="adj" fmla="val 4150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Genesis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25822" y="2518184"/>
            <a:ext cx="321733" cy="2511015"/>
          </a:xfrm>
          <a:prstGeom prst="roundRect">
            <a:avLst>
              <a:gd name="adj" fmla="val 7143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rIns="0"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Deployment tool project A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32222" y="2518184"/>
            <a:ext cx="321733" cy="2511015"/>
          </a:xfrm>
          <a:prstGeom prst="roundRect">
            <a:avLst>
              <a:gd name="adj" fmla="val 7143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rIns="0"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Deployment tool project B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18867" y="2518184"/>
            <a:ext cx="321733" cy="2511015"/>
          </a:xfrm>
          <a:prstGeom prst="roundRect">
            <a:avLst>
              <a:gd name="adj" fmla="val 7143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rIns="0"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Deployment tool project C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000999" y="2518184"/>
            <a:ext cx="321733" cy="2511015"/>
          </a:xfrm>
          <a:prstGeom prst="roundRect">
            <a:avLst>
              <a:gd name="adj" fmla="val 7143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rIns="0"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Deployment tool project D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407399" y="2518184"/>
            <a:ext cx="321733" cy="2511015"/>
          </a:xfrm>
          <a:prstGeom prst="roundRect">
            <a:avLst>
              <a:gd name="adj" fmla="val 7143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rIns="0"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Deployment tool project E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 rot="16200000">
            <a:off x="6706791" y="4661553"/>
            <a:ext cx="172598" cy="1282171"/>
          </a:xfrm>
          <a:prstGeom prst="leftBrace">
            <a:avLst>
              <a:gd name="adj1" fmla="val 7280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16200000">
            <a:off x="8291908" y="4785206"/>
            <a:ext cx="150774" cy="1056689"/>
          </a:xfrm>
          <a:prstGeom prst="leftBrace">
            <a:avLst>
              <a:gd name="adj1" fmla="val 7280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994400" y="5418870"/>
            <a:ext cx="1509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 smtClean="0"/>
              <a:t>Deployment tool</a:t>
            </a:r>
            <a:br>
              <a:rPr lang="de-DE" sz="1200" dirty="0" smtClean="0"/>
            </a:br>
            <a:r>
              <a:rPr lang="de-DE" sz="1200" dirty="0" smtClean="0"/>
              <a:t>projects participating</a:t>
            </a:r>
          </a:p>
          <a:p>
            <a:pPr algn="ctr"/>
            <a:r>
              <a:rPr lang="de-DE" sz="1200" dirty="0" smtClean="0"/>
              <a:t>In Genesis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715949" y="5418870"/>
            <a:ext cx="1221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 smtClean="0"/>
              <a:t>Independent</a:t>
            </a:r>
            <a:br>
              <a:rPr lang="de-DE" sz="1200" dirty="0" smtClean="0"/>
            </a:br>
            <a:r>
              <a:rPr lang="de-DE" sz="1200" dirty="0" smtClean="0"/>
              <a:t>deployment tool</a:t>
            </a:r>
            <a:br>
              <a:rPr lang="de-DE" sz="1200" dirty="0" smtClean="0"/>
            </a:br>
            <a:r>
              <a:rPr lang="de-DE" sz="1200" dirty="0" smtClean="0"/>
              <a:t>projects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74504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4785</TotalTime>
  <Words>552</Words>
  <Application>Microsoft Office PowerPoint</Application>
  <PresentationFormat>On-screen Show (4:3)</PresentationFormat>
  <Paragraphs>165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Evolving beyond BGS</vt:lpstr>
      <vt:lpstr>Introductory Thoughts: BGS Goals</vt:lpstr>
      <vt:lpstr>Introductory Thoughts: BGS Experiences</vt:lpstr>
      <vt:lpstr>Towards a common user experience for OPNFV </vt:lpstr>
      <vt:lpstr>Defining a common user-experience for OPNFV</vt:lpstr>
      <vt:lpstr>Defining a common user-experience for OPNFV: Tests and Gating Conditions</vt:lpstr>
      <vt:lpstr>Project Proposal: Genesis</vt:lpstr>
      <vt:lpstr>PowerPoint Presentation</vt:lpstr>
      <vt:lpstr>Deployment tools and Genesis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Brockners</dc:creator>
  <cp:lastModifiedBy>Frank Brockners (fbrockne)</cp:lastModifiedBy>
  <cp:revision>52</cp:revision>
  <dcterms:created xsi:type="dcterms:W3CDTF">2015-05-15T07:33:49Z</dcterms:created>
  <dcterms:modified xsi:type="dcterms:W3CDTF">2015-06-16T14:05:31Z</dcterms:modified>
</cp:coreProperties>
</file>