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301" r:id="rId3"/>
    <p:sldId id="298" r:id="rId4"/>
    <p:sldId id="300" r:id="rId5"/>
    <p:sldId id="307" r:id="rId6"/>
    <p:sldId id="294" r:id="rId7"/>
    <p:sldId id="308" r:id="rId8"/>
    <p:sldId id="293" r:id="rId9"/>
    <p:sldId id="303" r:id="rId10"/>
    <p:sldId id="296" r:id="rId11"/>
    <p:sldId id="30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6C9B-C1FF-4FBA-9CD6-63D3D6504BF5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08639-2D89-442F-BEF9-CBEF8D36F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37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89C-9D00-473D-9667-2ECA61734086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3349-2476-4084-8C4B-3DBABD069633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023-B180-4766-B096-CA5DE4F7DE4D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8FEC-605E-4DAA-B0BD-FA9633791513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A5B8-A922-459C-9DCF-650957EA47D3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0BE-B82B-45FE-B352-20CA28ECCE6D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138-F9AB-4C53-AE15-438F7D2827FE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7CB6-436E-4298-9965-0A0FED4EF2AD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8FB7-26B1-4EC2-967D-2B1433A24874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B024-9E77-455B-BA74-72F0A273735E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D1DE-074C-4CF5-A820-E13B7AD4BC45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D90C-7652-4EC2-96EE-86FA46FB8783}" type="datetime1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Storage Architecture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15" name="矩形 3"/>
          <p:cNvSpPr/>
          <p:nvPr/>
        </p:nvSpPr>
        <p:spPr>
          <a:xfrm>
            <a:off x="215516" y="3619042"/>
            <a:ext cx="1620180" cy="2088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Hardware</a:t>
            </a:r>
            <a:endParaRPr lang="zh-CN" alt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401171" y="3619042"/>
            <a:ext cx="1584176" cy="1371600"/>
            <a:chOff x="2267744" y="4005064"/>
            <a:chExt cx="1584176" cy="1371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267744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19" name="Can 18"/>
            <p:cNvSpPr/>
            <p:nvPr/>
          </p:nvSpPr>
          <p:spPr>
            <a:xfrm>
              <a:off x="248376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Can 19"/>
            <p:cNvSpPr/>
            <p:nvPr/>
          </p:nvSpPr>
          <p:spPr>
            <a:xfrm>
              <a:off x="3140224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29363" y="3619042"/>
            <a:ext cx="1584176" cy="1371600"/>
            <a:chOff x="4139952" y="4005064"/>
            <a:chExt cx="1584176" cy="1371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39952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4347592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" name="Can 21"/>
            <p:cNvSpPr/>
            <p:nvPr/>
          </p:nvSpPr>
          <p:spPr>
            <a:xfrm>
              <a:off x="500404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7121977" y="3619042"/>
            <a:ext cx="1584176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storage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array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n 22"/>
          <p:cNvSpPr/>
          <p:nvPr/>
        </p:nvSpPr>
        <p:spPr>
          <a:xfrm>
            <a:off x="7308304" y="4517418"/>
            <a:ext cx="343636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7753645" y="451741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4"/>
          <p:cNvSpPr/>
          <p:nvPr/>
        </p:nvSpPr>
        <p:spPr>
          <a:xfrm>
            <a:off x="215516" y="2826954"/>
            <a:ext cx="1620180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NFVI</a:t>
            </a:r>
            <a:endParaRPr lang="zh-CN" altLang="en-US" dirty="0"/>
          </a:p>
        </p:txBody>
      </p:sp>
      <p:sp>
        <p:nvSpPr>
          <p:cNvPr id="30" name="矩形 6"/>
          <p:cNvSpPr/>
          <p:nvPr/>
        </p:nvSpPr>
        <p:spPr>
          <a:xfrm>
            <a:off x="226813" y="2106874"/>
            <a:ext cx="1608883" cy="648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VNF/VNFC</a:t>
            </a:r>
            <a:endParaRPr lang="zh-CN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01171" y="3259002"/>
            <a:ext cx="3312368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storage</a:t>
            </a:r>
            <a:endParaRPr lang="en-US" dirty="0"/>
          </a:p>
        </p:txBody>
      </p:sp>
      <p:cxnSp>
        <p:nvCxnSpPr>
          <p:cNvPr id="33" name="Straight Connector 32"/>
          <p:cNvCxnSpPr>
            <a:stCxn id="27" idx="3"/>
            <a:endCxn id="28" idx="1"/>
          </p:cNvCxnSpPr>
          <p:nvPr/>
        </p:nvCxnSpPr>
        <p:spPr>
          <a:xfrm>
            <a:off x="5971241" y="5527254"/>
            <a:ext cx="549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0"/>
            <a:endCxn id="16" idx="2"/>
          </p:cNvCxnSpPr>
          <p:nvPr/>
        </p:nvCxnSpPr>
        <p:spPr>
          <a:xfrm flipH="1" flipV="1">
            <a:off x="4193259" y="4990642"/>
            <a:ext cx="1201918" cy="356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17" idx="2"/>
          </p:cNvCxnSpPr>
          <p:nvPr/>
        </p:nvCxnSpPr>
        <p:spPr>
          <a:xfrm flipV="1">
            <a:off x="5395177" y="4990642"/>
            <a:ext cx="526274" cy="356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0"/>
            <a:endCxn id="16" idx="2"/>
          </p:cNvCxnSpPr>
          <p:nvPr/>
        </p:nvCxnSpPr>
        <p:spPr>
          <a:xfrm flipH="1" flipV="1">
            <a:off x="4193259" y="4990642"/>
            <a:ext cx="2903930" cy="356592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8" idx="0"/>
            <a:endCxn id="17" idx="2"/>
          </p:cNvCxnSpPr>
          <p:nvPr/>
        </p:nvCxnSpPr>
        <p:spPr>
          <a:xfrm flipH="1" flipV="1">
            <a:off x="5921451" y="4990642"/>
            <a:ext cx="1175738" cy="356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0"/>
            <a:endCxn id="18" idx="2"/>
          </p:cNvCxnSpPr>
          <p:nvPr/>
        </p:nvCxnSpPr>
        <p:spPr>
          <a:xfrm flipV="1">
            <a:off x="5395177" y="4990642"/>
            <a:ext cx="2518888" cy="356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0"/>
            <a:endCxn id="18" idx="2"/>
          </p:cNvCxnSpPr>
          <p:nvPr/>
        </p:nvCxnSpPr>
        <p:spPr>
          <a:xfrm flipV="1">
            <a:off x="7097189" y="4990642"/>
            <a:ext cx="816876" cy="356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081417" y="3259002"/>
            <a:ext cx="1172906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19113" y="5347234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21125" y="5347234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57" name="Up Arrow 56"/>
          <p:cNvSpPr/>
          <p:nvPr/>
        </p:nvSpPr>
        <p:spPr>
          <a:xfrm>
            <a:off x="4763712" y="275494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249769" y="2779107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7145587" y="311498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631644" y="3114986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77561" y="2427500"/>
            <a:ext cx="333597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service component</a:t>
            </a:r>
            <a:endParaRPr lang="en-US" dirty="0"/>
          </a:p>
        </p:txBody>
      </p:sp>
      <p:sp>
        <p:nvSpPr>
          <p:cNvPr id="62" name="Up Arrow 61"/>
          <p:cNvSpPr/>
          <p:nvPr/>
        </p:nvSpPr>
        <p:spPr>
          <a:xfrm>
            <a:off x="4764414" y="1923444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376827" y="1916832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file, (object)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Can 63"/>
          <p:cNvSpPr/>
          <p:nvPr/>
        </p:nvSpPr>
        <p:spPr>
          <a:xfrm>
            <a:off x="8185693" y="451741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121977" y="3979082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914065" y="3979082"/>
            <a:ext cx="79215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Crtl2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31" grpId="0" animBg="1"/>
      <p:bldP spid="52" grpId="0" animBg="1"/>
      <p:bldP spid="27" grpId="0" animBg="1"/>
      <p:bldP spid="28" grpId="0" animBg="1"/>
      <p:bldP spid="57" grpId="0" animBg="1"/>
      <p:bldP spid="58" grpId="0"/>
      <p:bldP spid="59" grpId="0" animBg="1"/>
      <p:bldP spid="60" grpId="0"/>
      <p:bldP spid="61" grpId="0" animBg="1"/>
      <p:bldP spid="62" grpId="0" animBg="1"/>
      <p:bldP spid="63" grpId="0"/>
      <p:bldP spid="64" grpId="0" animBg="1"/>
      <p:bldP spid="67" grpId="0" animBg="1"/>
      <p:bldP spid="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deployments</a:t>
            </a:r>
          </a:p>
          <a:p>
            <a:pPr lvl="1"/>
            <a:r>
              <a:rPr lang="en-US" dirty="0" smtClean="0"/>
              <a:t>File storage service provided by VNFC</a:t>
            </a:r>
          </a:p>
          <a:p>
            <a:pPr lvl="1"/>
            <a:r>
              <a:rPr lang="en-US" dirty="0" smtClean="0"/>
              <a:t>Layered on top of block storage services</a:t>
            </a:r>
          </a:p>
          <a:p>
            <a:pPr lvl="1"/>
            <a:endParaRPr lang="en-US" dirty="0"/>
          </a:p>
          <a:p>
            <a:r>
              <a:rPr lang="en-US" dirty="0" smtClean="0"/>
              <a:t>NFVI</a:t>
            </a:r>
          </a:p>
          <a:p>
            <a:pPr lvl="1"/>
            <a:r>
              <a:rPr lang="en-US" dirty="0" smtClean="0"/>
              <a:t>File storage service provided by NFVI / hardware</a:t>
            </a:r>
          </a:p>
          <a:p>
            <a:pPr lvl="1"/>
            <a:r>
              <a:rPr lang="en-US" dirty="0" smtClean="0"/>
              <a:t>Openstack Manila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2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Ephemeral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Ephemeral Storage</a:t>
            </a:r>
          </a:p>
          <a:p>
            <a:pPr lvl="1"/>
            <a:r>
              <a:rPr lang="en-US" dirty="0" smtClean="0"/>
              <a:t>Main use: File systems of VMs booted from image</a:t>
            </a:r>
          </a:p>
          <a:p>
            <a:pPr lvl="1"/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On local disks of compute host</a:t>
            </a:r>
          </a:p>
          <a:p>
            <a:pPr lvl="3"/>
            <a:r>
              <a:rPr lang="en-US" dirty="0" smtClean="0"/>
              <a:t>Isolation of failover domains</a:t>
            </a:r>
          </a:p>
          <a:p>
            <a:pPr lvl="4"/>
            <a:r>
              <a:rPr lang="en-US" dirty="0" smtClean="0"/>
              <a:t>VM unaffected by failure of storage system</a:t>
            </a:r>
          </a:p>
          <a:p>
            <a:pPr lvl="3"/>
            <a:r>
              <a:rPr lang="en-US" dirty="0" smtClean="0"/>
              <a:t>Disk failure corresponds to host failure</a:t>
            </a:r>
          </a:p>
          <a:p>
            <a:pPr lvl="3"/>
            <a:r>
              <a:rPr lang="en-US" dirty="0" smtClean="0"/>
              <a:t>Limits live migration capabilities</a:t>
            </a:r>
          </a:p>
          <a:p>
            <a:pPr lvl="2"/>
            <a:r>
              <a:rPr lang="en-US" dirty="0" smtClean="0"/>
              <a:t>On distributed or external storage</a:t>
            </a:r>
          </a:p>
          <a:p>
            <a:pPr lvl="3"/>
            <a:r>
              <a:rPr lang="en-US" dirty="0" smtClean="0"/>
              <a:t>Correlated failures possible</a:t>
            </a:r>
          </a:p>
          <a:p>
            <a:pPr lvl="4"/>
            <a:r>
              <a:rPr lang="en-US" dirty="0" smtClean="0"/>
              <a:t>Failure of storage backend impacts VMs</a:t>
            </a:r>
          </a:p>
          <a:p>
            <a:pPr lvl="3"/>
            <a:r>
              <a:rPr lang="en-US" dirty="0" smtClean="0"/>
              <a:t>Properties of respective storage backend apply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6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Storage HA – Network Failure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2865786" y="2178882"/>
            <a:ext cx="1584176" cy="1371600"/>
            <a:chOff x="2267744" y="4005064"/>
            <a:chExt cx="1584176" cy="1371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267744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19" name="Can 18"/>
            <p:cNvSpPr/>
            <p:nvPr/>
          </p:nvSpPr>
          <p:spPr>
            <a:xfrm>
              <a:off x="248376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Can 19"/>
            <p:cNvSpPr/>
            <p:nvPr/>
          </p:nvSpPr>
          <p:spPr>
            <a:xfrm>
              <a:off x="3140224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93978" y="2178882"/>
            <a:ext cx="1584176" cy="1371600"/>
            <a:chOff x="4139952" y="4005064"/>
            <a:chExt cx="1584176" cy="1371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39952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4347592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" name="Can 21"/>
            <p:cNvSpPr/>
            <p:nvPr/>
          </p:nvSpPr>
          <p:spPr>
            <a:xfrm>
              <a:off x="500404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586592" y="2178882"/>
            <a:ext cx="1584176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storage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array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n 22"/>
          <p:cNvSpPr/>
          <p:nvPr/>
        </p:nvSpPr>
        <p:spPr>
          <a:xfrm>
            <a:off x="6772919" y="3077258"/>
            <a:ext cx="343636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7218260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65786" y="1818842"/>
            <a:ext cx="3312368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storage</a:t>
            </a:r>
            <a:endParaRPr lang="en-US" dirty="0"/>
          </a:p>
        </p:txBody>
      </p:sp>
      <p:cxnSp>
        <p:nvCxnSpPr>
          <p:cNvPr id="33" name="Straight Connector 32"/>
          <p:cNvCxnSpPr>
            <a:stCxn id="27" idx="3"/>
            <a:endCxn id="28" idx="1"/>
          </p:cNvCxnSpPr>
          <p:nvPr/>
        </p:nvCxnSpPr>
        <p:spPr>
          <a:xfrm>
            <a:off x="5435856" y="4401108"/>
            <a:ext cx="549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0"/>
            <a:endCxn id="16" idx="2"/>
          </p:cNvCxnSpPr>
          <p:nvPr/>
        </p:nvCxnSpPr>
        <p:spPr>
          <a:xfrm flipH="1" flipV="1">
            <a:off x="3657874" y="3550482"/>
            <a:ext cx="120191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17" idx="2"/>
          </p:cNvCxnSpPr>
          <p:nvPr/>
        </p:nvCxnSpPr>
        <p:spPr>
          <a:xfrm flipV="1">
            <a:off x="4859792" y="3550482"/>
            <a:ext cx="526274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0"/>
            <a:endCxn id="16" idx="2"/>
          </p:cNvCxnSpPr>
          <p:nvPr/>
        </p:nvCxnSpPr>
        <p:spPr>
          <a:xfrm flipH="1" flipV="1">
            <a:off x="3657874" y="3550482"/>
            <a:ext cx="2903930" cy="670606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8" idx="0"/>
            <a:endCxn id="17" idx="2"/>
          </p:cNvCxnSpPr>
          <p:nvPr/>
        </p:nvCxnSpPr>
        <p:spPr>
          <a:xfrm flipH="1" flipV="1">
            <a:off x="5386066" y="3550482"/>
            <a:ext cx="117573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0"/>
            <a:endCxn id="18" idx="2"/>
          </p:cNvCxnSpPr>
          <p:nvPr/>
        </p:nvCxnSpPr>
        <p:spPr>
          <a:xfrm flipV="1">
            <a:off x="4859792" y="3550482"/>
            <a:ext cx="251888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0"/>
            <a:endCxn id="18" idx="2"/>
          </p:cNvCxnSpPr>
          <p:nvPr/>
        </p:nvCxnSpPr>
        <p:spPr>
          <a:xfrm flipV="1">
            <a:off x="6561804" y="3550482"/>
            <a:ext cx="816876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546032" y="1818842"/>
            <a:ext cx="1172906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83728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85740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57" name="Up Arrow 56"/>
          <p:cNvSpPr/>
          <p:nvPr/>
        </p:nvSpPr>
        <p:spPr>
          <a:xfrm>
            <a:off x="4228327" y="131478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14384" y="1338947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6610202" y="167482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96259" y="1674826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Can 63"/>
          <p:cNvSpPr/>
          <p:nvPr/>
        </p:nvSpPr>
        <p:spPr>
          <a:xfrm>
            <a:off x="7650308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86592" y="2538922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378680" y="2538922"/>
            <a:ext cx="79215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Crtl2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9552" y="4365104"/>
            <a:ext cx="46464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Storage network link fails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Storage </a:t>
            </a:r>
            <a:r>
              <a:rPr lang="en-US" dirty="0"/>
              <a:t>network detects </a:t>
            </a:r>
            <a:r>
              <a:rPr lang="en-US" dirty="0" smtClean="0"/>
              <a:t>failure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Storage </a:t>
            </a:r>
            <a:r>
              <a:rPr lang="en-US" dirty="0"/>
              <a:t>network switches to  </a:t>
            </a:r>
            <a:r>
              <a:rPr lang="en-US" dirty="0" smtClean="0"/>
              <a:t>standby </a:t>
            </a:r>
            <a:r>
              <a:rPr lang="en-US" dirty="0"/>
              <a:t>link(s)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iSCSI multi-</a:t>
            </a:r>
            <a:r>
              <a:rPr lang="en-US" dirty="0" err="1"/>
              <a:t>pathing</a:t>
            </a:r>
            <a:r>
              <a:rPr lang="en-US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bonding</a:t>
            </a:r>
          </a:p>
          <a:p>
            <a:pPr marL="342900" lvl="1" indent="-342900">
              <a:buFont typeface="+mj-lt"/>
              <a:buAutoNum type="arabicPeriod" startAt="4"/>
            </a:pPr>
            <a:r>
              <a:rPr lang="en-US" dirty="0"/>
              <a:t>Report failure to </a:t>
            </a:r>
            <a:r>
              <a:rPr lang="en-US" dirty="0" smtClean="0"/>
              <a:t>O&amp;M</a:t>
            </a:r>
            <a:endParaRPr lang="en-US" dirty="0"/>
          </a:p>
        </p:txBody>
      </p:sp>
      <p:sp>
        <p:nvSpPr>
          <p:cNvPr id="41" name="Lightning Bolt 40"/>
          <p:cNvSpPr/>
          <p:nvPr/>
        </p:nvSpPr>
        <p:spPr>
          <a:xfrm>
            <a:off x="5521702" y="3724377"/>
            <a:ext cx="464038" cy="496711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Storage HA – Failure in Storage Array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2865786" y="2178882"/>
            <a:ext cx="1584176" cy="1371600"/>
            <a:chOff x="2267744" y="4005064"/>
            <a:chExt cx="1584176" cy="1371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267744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19" name="Can 18"/>
            <p:cNvSpPr/>
            <p:nvPr/>
          </p:nvSpPr>
          <p:spPr>
            <a:xfrm>
              <a:off x="248376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Can 19"/>
            <p:cNvSpPr/>
            <p:nvPr/>
          </p:nvSpPr>
          <p:spPr>
            <a:xfrm>
              <a:off x="3140224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93978" y="2178882"/>
            <a:ext cx="1584176" cy="1371600"/>
            <a:chOff x="4139952" y="4005064"/>
            <a:chExt cx="1584176" cy="1371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39952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4347592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" name="Can 21"/>
            <p:cNvSpPr/>
            <p:nvPr/>
          </p:nvSpPr>
          <p:spPr>
            <a:xfrm>
              <a:off x="500404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586592" y="2178882"/>
            <a:ext cx="1584176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storage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array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n 22"/>
          <p:cNvSpPr/>
          <p:nvPr/>
        </p:nvSpPr>
        <p:spPr>
          <a:xfrm>
            <a:off x="6772919" y="3077258"/>
            <a:ext cx="343636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7218260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65786" y="1818842"/>
            <a:ext cx="3312368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storage</a:t>
            </a:r>
            <a:endParaRPr lang="en-US" dirty="0"/>
          </a:p>
        </p:txBody>
      </p:sp>
      <p:cxnSp>
        <p:nvCxnSpPr>
          <p:cNvPr id="33" name="Straight Connector 32"/>
          <p:cNvCxnSpPr>
            <a:stCxn id="27" idx="3"/>
            <a:endCxn id="28" idx="1"/>
          </p:cNvCxnSpPr>
          <p:nvPr/>
        </p:nvCxnSpPr>
        <p:spPr>
          <a:xfrm>
            <a:off x="5435856" y="4401108"/>
            <a:ext cx="549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0"/>
            <a:endCxn id="16" idx="2"/>
          </p:cNvCxnSpPr>
          <p:nvPr/>
        </p:nvCxnSpPr>
        <p:spPr>
          <a:xfrm flipH="1" flipV="1">
            <a:off x="3657874" y="3550482"/>
            <a:ext cx="120191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17" idx="2"/>
          </p:cNvCxnSpPr>
          <p:nvPr/>
        </p:nvCxnSpPr>
        <p:spPr>
          <a:xfrm flipV="1">
            <a:off x="4859792" y="3550482"/>
            <a:ext cx="526274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0"/>
            <a:endCxn id="16" idx="2"/>
          </p:cNvCxnSpPr>
          <p:nvPr/>
        </p:nvCxnSpPr>
        <p:spPr>
          <a:xfrm flipH="1" flipV="1">
            <a:off x="3657874" y="3550482"/>
            <a:ext cx="2903930" cy="670606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8" idx="0"/>
            <a:endCxn id="17" idx="2"/>
          </p:cNvCxnSpPr>
          <p:nvPr/>
        </p:nvCxnSpPr>
        <p:spPr>
          <a:xfrm flipH="1" flipV="1">
            <a:off x="5386066" y="3550482"/>
            <a:ext cx="117573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0"/>
            <a:endCxn id="18" idx="2"/>
          </p:cNvCxnSpPr>
          <p:nvPr/>
        </p:nvCxnSpPr>
        <p:spPr>
          <a:xfrm flipV="1">
            <a:off x="4859792" y="3550482"/>
            <a:ext cx="251888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0"/>
            <a:endCxn id="18" idx="2"/>
          </p:cNvCxnSpPr>
          <p:nvPr/>
        </p:nvCxnSpPr>
        <p:spPr>
          <a:xfrm flipV="1">
            <a:off x="6561804" y="3550482"/>
            <a:ext cx="816876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546032" y="1818842"/>
            <a:ext cx="1172906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83728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85740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57" name="Up Arrow 56"/>
          <p:cNvSpPr/>
          <p:nvPr/>
        </p:nvSpPr>
        <p:spPr>
          <a:xfrm>
            <a:off x="4228327" y="131478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14384" y="1338947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6610202" y="167482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96259" y="1674826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Can 63"/>
          <p:cNvSpPr/>
          <p:nvPr/>
        </p:nvSpPr>
        <p:spPr>
          <a:xfrm>
            <a:off x="7650308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86592" y="2538922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378680" y="2538922"/>
            <a:ext cx="79215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Crtl2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9552" y="4687976"/>
            <a:ext cx="3982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Component within </a:t>
            </a:r>
            <a:r>
              <a:rPr lang="en-US" dirty="0"/>
              <a:t>s</a:t>
            </a:r>
            <a:r>
              <a:rPr lang="en-US" dirty="0" smtClean="0"/>
              <a:t>torage array fails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Array-internal fail-over kicks 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Redundant controllers, NICs, …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Report </a:t>
            </a:r>
            <a:r>
              <a:rPr lang="en-US" dirty="0"/>
              <a:t>failure to </a:t>
            </a:r>
            <a:r>
              <a:rPr lang="en-US" dirty="0" smtClean="0"/>
              <a:t>O&amp;M</a:t>
            </a:r>
            <a:endParaRPr lang="en-US" dirty="0"/>
          </a:p>
        </p:txBody>
      </p:sp>
      <p:sp>
        <p:nvSpPr>
          <p:cNvPr id="41" name="Lightning Bolt 40"/>
          <p:cNvSpPr/>
          <p:nvPr/>
        </p:nvSpPr>
        <p:spPr>
          <a:xfrm>
            <a:off x="7018875" y="2470767"/>
            <a:ext cx="796603" cy="80537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Storage HA – Host Failure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2865786" y="2178882"/>
            <a:ext cx="1584176" cy="1371600"/>
            <a:chOff x="2267744" y="4005064"/>
            <a:chExt cx="1584176" cy="1371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267744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19" name="Can 18"/>
            <p:cNvSpPr/>
            <p:nvPr/>
          </p:nvSpPr>
          <p:spPr>
            <a:xfrm>
              <a:off x="248376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Can 19"/>
            <p:cNvSpPr/>
            <p:nvPr/>
          </p:nvSpPr>
          <p:spPr>
            <a:xfrm>
              <a:off x="3140224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93978" y="2178882"/>
            <a:ext cx="1584176" cy="1371600"/>
            <a:chOff x="4139952" y="4005064"/>
            <a:chExt cx="1584176" cy="1371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39952" y="4005064"/>
              <a:ext cx="1584176" cy="1371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host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4347592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" name="Can 21"/>
            <p:cNvSpPr/>
            <p:nvPr/>
          </p:nvSpPr>
          <p:spPr>
            <a:xfrm>
              <a:off x="5004048" y="4690864"/>
              <a:ext cx="504056" cy="5760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586592" y="2178882"/>
            <a:ext cx="1584176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storage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array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an 22"/>
          <p:cNvSpPr/>
          <p:nvPr/>
        </p:nvSpPr>
        <p:spPr>
          <a:xfrm>
            <a:off x="6772919" y="3077258"/>
            <a:ext cx="343636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7218260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65786" y="1818842"/>
            <a:ext cx="3312368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storage</a:t>
            </a:r>
            <a:endParaRPr lang="en-US" dirty="0"/>
          </a:p>
        </p:txBody>
      </p:sp>
      <p:cxnSp>
        <p:nvCxnSpPr>
          <p:cNvPr id="33" name="Straight Connector 32"/>
          <p:cNvCxnSpPr>
            <a:stCxn id="27" idx="3"/>
            <a:endCxn id="28" idx="1"/>
          </p:cNvCxnSpPr>
          <p:nvPr/>
        </p:nvCxnSpPr>
        <p:spPr>
          <a:xfrm>
            <a:off x="5435856" y="4401108"/>
            <a:ext cx="549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0"/>
            <a:endCxn id="16" idx="2"/>
          </p:cNvCxnSpPr>
          <p:nvPr/>
        </p:nvCxnSpPr>
        <p:spPr>
          <a:xfrm flipH="1" flipV="1">
            <a:off x="3657874" y="3550482"/>
            <a:ext cx="120191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17" idx="2"/>
          </p:cNvCxnSpPr>
          <p:nvPr/>
        </p:nvCxnSpPr>
        <p:spPr>
          <a:xfrm flipV="1">
            <a:off x="4859792" y="3550482"/>
            <a:ext cx="526274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0"/>
            <a:endCxn id="16" idx="2"/>
          </p:cNvCxnSpPr>
          <p:nvPr/>
        </p:nvCxnSpPr>
        <p:spPr>
          <a:xfrm flipH="1" flipV="1">
            <a:off x="3657874" y="3550482"/>
            <a:ext cx="2903930" cy="670606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8" idx="0"/>
            <a:endCxn id="17" idx="2"/>
          </p:cNvCxnSpPr>
          <p:nvPr/>
        </p:nvCxnSpPr>
        <p:spPr>
          <a:xfrm flipH="1" flipV="1">
            <a:off x="5386066" y="3550482"/>
            <a:ext cx="117573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0"/>
            <a:endCxn id="18" idx="2"/>
          </p:cNvCxnSpPr>
          <p:nvPr/>
        </p:nvCxnSpPr>
        <p:spPr>
          <a:xfrm flipV="1">
            <a:off x="4859792" y="3550482"/>
            <a:ext cx="2518888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8" idx="0"/>
            <a:endCxn id="18" idx="2"/>
          </p:cNvCxnSpPr>
          <p:nvPr/>
        </p:nvCxnSpPr>
        <p:spPr>
          <a:xfrm flipV="1">
            <a:off x="6561804" y="3550482"/>
            <a:ext cx="816876" cy="670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546032" y="1818842"/>
            <a:ext cx="1172906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83728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85740" y="4221088"/>
            <a:ext cx="115212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switch</a:t>
            </a:r>
          </a:p>
        </p:txBody>
      </p:sp>
      <p:sp>
        <p:nvSpPr>
          <p:cNvPr id="57" name="Up Arrow 56"/>
          <p:cNvSpPr/>
          <p:nvPr/>
        </p:nvSpPr>
        <p:spPr>
          <a:xfrm>
            <a:off x="4228327" y="131478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14384" y="1338947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6610202" y="1674826"/>
            <a:ext cx="527666" cy="50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96259" y="1674826"/>
            <a:ext cx="1188828" cy="4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block, file, 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Can 63"/>
          <p:cNvSpPr/>
          <p:nvPr/>
        </p:nvSpPr>
        <p:spPr>
          <a:xfrm>
            <a:off x="7650308" y="3077258"/>
            <a:ext cx="330343" cy="3977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586592" y="2538922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378680" y="2538922"/>
            <a:ext cx="79215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Crtl2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9552" y="4687976"/>
            <a:ext cx="4367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Storage host fails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Distributed storage layer detects failure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Distributed </a:t>
            </a:r>
            <a:r>
              <a:rPr lang="en-US" dirty="0" smtClean="0"/>
              <a:t>storage layer rebalances data</a:t>
            </a:r>
          </a:p>
        </p:txBody>
      </p:sp>
      <p:sp>
        <p:nvSpPr>
          <p:cNvPr id="41" name="Lightning Bolt 40"/>
          <p:cNvSpPr/>
          <p:nvPr/>
        </p:nvSpPr>
        <p:spPr>
          <a:xfrm>
            <a:off x="3145929" y="2471985"/>
            <a:ext cx="1096115" cy="840026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35030" y="6021288"/>
            <a:ext cx="6993353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NFVI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Non-HA Block Storage (legacy)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Mirroring of block devices on VNF level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1043608" y="3356992"/>
            <a:ext cx="6984776" cy="25596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VNF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4047556"/>
            <a:ext cx="2160240" cy="15416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VNFC</a:t>
            </a:r>
          </a:p>
          <a:p>
            <a:pPr algn="ctr"/>
            <a:r>
              <a:rPr lang="en-US" dirty="0" smtClean="0"/>
              <a:t>(active)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76056" y="4047556"/>
            <a:ext cx="2160240" cy="15416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VNFC</a:t>
            </a:r>
          </a:p>
          <a:p>
            <a:pPr algn="ctr"/>
            <a:r>
              <a:rPr lang="en-US" dirty="0" smtClean="0"/>
              <a:t>(passive)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439187" y="4819825"/>
            <a:ext cx="504056" cy="5923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904148" y="4805698"/>
            <a:ext cx="504056" cy="5923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2969938" y="4941168"/>
            <a:ext cx="2844316" cy="5166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mirroring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2439187" y="6093297"/>
            <a:ext cx="504056" cy="5923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5904148" y="6093296"/>
            <a:ext cx="504056" cy="5923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3"/>
            <a:endCxn id="11" idx="1"/>
          </p:cNvCxnSpPr>
          <p:nvPr/>
        </p:nvCxnSpPr>
        <p:spPr>
          <a:xfrm>
            <a:off x="2691215" y="5412186"/>
            <a:ext cx="0" cy="68111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12" idx="1"/>
          </p:cNvCxnSpPr>
          <p:nvPr/>
        </p:nvCxnSpPr>
        <p:spPr>
          <a:xfrm>
            <a:off x="6156176" y="5398059"/>
            <a:ext cx="0" cy="695237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7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 Block </a:t>
            </a:r>
            <a:r>
              <a:rPr lang="en-US" dirty="0"/>
              <a:t>Storage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ctive/passive configuration</a:t>
            </a:r>
          </a:p>
          <a:p>
            <a:pPr lvl="1"/>
            <a:r>
              <a:rPr lang="en-US" dirty="0" smtClean="0"/>
              <a:t>Failover supervised by clustering software in VNF</a:t>
            </a:r>
          </a:p>
          <a:p>
            <a:pPr lvl="1"/>
            <a:r>
              <a:rPr lang="en-US" dirty="0" smtClean="0"/>
              <a:t>Requires multi-attach capability of Cinder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8" name="Rectangle 17"/>
          <p:cNvSpPr/>
          <p:nvPr/>
        </p:nvSpPr>
        <p:spPr>
          <a:xfrm>
            <a:off x="487864" y="5511104"/>
            <a:ext cx="5654202" cy="58219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NFVI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4799" y="3356992"/>
            <a:ext cx="5647268" cy="20695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VNF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553" y="3915321"/>
            <a:ext cx="1746578" cy="12464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VNFC</a:t>
            </a:r>
          </a:p>
          <a:p>
            <a:pPr algn="ctr"/>
            <a:r>
              <a:rPr lang="en-US" dirty="0"/>
              <a:t>(active)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5078" y="3915321"/>
            <a:ext cx="1746578" cy="12464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VNFC</a:t>
            </a:r>
          </a:p>
          <a:p>
            <a:pPr algn="ctr"/>
            <a:r>
              <a:rPr lang="en-US" dirty="0"/>
              <a:t>(standby)</a:t>
            </a:r>
          </a:p>
        </p:txBody>
      </p:sp>
      <p:sp>
        <p:nvSpPr>
          <p:cNvPr id="8" name="Can 7"/>
          <p:cNvSpPr/>
          <p:nvPr/>
        </p:nvSpPr>
        <p:spPr>
          <a:xfrm>
            <a:off x="1623140" y="4539708"/>
            <a:ext cx="407535" cy="4789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55078" y="3916474"/>
            <a:ext cx="1746578" cy="12464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VNFC</a:t>
            </a:r>
          </a:p>
          <a:p>
            <a:pPr algn="ctr"/>
            <a:r>
              <a:rPr lang="en-US" dirty="0" smtClean="0"/>
              <a:t>(active)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424599" y="4528287"/>
            <a:ext cx="407535" cy="4789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2998227" y="5569325"/>
            <a:ext cx="407535" cy="4789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3"/>
            <a:endCxn id="11" idx="1"/>
          </p:cNvCxnSpPr>
          <p:nvPr/>
        </p:nvCxnSpPr>
        <p:spPr>
          <a:xfrm>
            <a:off x="1826908" y="5018639"/>
            <a:ext cx="1375087" cy="55068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11" idx="1"/>
          </p:cNvCxnSpPr>
          <p:nvPr/>
        </p:nvCxnSpPr>
        <p:spPr>
          <a:xfrm flipH="1">
            <a:off x="3201995" y="5007217"/>
            <a:ext cx="1426372" cy="56210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ning Bolt 15"/>
          <p:cNvSpPr/>
          <p:nvPr/>
        </p:nvSpPr>
        <p:spPr>
          <a:xfrm>
            <a:off x="1484527" y="3892052"/>
            <a:ext cx="886221" cy="67917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Down Arrow 16"/>
          <p:cNvSpPr/>
          <p:nvPr/>
        </p:nvSpPr>
        <p:spPr>
          <a:xfrm>
            <a:off x="2823570" y="3945163"/>
            <a:ext cx="851537" cy="353948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9" idx="3"/>
            <a:endCxn id="11" idx="1"/>
          </p:cNvCxnSpPr>
          <p:nvPr/>
        </p:nvCxnSpPr>
        <p:spPr>
          <a:xfrm flipH="1">
            <a:off x="3201995" y="5007217"/>
            <a:ext cx="1426372" cy="5621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11" idx="1"/>
          </p:cNvCxnSpPr>
          <p:nvPr/>
        </p:nvCxnSpPr>
        <p:spPr>
          <a:xfrm>
            <a:off x="1826908" y="5018638"/>
            <a:ext cx="1375087" cy="55068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7237040" y="3501008"/>
            <a:ext cx="12954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237040" y="5541745"/>
            <a:ext cx="1295400" cy="5442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lt1"/>
                </a:solidFill>
              </a:rPr>
              <a:t>VIM</a:t>
            </a:r>
          </a:p>
        </p:txBody>
      </p:sp>
      <p:sp>
        <p:nvSpPr>
          <p:cNvPr id="25" name="Left-Right Arrow 24"/>
          <p:cNvSpPr/>
          <p:nvPr/>
        </p:nvSpPr>
        <p:spPr>
          <a:xfrm>
            <a:off x="6248469" y="5611689"/>
            <a:ext cx="91440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endCxn id="24" idx="1"/>
          </p:cNvCxnSpPr>
          <p:nvPr/>
        </p:nvCxnSpPr>
        <p:spPr>
          <a:xfrm flipV="1">
            <a:off x="6122803" y="5813882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2"/>
            <a:endCxn id="24" idx="0"/>
          </p:cNvCxnSpPr>
          <p:nvPr/>
        </p:nvCxnSpPr>
        <p:spPr>
          <a:xfrm>
            <a:off x="7884740" y="4720208"/>
            <a:ext cx="0" cy="821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122804" y="4004062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-Right Arrow 28"/>
          <p:cNvSpPr/>
          <p:nvPr/>
        </p:nvSpPr>
        <p:spPr>
          <a:xfrm rot="10800000">
            <a:off x="6214076" y="3789040"/>
            <a:ext cx="91440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 rot="16200000">
            <a:off x="7707736" y="5056409"/>
            <a:ext cx="64008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7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 Block Storage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ctive/active configuration</a:t>
            </a:r>
          </a:p>
          <a:p>
            <a:pPr lvl="1"/>
            <a:r>
              <a:rPr lang="en-US" dirty="0"/>
              <a:t>Clustered file system </a:t>
            </a:r>
            <a:r>
              <a:rPr lang="en-US" dirty="0" smtClean="0"/>
              <a:t>enables concurrent access</a:t>
            </a:r>
          </a:p>
          <a:p>
            <a:pPr lvl="1"/>
            <a:r>
              <a:rPr lang="en-US" dirty="0"/>
              <a:t>Requires multi-attach capability of Cinder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755576" y="5614321"/>
            <a:ext cx="5280421" cy="543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NFVI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53" y="3598333"/>
            <a:ext cx="5273945" cy="19327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VNF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7017" y="4119752"/>
            <a:ext cx="1631117" cy="11640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VNFC</a:t>
            </a:r>
          </a:p>
          <a:p>
            <a:pPr algn="ctr"/>
            <a:r>
              <a:rPr lang="en-US" dirty="0"/>
              <a:t>(active)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06805" y="4119752"/>
            <a:ext cx="1631117" cy="11640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VNFC</a:t>
            </a:r>
          </a:p>
          <a:p>
            <a:pPr algn="ctr"/>
            <a:r>
              <a:rPr lang="en-US" dirty="0"/>
              <a:t>(active)</a:t>
            </a:r>
          </a:p>
        </p:txBody>
      </p:sp>
      <p:sp>
        <p:nvSpPr>
          <p:cNvPr id="8" name="Can 7"/>
          <p:cNvSpPr/>
          <p:nvPr/>
        </p:nvSpPr>
        <p:spPr>
          <a:xfrm>
            <a:off x="1815803" y="4702864"/>
            <a:ext cx="380594" cy="447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432066" y="4692197"/>
            <a:ext cx="380594" cy="447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3099987" y="5664415"/>
            <a:ext cx="380594" cy="4472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8" idx="3"/>
            <a:endCxn id="11" idx="1"/>
          </p:cNvCxnSpPr>
          <p:nvPr/>
        </p:nvCxnSpPr>
        <p:spPr>
          <a:xfrm>
            <a:off x="2006100" y="5150134"/>
            <a:ext cx="1284185" cy="514282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11" idx="1"/>
          </p:cNvCxnSpPr>
          <p:nvPr/>
        </p:nvCxnSpPr>
        <p:spPr>
          <a:xfrm flipH="1">
            <a:off x="3290284" y="5139467"/>
            <a:ext cx="1332079" cy="52494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ning Bolt 15"/>
          <p:cNvSpPr/>
          <p:nvPr/>
        </p:nvSpPr>
        <p:spPr>
          <a:xfrm>
            <a:off x="1686353" y="4110328"/>
            <a:ext cx="827636" cy="63427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165032" y="3573016"/>
            <a:ext cx="12954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165032" y="5613753"/>
            <a:ext cx="1295400" cy="5442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lt1"/>
                </a:solidFill>
              </a:rPr>
              <a:t>VIM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6176461" y="5683697"/>
            <a:ext cx="91440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 flipV="1">
            <a:off x="6050795" y="5885890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2"/>
            <a:endCxn id="18" idx="0"/>
          </p:cNvCxnSpPr>
          <p:nvPr/>
        </p:nvCxnSpPr>
        <p:spPr>
          <a:xfrm>
            <a:off x="7812732" y="4792216"/>
            <a:ext cx="0" cy="821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050796" y="4076070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 rot="10800000">
            <a:off x="6142068" y="3861048"/>
            <a:ext cx="91440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-Right Arrow 25"/>
          <p:cNvSpPr/>
          <p:nvPr/>
        </p:nvSpPr>
        <p:spPr>
          <a:xfrm rot="16200000">
            <a:off x="7635728" y="5128417"/>
            <a:ext cx="640080" cy="121567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VNF level HA for Multiple Backends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devices provided by multiple backends</a:t>
            </a:r>
          </a:p>
          <a:p>
            <a:pPr lvl="1"/>
            <a:r>
              <a:rPr lang="en-US" dirty="0" smtClean="0"/>
              <a:t>Mirroring of block devices on VNF level</a:t>
            </a:r>
          </a:p>
          <a:p>
            <a:pPr lvl="1"/>
            <a:r>
              <a:rPr lang="en-US" dirty="0" smtClean="0"/>
              <a:t>Pro-active failover possible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694184" y="3573016"/>
            <a:ext cx="5356612" cy="2592288"/>
            <a:chOff x="1035030" y="3356992"/>
            <a:chExt cx="6993354" cy="3384376"/>
          </a:xfrm>
        </p:grpSpPr>
        <p:sp>
          <p:nvSpPr>
            <p:cNvPr id="22" name="Rectangle 21"/>
            <p:cNvSpPr/>
            <p:nvPr/>
          </p:nvSpPr>
          <p:spPr>
            <a:xfrm>
              <a:off x="1035030" y="6021288"/>
              <a:ext cx="6993353" cy="7200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NFVI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43608" y="3356992"/>
              <a:ext cx="6984776" cy="255969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VNF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19672" y="4047556"/>
              <a:ext cx="2160240" cy="15416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VNFC</a:t>
              </a:r>
            </a:p>
            <a:p>
              <a:pPr algn="ctr"/>
              <a:r>
                <a:rPr lang="en-US" dirty="0"/>
                <a:t>(active)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76056" y="4047556"/>
              <a:ext cx="2160240" cy="15416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VNFC</a:t>
              </a:r>
            </a:p>
            <a:p>
              <a:pPr algn="ctr"/>
              <a:r>
                <a:rPr lang="en-US" dirty="0"/>
                <a:t>(passive)</a:t>
              </a:r>
            </a:p>
          </p:txBody>
        </p:sp>
        <p:sp>
          <p:nvSpPr>
            <p:cNvPr id="8" name="Can 7"/>
            <p:cNvSpPr/>
            <p:nvPr/>
          </p:nvSpPr>
          <p:spPr>
            <a:xfrm>
              <a:off x="2439187" y="4819825"/>
              <a:ext cx="504056" cy="592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5904148" y="4805698"/>
              <a:ext cx="504056" cy="592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2969938" y="4941168"/>
              <a:ext cx="2844316" cy="51661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mirroring</a:t>
              </a:r>
              <a:endParaRPr lang="en-US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439187" y="6093297"/>
              <a:ext cx="504056" cy="592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5904148" y="6093296"/>
              <a:ext cx="504056" cy="592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8" idx="3"/>
              <a:endCxn id="11" idx="1"/>
            </p:cNvCxnSpPr>
            <p:nvPr/>
          </p:nvCxnSpPr>
          <p:spPr>
            <a:xfrm>
              <a:off x="2691215" y="5412186"/>
              <a:ext cx="0" cy="681111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3"/>
              <a:endCxn id="12" idx="1"/>
            </p:cNvCxnSpPr>
            <p:nvPr/>
          </p:nvCxnSpPr>
          <p:spPr>
            <a:xfrm>
              <a:off x="6156176" y="5398059"/>
              <a:ext cx="0" cy="695237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 bwMode="auto">
          <a:xfrm>
            <a:off x="7165032" y="3573016"/>
            <a:ext cx="12954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165032" y="5613753"/>
            <a:ext cx="1295400" cy="5442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lt1"/>
                </a:solidFill>
              </a:rPr>
              <a:t>VIM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6176461" y="5683697"/>
            <a:ext cx="914400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22" idx="3"/>
            <a:endCxn id="18" idx="1"/>
          </p:cNvCxnSpPr>
          <p:nvPr/>
        </p:nvCxnSpPr>
        <p:spPr>
          <a:xfrm flipV="1">
            <a:off x="6050795" y="5885890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2"/>
            <a:endCxn id="18" idx="0"/>
          </p:cNvCxnSpPr>
          <p:nvPr/>
        </p:nvCxnSpPr>
        <p:spPr>
          <a:xfrm>
            <a:off x="7812732" y="4792216"/>
            <a:ext cx="0" cy="821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50796" y="4076070"/>
            <a:ext cx="1114237" cy="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 rot="10800000">
            <a:off x="6142068" y="3861048"/>
            <a:ext cx="914400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6142067" y="4183261"/>
            <a:ext cx="914400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6200000">
            <a:off x="7635728" y="5128417"/>
            <a:ext cx="640080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rved Down Arrow 29"/>
          <p:cNvSpPr/>
          <p:nvPr/>
        </p:nvSpPr>
        <p:spPr>
          <a:xfrm>
            <a:off x="2796647" y="4115546"/>
            <a:ext cx="1053216" cy="437778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ightning Bolt 30"/>
          <p:cNvSpPr/>
          <p:nvPr/>
        </p:nvSpPr>
        <p:spPr>
          <a:xfrm>
            <a:off x="1600522" y="5733735"/>
            <a:ext cx="724457" cy="555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87624" y="6288935"/>
            <a:ext cx="1584176" cy="380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backend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11456" y="6288935"/>
            <a:ext cx="1584176" cy="380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backend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NFVI storage system provide sufficient level of HA to meet SAL levels?</a:t>
            </a:r>
          </a:p>
          <a:p>
            <a:pPr lvl="1"/>
            <a:r>
              <a:rPr lang="en-US" dirty="0" smtClean="0"/>
              <a:t>Failover/recovery times heavily depend on deployed solution</a:t>
            </a:r>
          </a:p>
          <a:p>
            <a:r>
              <a:rPr lang="en-US" dirty="0" smtClean="0"/>
              <a:t>How much does rebuild </a:t>
            </a:r>
            <a:r>
              <a:rPr lang="en-US" dirty="0"/>
              <a:t>of data </a:t>
            </a:r>
            <a:r>
              <a:rPr lang="en-US" dirty="0" smtClean="0"/>
              <a:t>impact performance?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5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426</Words>
  <Application>Microsoft Office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主题</vt:lpstr>
      <vt:lpstr>Storage Architecture</vt:lpstr>
      <vt:lpstr>Storage HA – Network Failure</vt:lpstr>
      <vt:lpstr>Storage HA – Failure in Storage Array</vt:lpstr>
      <vt:lpstr>Storage HA – Host Failure</vt:lpstr>
      <vt:lpstr>Non-HA Block Storage (legacy)</vt:lpstr>
      <vt:lpstr>HA Block Storage</vt:lpstr>
      <vt:lpstr>HA Block Storage</vt:lpstr>
      <vt:lpstr>VNF level HA for Multiple Backends</vt:lpstr>
      <vt:lpstr>Open Questions</vt:lpstr>
      <vt:lpstr>File Storage</vt:lpstr>
      <vt:lpstr>Ephemeral Storage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Availability for OPNFV</dc:title>
  <dc:creator>fuqiao</dc:creator>
  <cp:lastModifiedBy>Georg Kunz</cp:lastModifiedBy>
  <cp:revision>263</cp:revision>
  <dcterms:created xsi:type="dcterms:W3CDTF">2015-05-04T07:14:56Z</dcterms:created>
  <dcterms:modified xsi:type="dcterms:W3CDTF">2015-05-18T18:36:32Z</dcterms:modified>
</cp:coreProperties>
</file>