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notesMasterIdLst>
    <p:notesMasterId r:id="rId15"/>
  </p:notesMasterIdLst>
  <p:sldIdLst>
    <p:sldId id="256" r:id="rId3"/>
    <p:sldId id="257" r:id="rId4"/>
    <p:sldId id="268" r:id="rId5"/>
    <p:sldId id="264" r:id="rId6"/>
    <p:sldId id="259" r:id="rId7"/>
    <p:sldId id="260" r:id="rId8"/>
    <p:sldId id="261" r:id="rId9"/>
    <p:sldId id="265" r:id="rId10"/>
    <p:sldId id="263" r:id="rId11"/>
    <p:sldId id="262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027BF-53E5-48FE-A9BC-4286349C220B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62F84-8249-4101-B921-43FE2795E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F94-50A4-4FD5-98BA-76E8E2695D7C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FFF9-DCB3-40BD-9F03-5C4665911541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4079-36B1-4FCD-856A-C4BE470A683D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4" y="6608386"/>
            <a:ext cx="395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chemeClr val="accent3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316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4" y="6608385"/>
            <a:ext cx="395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chemeClr val="accent3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215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8E39-90DB-48DD-90B4-78B088DC9C17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06B9-1914-4E72-9E07-8BC28140A202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8887-0F96-47A3-B4DC-DC4483672F04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9-D163-407B-81E0-A0A798B4A310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6828-0AE6-4A8E-8AED-E690009FFA49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C978-B66E-469B-9171-B8492D8E24CF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511F-8158-4EC3-AC25-019AC3F115EA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13AF-8A1D-4D1A-8519-DCF6318C139B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32D-5B20-416D-968A-35BE3C21BC74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4E74-016B-4899-B43B-DAD7826BF179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99B3-DC3B-45E1-A352-CC8D335ADF7B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9AD9-2355-4618-9362-F37200DCC2F2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61E9-6CFA-4444-A695-9FE5B93771E4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F53A-7D41-4492-A0F0-3F97F1041E54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6E11-3E51-4301-8078-AFB9240EE0F2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09FA-062F-42D4-B08B-10EACDC9F0EA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1C0-1673-4558-9AD3-4F1C12A02552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0E88-3C11-4200-A411-A6413D9D3AF3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FA79-1CCD-465C-B4F0-ED4082CED14D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29687-F04F-4AEF-BCF9-5C122584A023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p"/>
        <a:defRPr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l"/>
        <a:defRPr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2A93-8635-418B-8108-2E6EC4DEAE89}" type="datetime1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HA Deployment Framework Guideline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764704" y="-1714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Hypervisor Cluster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019175" y="2924944"/>
            <a:ext cx="7801297" cy="38314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84168" y="3789040"/>
            <a:ext cx="2310755" cy="27133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35"/>
          <p:cNvSpPr txBox="1"/>
          <p:nvPr/>
        </p:nvSpPr>
        <p:spPr>
          <a:xfrm>
            <a:off x="2627784" y="3068960"/>
            <a:ext cx="478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 Hypervisor Cluster</a:t>
            </a:r>
            <a:endParaRPr lang="zh-CN" altLang="en-US" sz="2400" b="1" dirty="0"/>
          </a:p>
        </p:txBody>
      </p:sp>
      <p:sp>
        <p:nvSpPr>
          <p:cNvPr id="7" name="文本框 38"/>
          <p:cNvSpPr txBox="1"/>
          <p:nvPr/>
        </p:nvSpPr>
        <p:spPr>
          <a:xfrm>
            <a:off x="6156176" y="3789040"/>
            <a:ext cx="2175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3</a:t>
            </a:r>
            <a:endParaRPr lang="zh-CN" altLang="en-US" sz="2000" b="1" dirty="0"/>
          </a:p>
        </p:txBody>
      </p:sp>
      <p:sp>
        <p:nvSpPr>
          <p:cNvPr id="15" name="矩形 14"/>
          <p:cNvSpPr/>
          <p:nvPr/>
        </p:nvSpPr>
        <p:spPr>
          <a:xfrm>
            <a:off x="3620865" y="3789040"/>
            <a:ext cx="2319287" cy="27133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38"/>
          <p:cNvSpPr txBox="1"/>
          <p:nvPr/>
        </p:nvSpPr>
        <p:spPr>
          <a:xfrm>
            <a:off x="3707904" y="3861048"/>
            <a:ext cx="210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2</a:t>
            </a:r>
            <a:endParaRPr lang="zh-CN" altLang="en-US" sz="2000" b="1" dirty="0"/>
          </a:p>
        </p:txBody>
      </p:sp>
      <p:sp>
        <p:nvSpPr>
          <p:cNvPr id="24" name="矩形 23"/>
          <p:cNvSpPr/>
          <p:nvPr/>
        </p:nvSpPr>
        <p:spPr>
          <a:xfrm>
            <a:off x="1331640" y="3789040"/>
            <a:ext cx="2160240" cy="264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8"/>
          <p:cNvSpPr txBox="1"/>
          <p:nvPr/>
        </p:nvSpPr>
        <p:spPr>
          <a:xfrm>
            <a:off x="1403648" y="38610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1</a:t>
            </a:r>
            <a:endParaRPr lang="zh-CN" altLang="en-US" sz="2000" b="1" dirty="0"/>
          </a:p>
        </p:txBody>
      </p:sp>
      <p:sp>
        <p:nvSpPr>
          <p:cNvPr id="38" name="矩形 37"/>
          <p:cNvSpPr/>
          <p:nvPr/>
        </p:nvSpPr>
        <p:spPr>
          <a:xfrm>
            <a:off x="1547664" y="5744390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851920" y="5733256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300192" y="5733256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47664" y="5157192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51920" y="5168326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00192" y="5157192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47664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39752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51920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8024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300192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08304" y="4509120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79512" y="101556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Support  VM restart when Host failure or VM failure happens</a:t>
            </a: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Support VM restart on another healthy host when network or database failed on the host</a:t>
            </a: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endParaRPr lang="zh-CN" alt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VM HA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4525963"/>
          </a:xfrm>
        </p:spPr>
        <p:txBody>
          <a:bodyPr/>
          <a:lstStyle/>
          <a:p>
            <a:r>
              <a:rPr lang="en-US" altLang="zh-CN" sz="2800" dirty="0" smtClean="0"/>
              <a:t>VM active-standby </a:t>
            </a:r>
          </a:p>
          <a:p>
            <a:pPr lvl="1"/>
            <a:r>
              <a:rPr lang="en-US" altLang="zh-CN" sz="2400" dirty="0" smtClean="0"/>
              <a:t>Can provide less than seconds VM failover</a:t>
            </a:r>
          </a:p>
          <a:p>
            <a:pPr lvl="1"/>
            <a:r>
              <a:rPr lang="en-US" altLang="zh-CN" sz="2400" dirty="0" smtClean="0"/>
              <a:t>Will copy the failure if the fault happens in the app</a:t>
            </a:r>
          </a:p>
          <a:p>
            <a:pPr lvl="1"/>
            <a:r>
              <a:rPr lang="en-US" altLang="zh-CN" sz="2400" dirty="0" smtClean="0"/>
              <a:t>Need more resources since each VM should have its standby</a:t>
            </a:r>
          </a:p>
          <a:p>
            <a:pPr lvl="1"/>
            <a:r>
              <a:rPr lang="en-US" altLang="zh-CN" sz="2400" dirty="0" smtClean="0"/>
              <a:t>This deployment can be used when the VNF is not able to provide HA </a:t>
            </a:r>
            <a:r>
              <a:rPr lang="en-US" altLang="zh-CN" sz="2400" dirty="0" smtClean="0"/>
              <a:t>itself</a:t>
            </a:r>
          </a:p>
          <a:p>
            <a:pPr lvl="1"/>
            <a:r>
              <a:rPr lang="en-US" altLang="zh-CN" sz="2400" dirty="0" smtClean="0"/>
              <a:t>Gap</a:t>
            </a:r>
            <a:endParaRPr lang="en-US" altLang="zh-CN" sz="2400" dirty="0" smtClean="0"/>
          </a:p>
          <a:p>
            <a:pPr lvl="1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84961" y="4077072"/>
            <a:ext cx="2319287" cy="27133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38"/>
          <p:cNvSpPr txBox="1"/>
          <p:nvPr/>
        </p:nvSpPr>
        <p:spPr>
          <a:xfrm>
            <a:off x="4572000" y="4149080"/>
            <a:ext cx="210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2</a:t>
            </a:r>
            <a:endParaRPr lang="zh-CN" altLang="en-US" sz="2000" b="1" dirty="0"/>
          </a:p>
        </p:txBody>
      </p:sp>
      <p:sp>
        <p:nvSpPr>
          <p:cNvPr id="6" name="矩形 5"/>
          <p:cNvSpPr/>
          <p:nvPr/>
        </p:nvSpPr>
        <p:spPr>
          <a:xfrm>
            <a:off x="2195736" y="4077072"/>
            <a:ext cx="2160240" cy="27363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38"/>
          <p:cNvSpPr txBox="1"/>
          <p:nvPr/>
        </p:nvSpPr>
        <p:spPr>
          <a:xfrm>
            <a:off x="2267744" y="414908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1</a:t>
            </a:r>
            <a:endParaRPr lang="zh-CN" altLang="en-US" sz="2000" b="1" dirty="0"/>
          </a:p>
        </p:txBody>
      </p:sp>
      <p:sp>
        <p:nvSpPr>
          <p:cNvPr id="8" name="矩形 7"/>
          <p:cNvSpPr/>
          <p:nvPr/>
        </p:nvSpPr>
        <p:spPr>
          <a:xfrm>
            <a:off x="2411760" y="6032422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16016" y="6021288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11760" y="5445224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16016" y="5456358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1760" y="4797152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3848" y="4797152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16016" y="4797152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52120" y="4797152"/>
            <a:ext cx="648072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左右箭头 15"/>
          <p:cNvSpPr/>
          <p:nvPr/>
        </p:nvSpPr>
        <p:spPr>
          <a:xfrm>
            <a:off x="3059832" y="5085184"/>
            <a:ext cx="1656184" cy="144016"/>
          </a:xfrm>
          <a:prstGeom prst="left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右箭头 16"/>
          <p:cNvSpPr/>
          <p:nvPr/>
        </p:nvSpPr>
        <p:spPr>
          <a:xfrm>
            <a:off x="3923928" y="4869160"/>
            <a:ext cx="1656184" cy="144016"/>
          </a:xfrm>
          <a:prstGeom prst="left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195736" y="3573016"/>
            <a:ext cx="2160240" cy="32403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VNF HA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1, VNF </a:t>
            </a:r>
            <a:r>
              <a:rPr lang="en-US" altLang="zh-CN" dirty="0" smtClean="0"/>
              <a:t>active-standby</a:t>
            </a:r>
          </a:p>
          <a:p>
            <a:pPr lvl="1"/>
            <a:r>
              <a:rPr lang="en-US" altLang="zh-CN" dirty="0" smtClean="0"/>
              <a:t>Provide less than seconds failover</a:t>
            </a:r>
          </a:p>
          <a:p>
            <a:r>
              <a:rPr lang="en-US" altLang="zh-CN" dirty="0" smtClean="0"/>
              <a:t>2, Hypervisor </a:t>
            </a:r>
            <a:r>
              <a:rPr lang="en-US" altLang="zh-CN" dirty="0" smtClean="0"/>
              <a:t>provides HA API to VNF</a:t>
            </a:r>
          </a:p>
          <a:p>
            <a:pPr lvl="1"/>
            <a:r>
              <a:rPr lang="en-US" altLang="zh-CN" dirty="0" smtClean="0"/>
              <a:t>Hypervisor continuously checks VNF health and heartbeat</a:t>
            </a:r>
          </a:p>
          <a:p>
            <a:pPr lvl="1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84961" y="3573016"/>
            <a:ext cx="2319287" cy="32174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38"/>
          <p:cNvSpPr txBox="1"/>
          <p:nvPr/>
        </p:nvSpPr>
        <p:spPr>
          <a:xfrm>
            <a:off x="4572000" y="3645024"/>
            <a:ext cx="210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2</a:t>
            </a:r>
            <a:endParaRPr lang="zh-CN" altLang="en-US" sz="2000" b="1" dirty="0"/>
          </a:p>
        </p:txBody>
      </p:sp>
      <p:sp>
        <p:nvSpPr>
          <p:cNvPr id="6" name="文本框 38"/>
          <p:cNvSpPr txBox="1"/>
          <p:nvPr/>
        </p:nvSpPr>
        <p:spPr>
          <a:xfrm>
            <a:off x="2267744" y="36450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Compute Node 1</a:t>
            </a:r>
            <a:endParaRPr lang="zh-CN" altLang="en-US" sz="2000" b="1" dirty="0"/>
          </a:p>
        </p:txBody>
      </p:sp>
      <p:sp>
        <p:nvSpPr>
          <p:cNvPr id="7" name="矩形 6"/>
          <p:cNvSpPr/>
          <p:nvPr/>
        </p:nvSpPr>
        <p:spPr>
          <a:xfrm>
            <a:off x="2411760" y="6032422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16016" y="6021288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Host OS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1760" y="5445224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16016" y="5456358"/>
            <a:ext cx="1800200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Hypervisor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39752" y="4149080"/>
            <a:ext cx="792088" cy="10689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11760" y="4365104"/>
            <a:ext cx="648072" cy="4209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VNF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47864" y="4149080"/>
            <a:ext cx="792088" cy="10689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19872" y="4365104"/>
            <a:ext cx="648072" cy="4209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VNF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16016" y="4149080"/>
            <a:ext cx="792088" cy="10689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88024" y="4365104"/>
            <a:ext cx="648072" cy="4209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VNF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52120" y="4149080"/>
            <a:ext cx="792088" cy="10689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724128" y="4365104"/>
            <a:ext cx="648072" cy="4209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VNF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左右箭头 14"/>
          <p:cNvSpPr/>
          <p:nvPr/>
        </p:nvSpPr>
        <p:spPr>
          <a:xfrm>
            <a:off x="3131840" y="4581128"/>
            <a:ext cx="1656184" cy="144016"/>
          </a:xfrm>
          <a:prstGeom prst="left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左右箭头 15"/>
          <p:cNvSpPr/>
          <p:nvPr/>
        </p:nvSpPr>
        <p:spPr>
          <a:xfrm>
            <a:off x="4067944" y="4437112"/>
            <a:ext cx="1656184" cy="144016"/>
          </a:xfrm>
          <a:prstGeom prst="left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上下箭头 24"/>
          <p:cNvSpPr/>
          <p:nvPr/>
        </p:nvSpPr>
        <p:spPr>
          <a:xfrm>
            <a:off x="2699792" y="4797152"/>
            <a:ext cx="45719" cy="64807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上下箭头 25"/>
          <p:cNvSpPr/>
          <p:nvPr/>
        </p:nvSpPr>
        <p:spPr>
          <a:xfrm>
            <a:off x="3734193" y="4797152"/>
            <a:ext cx="45719" cy="64807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上下箭头 26"/>
          <p:cNvSpPr/>
          <p:nvPr/>
        </p:nvSpPr>
        <p:spPr>
          <a:xfrm>
            <a:off x="5076056" y="4797152"/>
            <a:ext cx="45719" cy="64807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上下箭头 27"/>
          <p:cNvSpPr/>
          <p:nvPr/>
        </p:nvSpPr>
        <p:spPr>
          <a:xfrm>
            <a:off x="6038449" y="4797152"/>
            <a:ext cx="45719" cy="64807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4414330" y="41490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2699792" y="50851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NFV Architecture</a:t>
            </a:r>
            <a:endParaRPr lang="zh-CN" altLang="en-US" dirty="0"/>
          </a:p>
        </p:txBody>
      </p:sp>
      <p:sp>
        <p:nvSpPr>
          <p:cNvPr id="4" name="正方形/長方形 57"/>
          <p:cNvSpPr/>
          <p:nvPr/>
        </p:nvSpPr>
        <p:spPr>
          <a:xfrm>
            <a:off x="824838" y="4292913"/>
            <a:ext cx="3982026" cy="2006600"/>
          </a:xfrm>
          <a:prstGeom prst="rect">
            <a:avLst/>
          </a:prstGeom>
          <a:solidFill>
            <a:srgbClr val="FFE2C5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4"/>
          <p:cNvSpPr/>
          <p:nvPr/>
        </p:nvSpPr>
        <p:spPr>
          <a:xfrm>
            <a:off x="793848" y="2794316"/>
            <a:ext cx="3980834" cy="13843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en-GB" sz="1300">
              <a:solidFill>
                <a:srgbClr val="FFFFFF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31640" y="1246504"/>
            <a:ext cx="2015447" cy="487203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12700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 lIns="91437" tIns="45718" rIns="91437" bIns="45718" anchor="ctr"/>
          <a:lstStyle/>
          <a:p>
            <a:pPr algn="ctr">
              <a:defRPr/>
            </a:pPr>
            <a:endParaRPr lang="en-US">
              <a:solidFill>
                <a:srgbClr val="123E51"/>
              </a:solidFill>
              <a:latin typeface="Arial"/>
              <a:ea typeface="ＭＳ Ｐゴシック"/>
            </a:endParaRPr>
          </a:p>
        </p:txBody>
      </p:sp>
      <p:sp>
        <p:nvSpPr>
          <p:cNvPr id="7" name="正方形/長方形 10"/>
          <p:cNvSpPr/>
          <p:nvPr/>
        </p:nvSpPr>
        <p:spPr>
          <a:xfrm>
            <a:off x="969054" y="5558153"/>
            <a:ext cx="3743653" cy="669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26"/>
          <p:cNvSpPr/>
          <p:nvPr/>
        </p:nvSpPr>
        <p:spPr>
          <a:xfrm>
            <a:off x="6036875" y="2794317"/>
            <a:ext cx="1028581" cy="966787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正方形/長方形 26"/>
          <p:cNvSpPr/>
          <p:nvPr/>
        </p:nvSpPr>
        <p:spPr>
          <a:xfrm>
            <a:off x="5965362" y="2867338"/>
            <a:ext cx="1028581" cy="9652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正方形/長方形 4"/>
          <p:cNvSpPr/>
          <p:nvPr/>
        </p:nvSpPr>
        <p:spPr>
          <a:xfrm>
            <a:off x="1112082" y="5753418"/>
            <a:ext cx="1009511" cy="4095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omputing</a:t>
            </a: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正方形/長方形 6"/>
          <p:cNvSpPr/>
          <p:nvPr/>
        </p:nvSpPr>
        <p:spPr>
          <a:xfrm>
            <a:off x="2337318" y="5742305"/>
            <a:ext cx="1008319" cy="4111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endParaRPr kumimoji="1"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8"/>
          <p:cNvSpPr/>
          <p:nvPr/>
        </p:nvSpPr>
        <p:spPr>
          <a:xfrm>
            <a:off x="3561368" y="5742305"/>
            <a:ext cx="1008319" cy="4111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kumimoji="1"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1"/>
          <p:cNvSpPr txBox="1">
            <a:spLocks noChangeArrowheads="1"/>
          </p:cNvSpPr>
          <p:nvPr/>
        </p:nvSpPr>
        <p:spPr bwMode="auto">
          <a:xfrm>
            <a:off x="3193145" y="5441412"/>
            <a:ext cx="1511946" cy="2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>
            <a:lvl1pPr eaLnBrk="0" hangingPunct="0">
              <a:spcAft>
                <a:spcPts val="1063"/>
              </a:spcAft>
              <a:buFont typeface="Arial" charset="0"/>
              <a:defRPr sz="2700" b="1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Aft>
                <a:spcPts val="1600"/>
              </a:spcAft>
              <a:buFont typeface="Arial" charset="0"/>
              <a:defRPr sz="2700">
                <a:solidFill>
                  <a:schemeClr val="bg2"/>
                </a:solidFill>
                <a:latin typeface="Calibri" pitchFamily="34" charset="0"/>
              </a:defRPr>
            </a:lvl2pPr>
            <a:lvl3pPr marL="1143000" indent="-228600" eaLnBrk="0" hangingPunct="0">
              <a:buSzPct val="80000"/>
              <a:buFont typeface="Arial" charset="0"/>
              <a:buChar char="•"/>
              <a:defRPr sz="2700">
                <a:solidFill>
                  <a:schemeClr val="bg2"/>
                </a:solidFill>
                <a:latin typeface="Calibri" pitchFamily="34" charset="0"/>
              </a:defRPr>
            </a:lvl3pPr>
            <a:lvl4pPr marL="1600200" indent="-228600" eaLnBrk="0" hangingPunct="0">
              <a:buSzPct val="80000"/>
              <a:buFont typeface="Arial" charset="0"/>
              <a:buChar char="–"/>
              <a:defRPr sz="2400">
                <a:solidFill>
                  <a:schemeClr val="bg2"/>
                </a:solidFill>
                <a:latin typeface="Calibri" pitchFamily="34" charset="0"/>
              </a:defRPr>
            </a:lvl4pPr>
            <a:lvl5pPr marL="2057400" indent="-228600" eaLnBrk="0" hangingPunct="0"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ja-JP" sz="1300" b="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Hardware resources</a:t>
            </a:r>
            <a:endParaRPr kumimoji="1" lang="en-US" altLang="ja-JP" sz="1300" b="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正方形/長方形 12"/>
          <p:cNvSpPr/>
          <p:nvPr/>
        </p:nvSpPr>
        <p:spPr>
          <a:xfrm>
            <a:off x="969054" y="5083494"/>
            <a:ext cx="3743653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GB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Virtualisation</a:t>
            </a: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 Layer</a:t>
            </a:r>
            <a:endParaRPr kumimoji="1"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33060" y="4605655"/>
            <a:ext cx="1083406" cy="1368425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8" tIns="45718" rIns="35998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Virtualised</a:t>
            </a: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Manager(s)</a:t>
            </a: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正方形/長方形 26"/>
          <p:cNvSpPr/>
          <p:nvPr/>
        </p:nvSpPr>
        <p:spPr>
          <a:xfrm>
            <a:off x="5865244" y="2927666"/>
            <a:ext cx="1030965" cy="966787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VNF</a:t>
            </a: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Manager(s)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正方形/長方形 30"/>
          <p:cNvSpPr/>
          <p:nvPr/>
        </p:nvSpPr>
        <p:spPr>
          <a:xfrm>
            <a:off x="2292030" y="3634100"/>
            <a:ext cx="1048843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VNF 2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正方形/長方形 38"/>
          <p:cNvSpPr/>
          <p:nvPr/>
        </p:nvSpPr>
        <p:spPr>
          <a:xfrm>
            <a:off x="793848" y="1597342"/>
            <a:ext cx="3980834" cy="4333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OSS/BSS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フリーフォーム 42"/>
          <p:cNvSpPr/>
          <p:nvPr/>
        </p:nvSpPr>
        <p:spPr>
          <a:xfrm flipV="1">
            <a:off x="4818783" y="5207319"/>
            <a:ext cx="1035732" cy="109537"/>
          </a:xfrm>
          <a:custGeom>
            <a:avLst/>
            <a:gdLst>
              <a:gd name="connsiteX0" fmla="*/ 0 w 1137684"/>
              <a:gd name="connsiteY0" fmla="*/ 0 h 0"/>
              <a:gd name="connsiteX1" fmla="*/ 1137684 w 11376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684">
                <a:moveTo>
                  <a:pt x="0" y="0"/>
                </a:moveTo>
                <a:lnTo>
                  <a:pt x="1137684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フリーフォーム 49"/>
          <p:cNvSpPr/>
          <p:nvPr/>
        </p:nvSpPr>
        <p:spPr>
          <a:xfrm>
            <a:off x="6319348" y="4235762"/>
            <a:ext cx="148983" cy="0"/>
          </a:xfrm>
          <a:custGeom>
            <a:avLst/>
            <a:gdLst>
              <a:gd name="connsiteX0" fmla="*/ 0 w 148856"/>
              <a:gd name="connsiteY0" fmla="*/ 0 h 0"/>
              <a:gd name="connsiteX1" fmla="*/ 148856 w 14885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>
                <a:moveTo>
                  <a:pt x="0" y="0"/>
                </a:moveTo>
                <a:lnTo>
                  <a:pt x="148856" y="0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フリーフォーム 51"/>
          <p:cNvSpPr/>
          <p:nvPr/>
        </p:nvSpPr>
        <p:spPr>
          <a:xfrm>
            <a:off x="5270499" y="5202550"/>
            <a:ext cx="0" cy="160339"/>
          </a:xfrm>
          <a:custGeom>
            <a:avLst/>
            <a:gdLst>
              <a:gd name="connsiteX0" fmla="*/ 0 w 0"/>
              <a:gd name="connsiteY0" fmla="*/ 0 h 159489"/>
              <a:gd name="connsiteX1" fmla="*/ 0 w 0"/>
              <a:gd name="connsiteY1" fmla="*/ 159489 h 15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9489">
                <a:moveTo>
                  <a:pt x="0" y="0"/>
                </a:moveTo>
                <a:lnTo>
                  <a:pt x="0" y="159489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フリーフォーム 53"/>
          <p:cNvSpPr/>
          <p:nvPr/>
        </p:nvSpPr>
        <p:spPr>
          <a:xfrm>
            <a:off x="5194219" y="1733867"/>
            <a:ext cx="0" cy="158751"/>
          </a:xfrm>
          <a:custGeom>
            <a:avLst/>
            <a:gdLst>
              <a:gd name="connsiteX0" fmla="*/ 0 w 0"/>
              <a:gd name="connsiteY0" fmla="*/ 0 h 159489"/>
              <a:gd name="connsiteX1" fmla="*/ 0 w 0"/>
              <a:gd name="connsiteY1" fmla="*/ 159489 h 15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9489">
                <a:moveTo>
                  <a:pt x="0" y="0"/>
                </a:moveTo>
                <a:lnTo>
                  <a:pt x="0" y="159489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テキスト ボックス 58"/>
          <p:cNvSpPr txBox="1">
            <a:spLocks noChangeArrowheads="1"/>
          </p:cNvSpPr>
          <p:nvPr/>
        </p:nvSpPr>
        <p:spPr bwMode="auto">
          <a:xfrm>
            <a:off x="752874" y="4291897"/>
            <a:ext cx="574189" cy="2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>
            <a:lvl1pPr eaLnBrk="0" hangingPunct="0">
              <a:spcAft>
                <a:spcPts val="1063"/>
              </a:spcAft>
              <a:buFont typeface="Arial" charset="0"/>
              <a:defRPr sz="2700" b="1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Aft>
                <a:spcPts val="1600"/>
              </a:spcAft>
              <a:buFont typeface="Arial" charset="0"/>
              <a:defRPr sz="2700">
                <a:solidFill>
                  <a:schemeClr val="bg2"/>
                </a:solidFill>
                <a:latin typeface="Calibri" pitchFamily="34" charset="0"/>
              </a:defRPr>
            </a:lvl2pPr>
            <a:lvl3pPr marL="1143000" indent="-228600" eaLnBrk="0" hangingPunct="0">
              <a:buSzPct val="80000"/>
              <a:buFont typeface="Arial" charset="0"/>
              <a:buChar char="•"/>
              <a:defRPr sz="2700">
                <a:solidFill>
                  <a:schemeClr val="bg2"/>
                </a:solidFill>
                <a:latin typeface="Calibri" pitchFamily="34" charset="0"/>
              </a:defRPr>
            </a:lvl3pPr>
            <a:lvl4pPr marL="1600200" indent="-228600" eaLnBrk="0" hangingPunct="0">
              <a:buSzPct val="80000"/>
              <a:buFont typeface="Arial" charset="0"/>
              <a:buChar char="–"/>
              <a:defRPr sz="2400">
                <a:solidFill>
                  <a:schemeClr val="bg2"/>
                </a:solidFill>
                <a:latin typeface="Calibri" pitchFamily="34" charset="0"/>
              </a:defRPr>
            </a:lvl4pPr>
            <a:lvl5pPr marL="2057400" indent="-228600" eaLnBrk="0" hangingPunct="0"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  <a:defRPr sz="2100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ja-JP" sz="1300" b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NFVI</a:t>
            </a:r>
            <a:endParaRPr kumimoji="1" lang="en-US" altLang="ja-JP" sz="1300" b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56"/>
          <p:cNvCxnSpPr>
            <a:stCxn id="78" idx="2"/>
            <a:endCxn id="16" idx="0"/>
          </p:cNvCxnSpPr>
          <p:nvPr/>
        </p:nvCxnSpPr>
        <p:spPr>
          <a:xfrm>
            <a:off x="6371789" y="2297428"/>
            <a:ext cx="8343" cy="63023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57"/>
          <p:cNvCxnSpPr>
            <a:stCxn id="78" idx="3"/>
            <a:endCxn id="15" idx="3"/>
          </p:cNvCxnSpPr>
          <p:nvPr/>
        </p:nvCxnSpPr>
        <p:spPr>
          <a:xfrm>
            <a:off x="6889059" y="1813245"/>
            <a:ext cx="27413" cy="3476625"/>
          </a:xfrm>
          <a:prstGeom prst="bentConnector3">
            <a:avLst>
              <a:gd name="adj1" fmla="val 188820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フリーフォーム 49"/>
          <p:cNvSpPr/>
          <p:nvPr/>
        </p:nvSpPr>
        <p:spPr>
          <a:xfrm>
            <a:off x="6296702" y="2626037"/>
            <a:ext cx="150175" cy="0"/>
          </a:xfrm>
          <a:custGeom>
            <a:avLst/>
            <a:gdLst>
              <a:gd name="connsiteX0" fmla="*/ 0 w 148856"/>
              <a:gd name="connsiteY0" fmla="*/ 0 h 0"/>
              <a:gd name="connsiteX1" fmla="*/ 148856 w 14885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>
                <a:moveTo>
                  <a:pt x="0" y="0"/>
                </a:moveTo>
                <a:lnTo>
                  <a:pt x="148856" y="0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フリーフォーム 49"/>
          <p:cNvSpPr/>
          <p:nvPr/>
        </p:nvSpPr>
        <p:spPr>
          <a:xfrm>
            <a:off x="7300247" y="3886513"/>
            <a:ext cx="148984" cy="0"/>
          </a:xfrm>
          <a:custGeom>
            <a:avLst/>
            <a:gdLst>
              <a:gd name="connsiteX0" fmla="*/ 0 w 148856"/>
              <a:gd name="connsiteY0" fmla="*/ 0 h 0"/>
              <a:gd name="connsiteX1" fmla="*/ 148856 w 14885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>
                <a:moveTo>
                  <a:pt x="0" y="0"/>
                </a:moveTo>
                <a:lnTo>
                  <a:pt x="148856" y="0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フリーフォーム 53"/>
          <p:cNvSpPr/>
          <p:nvPr/>
        </p:nvSpPr>
        <p:spPr>
          <a:xfrm>
            <a:off x="5218057" y="3273742"/>
            <a:ext cx="0" cy="158751"/>
          </a:xfrm>
          <a:custGeom>
            <a:avLst/>
            <a:gdLst>
              <a:gd name="connsiteX0" fmla="*/ 0 w 0"/>
              <a:gd name="connsiteY0" fmla="*/ 0 h 159489"/>
              <a:gd name="connsiteX1" fmla="*/ 0 w 0"/>
              <a:gd name="connsiteY1" fmla="*/ 159489 h 15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9489">
                <a:moveTo>
                  <a:pt x="0" y="0"/>
                </a:moveTo>
                <a:lnTo>
                  <a:pt x="0" y="159489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正方形/長方形 30"/>
          <p:cNvSpPr/>
          <p:nvPr/>
        </p:nvSpPr>
        <p:spPr>
          <a:xfrm>
            <a:off x="3516075" y="3624574"/>
            <a:ext cx="1048843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VNF 3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正方形/長方形 30"/>
          <p:cNvSpPr/>
          <p:nvPr/>
        </p:nvSpPr>
        <p:spPr>
          <a:xfrm>
            <a:off x="1067983" y="3634100"/>
            <a:ext cx="1048843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VNF 1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65"/>
          <p:cNvCxnSpPr>
            <a:stCxn id="30" idx="2"/>
          </p:cNvCxnSpPr>
          <p:nvPr/>
        </p:nvCxnSpPr>
        <p:spPr>
          <a:xfrm flipH="1">
            <a:off x="1591207" y="4065904"/>
            <a:ext cx="1192" cy="227013"/>
          </a:xfrm>
          <a:prstGeom prst="line">
            <a:avLst/>
          </a:prstGeom>
          <a:ln w="28575" cmpd="sng">
            <a:solidFill>
              <a:srgbClr val="257E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6"/>
          <p:cNvCxnSpPr>
            <a:stCxn id="17" idx="2"/>
            <a:endCxn id="4" idx="0"/>
          </p:cNvCxnSpPr>
          <p:nvPr/>
        </p:nvCxnSpPr>
        <p:spPr>
          <a:xfrm flipH="1">
            <a:off x="2815260" y="4065904"/>
            <a:ext cx="1191" cy="227013"/>
          </a:xfrm>
          <a:prstGeom prst="line">
            <a:avLst/>
          </a:prstGeom>
          <a:ln w="28575" cmpd="sng">
            <a:solidFill>
              <a:srgbClr val="257E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7"/>
          <p:cNvCxnSpPr>
            <a:stCxn id="29" idx="2"/>
          </p:cNvCxnSpPr>
          <p:nvPr/>
        </p:nvCxnSpPr>
        <p:spPr>
          <a:xfrm flipH="1">
            <a:off x="4039300" y="4056377"/>
            <a:ext cx="1192" cy="236539"/>
          </a:xfrm>
          <a:prstGeom prst="line">
            <a:avLst/>
          </a:prstGeom>
          <a:ln w="28575" cmpd="sng">
            <a:solidFill>
              <a:srgbClr val="257E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8"/>
          <p:cNvCxnSpPr>
            <a:stCxn id="16" idx="2"/>
            <a:endCxn id="15" idx="0"/>
          </p:cNvCxnSpPr>
          <p:nvPr/>
        </p:nvCxnSpPr>
        <p:spPr>
          <a:xfrm flipH="1">
            <a:off x="6376557" y="3894450"/>
            <a:ext cx="4767" cy="711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8061" y="6442808"/>
            <a:ext cx="2305070" cy="276999"/>
            <a:chOff x="1116013" y="6032500"/>
            <a:chExt cx="2305050" cy="276999"/>
          </a:xfrm>
        </p:grpSpPr>
        <p:cxnSp>
          <p:nvCxnSpPr>
            <p:cNvPr id="36" name="Straight Connector 69"/>
            <p:cNvCxnSpPr/>
            <p:nvPr/>
          </p:nvCxnSpPr>
          <p:spPr>
            <a:xfrm>
              <a:off x="1116013" y="6165850"/>
              <a:ext cx="288429" cy="0"/>
            </a:xfrm>
            <a:prstGeom prst="line">
              <a:avLst/>
            </a:prstGeom>
            <a:ln w="19050">
              <a:solidFill>
                <a:srgbClr val="257EA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3"/>
            <p:cNvSpPr txBox="1">
              <a:spLocks noChangeArrowheads="1"/>
            </p:cNvSpPr>
            <p:nvPr/>
          </p:nvSpPr>
          <p:spPr bwMode="auto">
            <a:xfrm>
              <a:off x="1458913" y="6032500"/>
              <a:ext cx="19621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Aft>
                  <a:spcPts val="1063"/>
                </a:spcAft>
                <a:buFont typeface="Arial" charset="0"/>
                <a:defRPr sz="2700" b="1">
                  <a:solidFill>
                    <a:schemeClr val="tx2"/>
                  </a:solidFill>
                  <a:latin typeface="Calibri" pitchFamily="34" charset="0"/>
                </a:defRPr>
              </a:lvl1pPr>
              <a:lvl2pPr marL="742950" indent="-285750" eaLnBrk="0" hangingPunct="0">
                <a:spcAft>
                  <a:spcPts val="1600"/>
                </a:spcAft>
                <a:buFont typeface="Arial" charset="0"/>
                <a:defRPr sz="2700">
                  <a:solidFill>
                    <a:schemeClr val="bg2"/>
                  </a:solidFill>
                  <a:latin typeface="Calibri" pitchFamily="34" charset="0"/>
                </a:defRPr>
              </a:lvl2pPr>
              <a:lvl3pPr marL="1143000" indent="-228600" eaLnBrk="0" hangingPunct="0">
                <a:buSzPct val="80000"/>
                <a:buFont typeface="Arial" charset="0"/>
                <a:buChar char="•"/>
                <a:defRPr sz="2700">
                  <a:solidFill>
                    <a:schemeClr val="bg2"/>
                  </a:solidFill>
                  <a:latin typeface="Calibri" pitchFamily="34" charset="0"/>
                </a:defRPr>
              </a:lvl3pPr>
              <a:lvl4pPr marL="1600200" indent="-228600" eaLnBrk="0" hangingPunct="0">
                <a:buSzPct val="80000"/>
                <a:buFont typeface="Arial" charset="0"/>
                <a:buChar char="–"/>
                <a:defRPr sz="2400">
                  <a:solidFill>
                    <a:schemeClr val="bg2"/>
                  </a:solidFill>
                  <a:latin typeface="Calibri" pitchFamily="34" charset="0"/>
                </a:defRPr>
              </a:lvl4pPr>
              <a:lvl5pPr marL="2057400" indent="-228600" eaLnBrk="0" hangingPunct="0"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5pPr>
              <a:lvl6pPr marL="25146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6pPr>
              <a:lvl7pPr marL="29718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7pPr>
              <a:lvl8pPr marL="34290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8pPr>
              <a:lvl9pPr marL="38862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en-US" altLang="en-US" sz="1200" b="0" dirty="0">
                  <a:solidFill>
                    <a:srgbClr val="123E51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Execution reference points</a:t>
              </a:r>
              <a:endParaRPr lang="en-GB" altLang="en-US" sz="1600" b="0" dirty="0">
                <a:solidFill>
                  <a:srgbClr val="123E5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5087364" y="6442784"/>
            <a:ext cx="2485041" cy="276999"/>
            <a:chOff x="1106488" y="6321425"/>
            <a:chExt cx="2485404" cy="277775"/>
          </a:xfrm>
        </p:grpSpPr>
        <p:cxnSp>
          <p:nvCxnSpPr>
            <p:cNvPr id="39" name="Straight Connector 70"/>
            <p:cNvCxnSpPr/>
            <p:nvPr/>
          </p:nvCxnSpPr>
          <p:spPr>
            <a:xfrm>
              <a:off x="1106488" y="6486988"/>
              <a:ext cx="343308" cy="477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フリーフォーム 53"/>
            <p:cNvSpPr/>
            <p:nvPr/>
          </p:nvSpPr>
          <p:spPr>
            <a:xfrm>
              <a:off x="1278142" y="6408982"/>
              <a:ext cx="0" cy="160787"/>
            </a:xfrm>
            <a:custGeom>
              <a:avLst/>
              <a:gdLst>
                <a:gd name="connsiteX0" fmla="*/ 0 w 0"/>
                <a:gd name="connsiteY0" fmla="*/ 0 h 159489"/>
                <a:gd name="connsiteX1" fmla="*/ 0 w 0"/>
                <a:gd name="connsiteY1" fmla="*/ 159489 h 15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9489">
                  <a:moveTo>
                    <a:pt x="0" y="0"/>
                  </a:moveTo>
                  <a:lnTo>
                    <a:pt x="0" y="159489"/>
                  </a:lnTo>
                </a:path>
              </a:pathLst>
            </a:cu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74"/>
            <p:cNvSpPr txBox="1">
              <a:spLocks noChangeArrowheads="1"/>
            </p:cNvSpPr>
            <p:nvPr/>
          </p:nvSpPr>
          <p:spPr bwMode="auto">
            <a:xfrm>
              <a:off x="1466850" y="6321425"/>
              <a:ext cx="2125042" cy="27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Aft>
                  <a:spcPts val="1063"/>
                </a:spcAft>
                <a:buFont typeface="Arial" charset="0"/>
                <a:defRPr sz="2700" b="1">
                  <a:solidFill>
                    <a:schemeClr val="tx2"/>
                  </a:solidFill>
                  <a:latin typeface="Calibri" pitchFamily="34" charset="0"/>
                </a:defRPr>
              </a:lvl1pPr>
              <a:lvl2pPr marL="742950" indent="-285750" eaLnBrk="0" hangingPunct="0">
                <a:spcAft>
                  <a:spcPts val="1600"/>
                </a:spcAft>
                <a:buFont typeface="Arial" charset="0"/>
                <a:defRPr sz="2700">
                  <a:solidFill>
                    <a:schemeClr val="bg2"/>
                  </a:solidFill>
                  <a:latin typeface="Calibri" pitchFamily="34" charset="0"/>
                </a:defRPr>
              </a:lvl2pPr>
              <a:lvl3pPr marL="1143000" indent="-228600" eaLnBrk="0" hangingPunct="0">
                <a:buSzPct val="80000"/>
                <a:buFont typeface="Arial" charset="0"/>
                <a:buChar char="•"/>
                <a:defRPr sz="2700">
                  <a:solidFill>
                    <a:schemeClr val="bg2"/>
                  </a:solidFill>
                  <a:latin typeface="Calibri" pitchFamily="34" charset="0"/>
                </a:defRPr>
              </a:lvl3pPr>
              <a:lvl4pPr marL="1600200" indent="-228600" eaLnBrk="0" hangingPunct="0">
                <a:buSzPct val="80000"/>
                <a:buFont typeface="Arial" charset="0"/>
                <a:buChar char="–"/>
                <a:defRPr sz="2400">
                  <a:solidFill>
                    <a:schemeClr val="bg2"/>
                  </a:solidFill>
                  <a:latin typeface="Calibri" pitchFamily="34" charset="0"/>
                </a:defRPr>
              </a:lvl4pPr>
              <a:lvl5pPr marL="2057400" indent="-228600" eaLnBrk="0" hangingPunct="0"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5pPr>
              <a:lvl6pPr marL="25146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6pPr>
              <a:lvl7pPr marL="29718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7pPr>
              <a:lvl8pPr marL="34290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8pPr>
              <a:lvl9pPr marL="38862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en-US" altLang="en-US" sz="1200" b="0" dirty="0">
                  <a:solidFill>
                    <a:srgbClr val="123E51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Main NFV reference points</a:t>
              </a:r>
              <a:endParaRPr lang="en-GB" altLang="en-US" sz="1600" b="0" dirty="0">
                <a:solidFill>
                  <a:srgbClr val="123E5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3007550" y="6453913"/>
            <a:ext cx="1970156" cy="276999"/>
            <a:chOff x="4762500" y="6013450"/>
            <a:chExt cx="1970088" cy="276998"/>
          </a:xfrm>
        </p:grpSpPr>
        <p:cxnSp>
          <p:nvCxnSpPr>
            <p:cNvPr id="43" name="Straight Connector 72"/>
            <p:cNvCxnSpPr/>
            <p:nvPr/>
          </p:nvCxnSpPr>
          <p:spPr>
            <a:xfrm>
              <a:off x="4762500" y="6186488"/>
              <a:ext cx="340862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75"/>
            <p:cNvSpPr txBox="1">
              <a:spLocks noChangeArrowheads="1"/>
            </p:cNvSpPr>
            <p:nvPr/>
          </p:nvSpPr>
          <p:spPr bwMode="auto">
            <a:xfrm>
              <a:off x="5111750" y="6013450"/>
              <a:ext cx="1620838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Aft>
                  <a:spcPts val="1063"/>
                </a:spcAft>
                <a:buFont typeface="Arial" charset="0"/>
                <a:defRPr sz="2700" b="1">
                  <a:solidFill>
                    <a:schemeClr val="tx2"/>
                  </a:solidFill>
                  <a:latin typeface="Calibri" pitchFamily="34" charset="0"/>
                </a:defRPr>
              </a:lvl1pPr>
              <a:lvl2pPr marL="742950" indent="-285750" eaLnBrk="0" hangingPunct="0">
                <a:spcAft>
                  <a:spcPts val="1600"/>
                </a:spcAft>
                <a:buFont typeface="Arial" charset="0"/>
                <a:defRPr sz="2700">
                  <a:solidFill>
                    <a:schemeClr val="bg2"/>
                  </a:solidFill>
                  <a:latin typeface="Calibri" pitchFamily="34" charset="0"/>
                </a:defRPr>
              </a:lvl2pPr>
              <a:lvl3pPr marL="1143000" indent="-228600" eaLnBrk="0" hangingPunct="0">
                <a:buSzPct val="80000"/>
                <a:buFont typeface="Arial" charset="0"/>
                <a:buChar char="•"/>
                <a:defRPr sz="2700">
                  <a:solidFill>
                    <a:schemeClr val="bg2"/>
                  </a:solidFill>
                  <a:latin typeface="Calibri" pitchFamily="34" charset="0"/>
                </a:defRPr>
              </a:lvl3pPr>
              <a:lvl4pPr marL="1600200" indent="-228600" eaLnBrk="0" hangingPunct="0">
                <a:buSzPct val="80000"/>
                <a:buFont typeface="Arial" charset="0"/>
                <a:buChar char="–"/>
                <a:defRPr sz="2400">
                  <a:solidFill>
                    <a:schemeClr val="bg2"/>
                  </a:solidFill>
                  <a:latin typeface="Calibri" pitchFamily="34" charset="0"/>
                </a:defRPr>
              </a:lvl4pPr>
              <a:lvl5pPr marL="2057400" indent="-228600" eaLnBrk="0" hangingPunct="0"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5pPr>
              <a:lvl6pPr marL="25146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6pPr>
              <a:lvl7pPr marL="29718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7pPr>
              <a:lvl8pPr marL="34290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8pPr>
              <a:lvl9pPr marL="38862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buSzPct val="80000"/>
                <a:buFont typeface="Arial" charset="0"/>
                <a:buChar char="•"/>
                <a:defRPr sz="21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en-US" altLang="en-US" sz="1200" b="0">
                  <a:solidFill>
                    <a:srgbClr val="123E51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Other reference points</a:t>
              </a:r>
              <a:endParaRPr lang="en-GB" altLang="en-US" sz="1600" b="0">
                <a:solidFill>
                  <a:srgbClr val="123E5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45" name="フリーフォーム 53"/>
            <p:cNvSpPr/>
            <p:nvPr/>
          </p:nvSpPr>
          <p:spPr>
            <a:xfrm>
              <a:off x="4915054" y="6097588"/>
              <a:ext cx="0" cy="158750"/>
            </a:xfrm>
            <a:custGeom>
              <a:avLst/>
              <a:gdLst>
                <a:gd name="connsiteX0" fmla="*/ 0 w 0"/>
                <a:gd name="connsiteY0" fmla="*/ 0 h 159489"/>
                <a:gd name="connsiteX1" fmla="*/ 0 w 0"/>
                <a:gd name="connsiteY1" fmla="*/ 159489 h 15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9489">
                  <a:moveTo>
                    <a:pt x="0" y="0"/>
                  </a:moveTo>
                  <a:lnTo>
                    <a:pt x="0" y="159489"/>
                  </a:lnTo>
                </a:path>
              </a:pathLst>
            </a:cu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6" name="Straight Connector 55"/>
          <p:cNvCxnSpPr>
            <a:stCxn id="7" idx="0"/>
            <a:endCxn id="14" idx="2"/>
          </p:cNvCxnSpPr>
          <p:nvPr/>
        </p:nvCxnSpPr>
        <p:spPr>
          <a:xfrm flipV="1">
            <a:off x="2841475" y="5370829"/>
            <a:ext cx="0" cy="187325"/>
          </a:xfrm>
          <a:prstGeom prst="line">
            <a:avLst/>
          </a:prstGeom>
          <a:ln w="28575" cmpd="sng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"/>
          <p:cNvSpPr/>
          <p:nvPr/>
        </p:nvSpPr>
        <p:spPr>
          <a:xfrm>
            <a:off x="1112082" y="4554856"/>
            <a:ext cx="1009511" cy="409575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Virtual Computing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正方形/長方形 6"/>
          <p:cNvSpPr/>
          <p:nvPr/>
        </p:nvSpPr>
        <p:spPr>
          <a:xfrm>
            <a:off x="2337318" y="4543738"/>
            <a:ext cx="1008319" cy="411163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Virtual Storage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正方形/長方形 8"/>
          <p:cNvSpPr/>
          <p:nvPr/>
        </p:nvSpPr>
        <p:spPr>
          <a:xfrm>
            <a:off x="3561368" y="4543738"/>
            <a:ext cx="1008319" cy="411163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Virtual Network</a:t>
            </a:r>
            <a:endParaRPr kumimoji="1"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正方形/長方形 10"/>
          <p:cNvSpPr/>
          <p:nvPr/>
        </p:nvSpPr>
        <p:spPr>
          <a:xfrm>
            <a:off x="958326" y="4486592"/>
            <a:ext cx="3743652" cy="52546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正方形/長方形 30"/>
          <p:cNvSpPr/>
          <p:nvPr/>
        </p:nvSpPr>
        <p:spPr>
          <a:xfrm>
            <a:off x="2290834" y="2914962"/>
            <a:ext cx="1050034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EMS 2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正方形/長方形 30"/>
          <p:cNvSpPr/>
          <p:nvPr/>
        </p:nvSpPr>
        <p:spPr>
          <a:xfrm>
            <a:off x="3499391" y="2914962"/>
            <a:ext cx="1048843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EMS 3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正方形/長方形 30"/>
          <p:cNvSpPr/>
          <p:nvPr/>
        </p:nvSpPr>
        <p:spPr>
          <a:xfrm>
            <a:off x="1072751" y="2914962"/>
            <a:ext cx="1048843" cy="431800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altLang="ja-JP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EMS 1</a:t>
            </a:r>
            <a:endParaRPr lang="ja-JP" altLang="en-US" sz="1300" dirty="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ja-JP" altLang="en-US" sz="13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3"/>
          <p:cNvCxnSpPr>
            <a:stCxn id="51" idx="2"/>
            <a:endCxn id="17" idx="0"/>
          </p:cNvCxnSpPr>
          <p:nvPr/>
        </p:nvCxnSpPr>
        <p:spPr>
          <a:xfrm>
            <a:off x="2815260" y="3346769"/>
            <a:ext cx="1191" cy="287337"/>
          </a:xfrm>
          <a:prstGeom prst="line">
            <a:avLst/>
          </a:prstGeom>
          <a:ln w="19050" cmpd="sng">
            <a:solidFill>
              <a:srgbClr val="0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9"/>
          <p:cNvCxnSpPr/>
          <p:nvPr/>
        </p:nvCxnSpPr>
        <p:spPr>
          <a:xfrm flipH="1">
            <a:off x="4774689" y="3372162"/>
            <a:ext cx="10905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13"/>
          <p:cNvCxnSpPr>
            <a:stCxn id="18" idx="3"/>
          </p:cNvCxnSpPr>
          <p:nvPr/>
        </p:nvCxnSpPr>
        <p:spPr>
          <a:xfrm>
            <a:off x="4774688" y="1813238"/>
            <a:ext cx="865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82"/>
          <p:cNvCxnSpPr/>
          <p:nvPr/>
        </p:nvCxnSpPr>
        <p:spPr>
          <a:xfrm flipH="1">
            <a:off x="1901098" y="2030728"/>
            <a:ext cx="8343" cy="763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4"/>
          <p:cNvCxnSpPr/>
          <p:nvPr/>
        </p:nvCxnSpPr>
        <p:spPr>
          <a:xfrm>
            <a:off x="1800975" y="2411725"/>
            <a:ext cx="201426" cy="0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85"/>
          <p:cNvCxnSpPr/>
          <p:nvPr/>
        </p:nvCxnSpPr>
        <p:spPr>
          <a:xfrm>
            <a:off x="2697258" y="3494400"/>
            <a:ext cx="201426" cy="0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9221"/>
          <p:cNvCxnSpPr>
            <a:endCxn id="65" idx="3"/>
          </p:cNvCxnSpPr>
          <p:nvPr/>
        </p:nvCxnSpPr>
        <p:spPr>
          <a:xfrm flipH="1">
            <a:off x="4774683" y="2357750"/>
            <a:ext cx="874830" cy="0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06"/>
          <p:cNvCxnSpPr/>
          <p:nvPr/>
        </p:nvCxnSpPr>
        <p:spPr>
          <a:xfrm>
            <a:off x="4026197" y="3338829"/>
            <a:ext cx="1191" cy="288925"/>
          </a:xfrm>
          <a:prstGeom prst="line">
            <a:avLst/>
          </a:prstGeom>
          <a:ln w="19050" cmpd="sng">
            <a:solidFill>
              <a:srgbClr val="0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07"/>
          <p:cNvCxnSpPr/>
          <p:nvPr/>
        </p:nvCxnSpPr>
        <p:spPr>
          <a:xfrm>
            <a:off x="3908195" y="3488050"/>
            <a:ext cx="200234" cy="0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08"/>
          <p:cNvCxnSpPr/>
          <p:nvPr/>
        </p:nvCxnSpPr>
        <p:spPr>
          <a:xfrm>
            <a:off x="1591207" y="3359469"/>
            <a:ext cx="1192" cy="287337"/>
          </a:xfrm>
          <a:prstGeom prst="line">
            <a:avLst/>
          </a:prstGeom>
          <a:ln w="19050" cmpd="sng">
            <a:solidFill>
              <a:srgbClr val="0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109"/>
          <p:cNvCxnSpPr/>
          <p:nvPr/>
        </p:nvCxnSpPr>
        <p:spPr>
          <a:xfrm>
            <a:off x="1473216" y="3507100"/>
            <a:ext cx="201425" cy="0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Flowchart: Card 9240"/>
          <p:cNvSpPr>
            <a:spLocks noChangeArrowheads="1"/>
          </p:cNvSpPr>
          <p:nvPr/>
        </p:nvSpPr>
        <p:spPr bwMode="auto">
          <a:xfrm>
            <a:off x="2553048" y="2122805"/>
            <a:ext cx="2221639" cy="468313"/>
          </a:xfrm>
          <a:prstGeom prst="flowChartPunchedCard">
            <a:avLst/>
          </a:prstGeom>
          <a:solidFill>
            <a:srgbClr val="FEFF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/>
            <a:r>
              <a:rPr lang="en-US" altLang="ja-JP" sz="120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Service, VNF and Infrastructure Description</a:t>
            </a:r>
            <a:endParaRPr lang="ja-JP" altLang="en-US" sz="1200">
              <a:solidFill>
                <a:srgbClr val="123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フリーフォーム 53"/>
          <p:cNvSpPr/>
          <p:nvPr/>
        </p:nvSpPr>
        <p:spPr>
          <a:xfrm>
            <a:off x="5218057" y="2265679"/>
            <a:ext cx="0" cy="158751"/>
          </a:xfrm>
          <a:custGeom>
            <a:avLst/>
            <a:gdLst>
              <a:gd name="connsiteX0" fmla="*/ 0 w 0"/>
              <a:gd name="connsiteY0" fmla="*/ 0 h 159489"/>
              <a:gd name="connsiteX1" fmla="*/ 0 w 0"/>
              <a:gd name="connsiteY1" fmla="*/ 159489 h 15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9489">
                <a:moveTo>
                  <a:pt x="0" y="0"/>
                </a:moveTo>
                <a:lnTo>
                  <a:pt x="0" y="159489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Elbow Connector 148"/>
          <p:cNvCxnSpPr>
            <a:stCxn id="18" idx="1"/>
            <a:endCxn id="7" idx="1"/>
          </p:cNvCxnSpPr>
          <p:nvPr/>
        </p:nvCxnSpPr>
        <p:spPr>
          <a:xfrm rot="10800000" flipH="1" flipV="1">
            <a:off x="793848" y="1813242"/>
            <a:ext cx="175204" cy="4079875"/>
          </a:xfrm>
          <a:prstGeom prst="bentConnector3">
            <a:avLst>
              <a:gd name="adj1" fmla="val -129806"/>
            </a:avLst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フリーフォーム 49"/>
          <p:cNvSpPr/>
          <p:nvPr/>
        </p:nvSpPr>
        <p:spPr>
          <a:xfrm>
            <a:off x="464899" y="3681725"/>
            <a:ext cx="148983" cy="0"/>
          </a:xfrm>
          <a:custGeom>
            <a:avLst/>
            <a:gdLst>
              <a:gd name="connsiteX0" fmla="*/ 0 w 148856"/>
              <a:gd name="connsiteY0" fmla="*/ 0 h 0"/>
              <a:gd name="connsiteX1" fmla="*/ 148856 w 14885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>
                <a:moveTo>
                  <a:pt x="0" y="0"/>
                </a:moveTo>
                <a:lnTo>
                  <a:pt x="148856" y="0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kumimoji="1" lang="ja-JP" altLang="en-US" sz="13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84"/>
          <p:cNvSpPr txBox="1">
            <a:spLocks noChangeArrowheads="1"/>
          </p:cNvSpPr>
          <p:nvPr/>
        </p:nvSpPr>
        <p:spPr bwMode="auto">
          <a:xfrm>
            <a:off x="7449235" y="3702368"/>
            <a:ext cx="508466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Or-Vi</a:t>
            </a:r>
          </a:p>
        </p:txBody>
      </p:sp>
      <p:sp>
        <p:nvSpPr>
          <p:cNvPr id="70" name="TextBox 155"/>
          <p:cNvSpPr txBox="1">
            <a:spLocks noChangeArrowheads="1"/>
          </p:cNvSpPr>
          <p:nvPr/>
        </p:nvSpPr>
        <p:spPr bwMode="auto">
          <a:xfrm>
            <a:off x="6442108" y="2453004"/>
            <a:ext cx="718589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Or-Vnfm</a:t>
            </a:r>
          </a:p>
        </p:txBody>
      </p:sp>
      <p:sp>
        <p:nvSpPr>
          <p:cNvPr id="71" name="TextBox 156"/>
          <p:cNvSpPr txBox="1">
            <a:spLocks noChangeArrowheads="1"/>
          </p:cNvSpPr>
          <p:nvPr/>
        </p:nvSpPr>
        <p:spPr bwMode="auto">
          <a:xfrm>
            <a:off x="6425422" y="4077016"/>
            <a:ext cx="684925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Vi-Vnfm</a:t>
            </a:r>
          </a:p>
        </p:txBody>
      </p:sp>
      <p:sp>
        <p:nvSpPr>
          <p:cNvPr id="72" name="TextBox 157"/>
          <p:cNvSpPr txBox="1">
            <a:spLocks noChangeArrowheads="1"/>
          </p:cNvSpPr>
          <p:nvPr/>
        </p:nvSpPr>
        <p:spPr bwMode="auto">
          <a:xfrm>
            <a:off x="4901024" y="1437004"/>
            <a:ext cx="599838" cy="276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Os-Ma</a:t>
            </a:r>
          </a:p>
        </p:txBody>
      </p:sp>
      <p:sp>
        <p:nvSpPr>
          <p:cNvPr id="73" name="TextBox 158"/>
          <p:cNvSpPr txBox="1">
            <a:spLocks noChangeArrowheads="1"/>
          </p:cNvSpPr>
          <p:nvPr/>
        </p:nvSpPr>
        <p:spPr bwMode="auto">
          <a:xfrm>
            <a:off x="4868839" y="1978344"/>
            <a:ext cx="583808" cy="276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Se-Ma</a:t>
            </a:r>
          </a:p>
        </p:txBody>
      </p:sp>
      <p:sp>
        <p:nvSpPr>
          <p:cNvPr id="74" name="TextBox 159"/>
          <p:cNvSpPr txBox="1">
            <a:spLocks noChangeArrowheads="1"/>
          </p:cNvSpPr>
          <p:nvPr/>
        </p:nvSpPr>
        <p:spPr bwMode="auto">
          <a:xfrm>
            <a:off x="4932013" y="2991168"/>
            <a:ext cx="718909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Ve-Vnfm</a:t>
            </a:r>
          </a:p>
        </p:txBody>
      </p:sp>
      <p:sp>
        <p:nvSpPr>
          <p:cNvPr id="75" name="TextBox 160"/>
          <p:cNvSpPr txBox="1">
            <a:spLocks noChangeArrowheads="1"/>
          </p:cNvSpPr>
          <p:nvPr/>
        </p:nvSpPr>
        <p:spPr bwMode="auto">
          <a:xfrm>
            <a:off x="5017826" y="4924740"/>
            <a:ext cx="498848" cy="276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Nf-Vi</a:t>
            </a:r>
          </a:p>
        </p:txBody>
      </p:sp>
      <p:sp>
        <p:nvSpPr>
          <p:cNvPr id="76" name="TextBox 83"/>
          <p:cNvSpPr txBox="1">
            <a:spLocks noChangeArrowheads="1"/>
          </p:cNvSpPr>
          <p:nvPr/>
        </p:nvSpPr>
        <p:spPr bwMode="auto">
          <a:xfrm>
            <a:off x="2954703" y="4065904"/>
            <a:ext cx="539950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>
                <a:solidFill>
                  <a:srgbClr val="123E51"/>
                </a:solidFill>
                <a:ea typeface="MS PGothic" pitchFamily="34" charset="-128"/>
              </a:rPr>
              <a:t>Vn-Nf</a:t>
            </a:r>
          </a:p>
        </p:txBody>
      </p:sp>
      <p:sp>
        <p:nvSpPr>
          <p:cNvPr id="77" name="TextBox 86"/>
          <p:cNvSpPr txBox="1">
            <a:spLocks noChangeArrowheads="1"/>
          </p:cNvSpPr>
          <p:nvPr/>
        </p:nvSpPr>
        <p:spPr bwMode="auto">
          <a:xfrm>
            <a:off x="2096561" y="5300979"/>
            <a:ext cx="522894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r>
              <a:rPr lang="en-US" altLang="en-US" sz="1200" dirty="0" err="1">
                <a:solidFill>
                  <a:srgbClr val="123E51"/>
                </a:solidFill>
                <a:ea typeface="MS PGothic" pitchFamily="34" charset="-128"/>
              </a:rPr>
              <a:t>Vl</a:t>
            </a:r>
            <a:r>
              <a:rPr lang="en-US" altLang="en-US" sz="1200" dirty="0">
                <a:solidFill>
                  <a:srgbClr val="123E51"/>
                </a:solidFill>
                <a:ea typeface="MS PGothic" pitchFamily="34" charset="-128"/>
              </a:rPr>
              <a:t>-Ha</a:t>
            </a:r>
          </a:p>
        </p:txBody>
      </p:sp>
      <p:sp>
        <p:nvSpPr>
          <p:cNvPr id="78" name="正方形/長方形 36"/>
          <p:cNvSpPr/>
          <p:nvPr/>
        </p:nvSpPr>
        <p:spPr>
          <a:xfrm>
            <a:off x="5854513" y="1330642"/>
            <a:ext cx="1034540" cy="966787"/>
          </a:xfrm>
          <a:prstGeom prst="rect">
            <a:avLst/>
          </a:prstGeom>
          <a:solidFill>
            <a:srgbClr val="FEFFB7"/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r>
              <a:rPr kumimoji="1" lang="en-US" altLang="ja-JP" sz="1300" dirty="0">
                <a:solidFill>
                  <a:srgbClr val="123E51"/>
                </a:solidFill>
                <a:latin typeface="Times New Roman" pitchFamily="18" charset="0"/>
                <a:cs typeface="Times New Roman" pitchFamily="18" charset="0"/>
              </a:rPr>
              <a:t>Service Orchestrator</a:t>
            </a:r>
          </a:p>
        </p:txBody>
      </p:sp>
      <p:sp>
        <p:nvSpPr>
          <p:cNvPr id="87" name="矩形 86"/>
          <p:cNvSpPr/>
          <p:nvPr/>
        </p:nvSpPr>
        <p:spPr>
          <a:xfrm>
            <a:off x="1331640" y="5229200"/>
            <a:ext cx="6480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 smtClean="0"/>
              <a:t>KVM</a:t>
            </a:r>
            <a:endParaRPr lang="zh-CN" altLang="en-US" sz="1100" dirty="0"/>
          </a:p>
        </p:txBody>
      </p:sp>
      <p:sp>
        <p:nvSpPr>
          <p:cNvPr id="79" name="矩形 78"/>
          <p:cNvSpPr/>
          <p:nvPr/>
        </p:nvSpPr>
        <p:spPr>
          <a:xfrm>
            <a:off x="5868144" y="5229200"/>
            <a:ext cx="1080120" cy="720080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Control Node HA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2267744" y="5661248"/>
            <a:ext cx="1080120" cy="576064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Storage</a:t>
            </a:r>
          </a:p>
          <a:p>
            <a:pPr algn="ctr"/>
            <a:r>
              <a:rPr lang="en-US" altLang="zh-CN" dirty="0" smtClean="0"/>
              <a:t>Node HA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3572272" y="5661248"/>
            <a:ext cx="1071736" cy="576064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Network Node HA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1043608" y="5013176"/>
            <a:ext cx="360040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Hypervisor HA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1043608" y="5661248"/>
            <a:ext cx="1080120" cy="576064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Compute Node HA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1115616" y="4365104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VM HA</a:t>
            </a:r>
            <a:endParaRPr lang="zh-CN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2339752" y="4365104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VM HA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3563888" y="4365104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VM HA</a:t>
            </a:r>
            <a:endParaRPr lang="zh-CN" altLang="en-US" dirty="0"/>
          </a:p>
        </p:txBody>
      </p:sp>
      <p:sp>
        <p:nvSpPr>
          <p:cNvPr id="88" name="矩形 87"/>
          <p:cNvSpPr/>
          <p:nvPr/>
        </p:nvSpPr>
        <p:spPr>
          <a:xfrm>
            <a:off x="1043608" y="3573016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VNF HA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2267744" y="3573016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VNF HA</a:t>
            </a:r>
            <a:endParaRPr lang="zh-CN" altLang="en-US" dirty="0"/>
          </a:p>
        </p:txBody>
      </p:sp>
      <p:sp>
        <p:nvSpPr>
          <p:cNvPr id="90" name="矩形 89"/>
          <p:cNvSpPr/>
          <p:nvPr/>
        </p:nvSpPr>
        <p:spPr>
          <a:xfrm>
            <a:off x="3491880" y="3573016"/>
            <a:ext cx="1080120" cy="504056"/>
          </a:xfrm>
          <a:prstGeom prst="rect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VNF HA</a:t>
            </a:r>
            <a:endParaRPr lang="zh-CN" altLang="en-US" dirty="0"/>
          </a:p>
        </p:txBody>
      </p:sp>
      <p:sp>
        <p:nvSpPr>
          <p:cNvPr id="91" name="灯片编号占位符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1" grpId="0" animBg="1"/>
      <p:bldP spid="82" grpId="0" animBg="1"/>
      <p:bldP spid="80" grpId="0" animBg="1"/>
      <p:bldP spid="83" grpId="0" animBg="1"/>
      <p:bldP spid="84" grpId="0" animBg="1"/>
      <p:bldP spid="85" grpId="0" animBg="1"/>
      <p:bldP spid="86" grpId="0" animBg="1"/>
      <p:bldP spid="88" grpId="0" animBg="1"/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The followings are the reference frameworks for a high available NFV deployment .</a:t>
            </a:r>
          </a:p>
          <a:p>
            <a:r>
              <a:rPr lang="en-US" altLang="zh-CN" dirty="0" smtClean="0"/>
              <a:t>Not all the frameworks are necessarily deployed at the same time</a:t>
            </a:r>
          </a:p>
          <a:p>
            <a:r>
              <a:rPr lang="en-US" altLang="zh-CN" dirty="0" smtClean="0"/>
              <a:t>Hardware HA Framework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Control Node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Compute Node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Network Node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Storage </a:t>
            </a:r>
            <a:r>
              <a:rPr lang="en-US" altLang="zh-CN" dirty="0" smtClean="0"/>
              <a:t>Node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TOR</a:t>
            </a:r>
            <a:endParaRPr lang="zh-CN" altLang="en-US" dirty="0" smtClean="0"/>
          </a:p>
          <a:p>
            <a:r>
              <a:rPr lang="en-US" altLang="zh-CN" dirty="0" smtClean="0"/>
              <a:t>Software HA Framework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Controller services (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services)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Hypervisor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Virtual Machine (VM)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altLang="zh-CN" dirty="0" smtClean="0"/>
              <a:t>Virtual Network Functions (VNF)</a:t>
            </a:r>
          </a:p>
          <a:p>
            <a:r>
              <a:rPr lang="en-US" altLang="zh-CN" dirty="0" smtClean="0"/>
              <a:t>Multisite deployment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	Hardware HA Framework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27584" y="335699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Control Node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Compute Node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Network Node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Storage Node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74"/>
          <p:cNvSpPr/>
          <p:nvPr/>
        </p:nvSpPr>
        <p:spPr>
          <a:xfrm>
            <a:off x="2915816" y="4581128"/>
            <a:ext cx="6228184" cy="2178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3347864" y="6237312"/>
            <a:ext cx="2489380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Compute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00400" y="620689"/>
            <a:ext cx="5638800" cy="24482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048498" y="1081314"/>
            <a:ext cx="1643744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7092280" y="1628801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9254" y="1197428"/>
            <a:ext cx="14851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>
                <a:solidFill>
                  <a:schemeClr val="tx1"/>
                </a:solidFill>
              </a:rPr>
              <a:t>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50772" y="602793"/>
            <a:ext cx="2489380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Controller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48064" y="4797152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313129" y="4869160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202492" y="5813980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798298" y="2859314"/>
            <a:ext cx="0" cy="720000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849983" y="2881085"/>
            <a:ext cx="0" cy="720000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7713073" y="2881085"/>
            <a:ext cx="0" cy="720000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 flipV="1">
            <a:off x="3782377" y="3592286"/>
            <a:ext cx="4909865" cy="24598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535805" y="2859314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6469380" y="2866571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431530" y="2881085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 flipV="1">
            <a:off x="2533650" y="3859896"/>
            <a:ext cx="5897882" cy="52612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3702504" y="3859896"/>
            <a:ext cx="0" cy="968824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5438984" y="3912508"/>
            <a:ext cx="0" cy="916212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211955" y="2886930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237309" y="2886930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8117205" y="2893915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4207873" y="4194527"/>
            <a:ext cx="3909332" cy="6555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4402456" y="4194526"/>
            <a:ext cx="476" cy="634194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endCxn id="23" idx="0"/>
          </p:cNvCxnSpPr>
          <p:nvPr/>
        </p:nvCxnSpPr>
        <p:spPr>
          <a:xfrm flipH="1">
            <a:off x="6051578" y="4185740"/>
            <a:ext cx="6803" cy="611413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H="1" flipV="1">
            <a:off x="550273" y="5522888"/>
            <a:ext cx="687977" cy="806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 flipV="1">
            <a:off x="551566" y="5813174"/>
            <a:ext cx="687977" cy="806"/>
          </a:xfrm>
          <a:prstGeom prst="line">
            <a:avLst/>
          </a:prstGeom>
          <a:ln w="31750">
            <a:solidFill>
              <a:srgbClr val="F8CBA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 flipV="1">
            <a:off x="550273" y="6103460"/>
            <a:ext cx="687977" cy="806"/>
          </a:xfrm>
          <a:prstGeom prst="line">
            <a:avLst/>
          </a:prstGeom>
          <a:ln w="31750">
            <a:solidFill>
              <a:srgbClr val="4472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1259632" y="5375498"/>
            <a:ext cx="1152128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Public</a:t>
            </a:r>
            <a:endParaRPr lang="zh-CN" altLang="en-US" dirty="0"/>
          </a:p>
        </p:txBody>
      </p:sp>
      <p:sp>
        <p:nvSpPr>
          <p:cNvPr id="64" name="矩形 63"/>
          <p:cNvSpPr/>
          <p:nvPr/>
        </p:nvSpPr>
        <p:spPr>
          <a:xfrm>
            <a:off x="1259632" y="5663530"/>
            <a:ext cx="17835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Tenant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1259632" y="5949280"/>
            <a:ext cx="170909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7092280" y="2201056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220072" y="1053165"/>
            <a:ext cx="1643744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5263854" y="1600652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290828" y="1169279"/>
            <a:ext cx="14851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>
                <a:solidFill>
                  <a:schemeClr val="tx1"/>
                </a:solidFill>
              </a:rPr>
              <a:t>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263854" y="2172907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360304" y="1053165"/>
            <a:ext cx="1643744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3404086" y="1600652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431060" y="1169279"/>
            <a:ext cx="148519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>
                <a:solidFill>
                  <a:schemeClr val="tx1"/>
                </a:solidFill>
              </a:rPr>
              <a:t>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404086" y="2172907"/>
            <a:ext cx="1502228" cy="4358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Controller Services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197020" y="4797152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362085" y="4880294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251448" y="5813980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9" name="标题 1"/>
          <p:cNvSpPr txBox="1">
            <a:spLocks/>
          </p:cNvSpPr>
          <p:nvPr/>
        </p:nvSpPr>
        <p:spPr>
          <a:xfrm>
            <a:off x="-7052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Controller Node +</a:t>
            </a:r>
            <a:r>
              <a:rPr kumimoji="0" lang="en-US" altLang="zh-CN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Compute Node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085452" y="4817700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7250517" y="4889708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139880" y="5834528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3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7376372" y="3933056"/>
            <a:ext cx="0" cy="916212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直接连接符 73"/>
          <p:cNvCxnSpPr>
            <a:endCxn id="70" idx="0"/>
          </p:cNvCxnSpPr>
          <p:nvPr/>
        </p:nvCxnSpPr>
        <p:spPr>
          <a:xfrm flipH="1">
            <a:off x="7988966" y="4206288"/>
            <a:ext cx="6803" cy="611413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35496" y="882586"/>
            <a:ext cx="3024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Control Node in Cluster</a:t>
            </a: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Multiple compute node, in a cluster or not</a:t>
            </a: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Compute cluster will provide automated VM evacuation and restart, but will bring extra complexity</a:t>
            </a:r>
            <a:r>
              <a:rPr lang="en-US" altLang="zh-CN" dirty="0" smtClean="0"/>
              <a:t>.</a:t>
            </a: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r>
              <a:rPr lang="en-US" altLang="zh-CN" dirty="0" smtClean="0"/>
              <a:t>Huge gaps for </a:t>
            </a:r>
            <a:r>
              <a:rPr lang="en-US" altLang="zh-CN" dirty="0" err="1" smtClean="0"/>
              <a:t>O</a:t>
            </a:r>
            <a:r>
              <a:rPr lang="en-US" altLang="zh-CN" dirty="0" err="1" smtClean="0"/>
              <a:t>penstack</a:t>
            </a:r>
            <a:r>
              <a:rPr lang="en-US" altLang="zh-CN" dirty="0" smtClean="0"/>
              <a:t> for the compute cluster.</a:t>
            </a:r>
            <a:endParaRPr lang="en-US" altLang="zh-CN" dirty="0" smtClean="0"/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l"/>
              <a:defRPr/>
            </a:pPr>
            <a:endParaRPr lang="zh-CN" altLang="en-US" dirty="0"/>
          </a:p>
        </p:txBody>
      </p:sp>
      <p:sp>
        <p:nvSpPr>
          <p:cNvPr id="78" name="灯片编号占位符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614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>
            <a:off x="141515" y="836711"/>
            <a:ext cx="4278086" cy="259228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593771" y="836713"/>
            <a:ext cx="4463143" cy="252027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88472" y="890825"/>
            <a:ext cx="2915376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Controller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833256" y="862638"/>
            <a:ext cx="3195128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Network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833257" y="1537552"/>
            <a:ext cx="1153887" cy="1625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Neutron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Network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Node1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68141" y="1537552"/>
            <a:ext cx="1153887" cy="1625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Neutron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Network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Node2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821385" y="1537551"/>
            <a:ext cx="1153887" cy="1625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Neutron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Network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Node3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834662" y="3149544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298791" y="3163149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3678555" y="3163149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167178" y="3163149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825342" y="3163149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8247833" y="3177665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 flipV="1">
            <a:off x="809624" y="4180163"/>
            <a:ext cx="7438209" cy="2166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3184072" y="4190996"/>
            <a:ext cx="1" cy="1055964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921828" y="4201829"/>
            <a:ext cx="1" cy="1055964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730240" y="3177665"/>
            <a:ext cx="0" cy="85634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7227026" y="3177665"/>
            <a:ext cx="0" cy="85634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729254" y="3177665"/>
            <a:ext cx="0" cy="85634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H="1" flipV="1">
            <a:off x="3486150" y="4032147"/>
            <a:ext cx="5570764" cy="27909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3486150" y="4032146"/>
            <a:ext cx="0" cy="121481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326505" y="4060055"/>
            <a:ext cx="0" cy="121481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5500074" y="3177665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7065984" y="3163149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8534739" y="3177665"/>
            <a:ext cx="0" cy="129137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H="1">
            <a:off x="3766458" y="4478004"/>
            <a:ext cx="4736645" cy="0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3766458" y="4469036"/>
            <a:ext cx="0" cy="777925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6658521" y="4454520"/>
            <a:ext cx="0" cy="777925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flipH="1" flipV="1">
            <a:off x="266700" y="5957354"/>
            <a:ext cx="687977" cy="806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H="1" flipV="1">
            <a:off x="267993" y="6247640"/>
            <a:ext cx="687977" cy="806"/>
          </a:xfrm>
          <a:prstGeom prst="line">
            <a:avLst/>
          </a:prstGeom>
          <a:ln w="31750">
            <a:solidFill>
              <a:srgbClr val="F8CBA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 flipV="1">
            <a:off x="266700" y="6537926"/>
            <a:ext cx="687977" cy="806"/>
          </a:xfrm>
          <a:prstGeom prst="line">
            <a:avLst/>
          </a:prstGeom>
          <a:ln w="31750">
            <a:solidFill>
              <a:srgbClr val="4472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992709" y="5747703"/>
            <a:ext cx="1131019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Public</a:t>
            </a:r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992708" y="6061171"/>
            <a:ext cx="987004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Tenant</a:t>
            </a:r>
            <a:endParaRPr lang="zh-CN" altLang="en-US" dirty="0"/>
          </a:p>
        </p:txBody>
      </p:sp>
      <p:sp>
        <p:nvSpPr>
          <p:cNvPr id="77" name="矩形 76"/>
          <p:cNvSpPr/>
          <p:nvPr/>
        </p:nvSpPr>
        <p:spPr>
          <a:xfrm>
            <a:off x="995158" y="6374640"/>
            <a:ext cx="1632626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51" name="标题 1"/>
          <p:cNvSpPr txBox="1">
            <a:spLocks/>
          </p:cNvSpPr>
          <p:nvPr/>
        </p:nvSpPr>
        <p:spPr>
          <a:xfrm>
            <a:off x="-380728" y="-243408"/>
            <a:ext cx="9849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Controller Node +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Compute Node + Network Cluster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9512" y="1413205"/>
            <a:ext cx="1296144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107504" y="1889359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547664" y="1412776"/>
            <a:ext cx="1368152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2987824" y="1412776"/>
            <a:ext cx="1368152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1547664" y="1916832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987824" y="1916832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0" name="圆角矩形 79"/>
          <p:cNvSpPr/>
          <p:nvPr/>
        </p:nvSpPr>
        <p:spPr>
          <a:xfrm>
            <a:off x="2339752" y="4869160"/>
            <a:ext cx="5904656" cy="1988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2627784" y="6525344"/>
            <a:ext cx="2489380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Compute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427984" y="5085184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593049" y="5157192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482412" y="6102012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476940" y="5085184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2642005" y="5168326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531368" y="6102012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6365372" y="5105732"/>
            <a:ext cx="1807028" cy="142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6530437" y="5177740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419800" y="6122560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灯片编号占位符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77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4593771" y="836713"/>
            <a:ext cx="4463143" cy="27162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833256" y="962833"/>
            <a:ext cx="3123120" cy="4499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Storage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33257" y="1433918"/>
            <a:ext cx="1153887" cy="1625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Cinder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Glance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Node1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68141" y="1433918"/>
            <a:ext cx="1153887" cy="1625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Cinder</a:t>
            </a:r>
          </a:p>
          <a:p>
            <a:r>
              <a:rPr lang="en-US" altLang="zh-CN" sz="2400" dirty="0">
                <a:solidFill>
                  <a:schemeClr val="tx1"/>
                </a:solidFill>
              </a:rPr>
              <a:t>Glance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Node2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21385" y="1433917"/>
            <a:ext cx="1153887" cy="1625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Cinder</a:t>
            </a:r>
          </a:p>
          <a:p>
            <a:r>
              <a:rPr lang="en-US" altLang="zh-CN" sz="2400" dirty="0">
                <a:solidFill>
                  <a:schemeClr val="tx1"/>
                </a:solidFill>
              </a:rPr>
              <a:t>Glance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Node3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流程图: 磁盘 22"/>
          <p:cNvSpPr/>
          <p:nvPr/>
        </p:nvSpPr>
        <p:spPr>
          <a:xfrm>
            <a:off x="5829299" y="4307745"/>
            <a:ext cx="1590809" cy="938088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Volume Storage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流程图: 磁盘 28"/>
          <p:cNvSpPr/>
          <p:nvPr/>
        </p:nvSpPr>
        <p:spPr>
          <a:xfrm>
            <a:off x="7466105" y="4283252"/>
            <a:ext cx="1590809" cy="938088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Volume Storage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834662" y="3045910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2210345" y="3059515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681413" y="3059515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278075" y="3045910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6825342" y="3045910"/>
            <a:ext cx="0" cy="101418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8247833" y="3045911"/>
            <a:ext cx="0" cy="1027791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 flipV="1">
            <a:off x="809624" y="4076529"/>
            <a:ext cx="7438209" cy="21666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2524670" y="4060096"/>
            <a:ext cx="0" cy="1330880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5039270" y="4098195"/>
            <a:ext cx="0" cy="1330880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5545456" y="3059516"/>
            <a:ext cx="0" cy="827317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 flipV="1">
            <a:off x="3414033" y="3876001"/>
            <a:ext cx="5027023" cy="21716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3403827" y="3869593"/>
            <a:ext cx="10206" cy="1485677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5406391" y="3879498"/>
            <a:ext cx="1019" cy="1511478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endCxn id="23" idx="1"/>
          </p:cNvCxnSpPr>
          <p:nvPr/>
        </p:nvCxnSpPr>
        <p:spPr>
          <a:xfrm>
            <a:off x="6610590" y="3051189"/>
            <a:ext cx="14114" cy="1256557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096458" y="3045911"/>
            <a:ext cx="14114" cy="1256557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74678" y="6434292"/>
            <a:ext cx="687977" cy="806"/>
          </a:xfrm>
          <a:prstGeom prst="line">
            <a:avLst/>
          </a:prstGeom>
          <a:ln w="31750">
            <a:solidFill>
              <a:srgbClr val="4472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755576" y="6271917"/>
            <a:ext cx="1689682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Management</a:t>
            </a:r>
            <a:endParaRPr lang="zh-CN" altLang="en-US" dirty="0"/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74678" y="6102176"/>
            <a:ext cx="687977" cy="0"/>
          </a:xfrm>
          <a:prstGeom prst="line">
            <a:avLst/>
          </a:prstGeom>
          <a:ln w="317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809276" y="5959301"/>
            <a:ext cx="1170436" cy="285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Storage</a:t>
            </a:r>
            <a:endParaRPr lang="zh-CN" altLang="en-US" dirty="0"/>
          </a:p>
        </p:txBody>
      </p:sp>
      <p:sp>
        <p:nvSpPr>
          <p:cNvPr id="42" name="标题 1"/>
          <p:cNvSpPr txBox="1">
            <a:spLocks/>
          </p:cNvSpPr>
          <p:nvPr/>
        </p:nvSpPr>
        <p:spPr>
          <a:xfrm>
            <a:off x="-380728" y="-243408"/>
            <a:ext cx="9849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Controller Node +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Compute Node + Storage Cluster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141515" y="836711"/>
            <a:ext cx="4278086" cy="259228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88472" y="890825"/>
            <a:ext cx="2915376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Controller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79512" y="1413205"/>
            <a:ext cx="1296144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107504" y="1889359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547664" y="1412776"/>
            <a:ext cx="1368152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2987824" y="1412776"/>
            <a:ext cx="1368152" cy="17997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1547664" y="1916832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87824" y="1916832"/>
            <a:ext cx="1512168" cy="6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Controller </a:t>
            </a:r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2195736" y="5301208"/>
            <a:ext cx="5904656" cy="15567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267744" y="6453336"/>
            <a:ext cx="2489380" cy="44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Compute Cluster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218788" y="5517232"/>
            <a:ext cx="1807028" cy="990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4383853" y="5672382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273216" y="6102012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267744" y="5517232"/>
            <a:ext cx="1807028" cy="990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2432809" y="5672382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322172" y="6102012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156176" y="5517232"/>
            <a:ext cx="1807028" cy="1010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6321241" y="5672382"/>
            <a:ext cx="1415144" cy="4209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Nova Compute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210604" y="6122560"/>
            <a:ext cx="1213757" cy="319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Compute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8" name="灯片编号占位符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027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	Software HA Framework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71600" y="3260576"/>
            <a:ext cx="7304856" cy="17526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Controller services (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services)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Hypervisor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Virtual Machine (VM)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altLang="zh-CN" dirty="0" smtClean="0"/>
              <a:t>Virtual Network Functions (VNF)</a:t>
            </a: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19175" y="764704"/>
            <a:ext cx="7801297" cy="59916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437709" y="1628800"/>
            <a:ext cx="1590675" cy="4873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2526108" y="951111"/>
            <a:ext cx="478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Active – Active Controller Cluster</a:t>
            </a:r>
            <a:endParaRPr lang="zh-CN" altLang="en-US" sz="2400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6501185" y="1660738"/>
            <a:ext cx="159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Controller 3</a:t>
            </a:r>
            <a:endParaRPr lang="zh-CN" altLang="en-US" sz="2000" b="1" dirty="0"/>
          </a:p>
        </p:txBody>
      </p:sp>
      <p:sp>
        <p:nvSpPr>
          <p:cNvPr id="56" name="矩形 55"/>
          <p:cNvSpPr/>
          <p:nvPr/>
        </p:nvSpPr>
        <p:spPr>
          <a:xfrm>
            <a:off x="6551290" y="2204864"/>
            <a:ext cx="1333078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Packmaker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588224" y="3051820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Keystone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588224" y="2636912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HA Proxy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588224" y="3483868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Neutron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588224" y="3915916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588224" y="4347964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流程图: 磁盘 63"/>
          <p:cNvSpPr/>
          <p:nvPr/>
        </p:nvSpPr>
        <p:spPr>
          <a:xfrm>
            <a:off x="6616402" y="5547500"/>
            <a:ext cx="1123950" cy="296247"/>
          </a:xfrm>
          <a:prstGeom prst="flowChartMagneticDisk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MariaDB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标题 1"/>
          <p:cNvSpPr txBox="1">
            <a:spLocks/>
          </p:cNvSpPr>
          <p:nvPr/>
        </p:nvSpPr>
        <p:spPr>
          <a:xfrm>
            <a:off x="-178539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Controller Node HA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052913" y="1628800"/>
            <a:ext cx="1590675" cy="4873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166494" y="2204864"/>
            <a:ext cx="1333078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Packmaker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03428" y="3051820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Keystone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203428" y="2636912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HA Proxy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203428" y="3483868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Neutron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203428" y="3915916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203428" y="4347964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" name="文本框 38"/>
          <p:cNvSpPr txBox="1"/>
          <p:nvPr/>
        </p:nvSpPr>
        <p:spPr>
          <a:xfrm>
            <a:off x="4124921" y="1660738"/>
            <a:ext cx="159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Controller 2</a:t>
            </a:r>
            <a:endParaRPr lang="zh-CN" altLang="en-US" sz="2000" b="1" dirty="0"/>
          </a:p>
        </p:txBody>
      </p:sp>
      <p:sp>
        <p:nvSpPr>
          <p:cNvPr id="63" name="流程图: 磁盘 62"/>
          <p:cNvSpPr/>
          <p:nvPr/>
        </p:nvSpPr>
        <p:spPr>
          <a:xfrm>
            <a:off x="4268937" y="5547500"/>
            <a:ext cx="1123950" cy="296247"/>
          </a:xfrm>
          <a:prstGeom prst="flowChartMagneticDisk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MariaDB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619672" y="1628800"/>
            <a:ext cx="1590675" cy="4873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1733253" y="2204864"/>
            <a:ext cx="1333078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Packmaker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770187" y="3051820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Keystone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770187" y="2636912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HA Proxy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770187" y="3483868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Neutron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770187" y="3915916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770187" y="4347964"/>
            <a:ext cx="1296144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8" name="文本框 38"/>
          <p:cNvSpPr txBox="1"/>
          <p:nvPr/>
        </p:nvSpPr>
        <p:spPr>
          <a:xfrm>
            <a:off x="1691680" y="1660738"/>
            <a:ext cx="159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Controller 1</a:t>
            </a:r>
            <a:endParaRPr lang="zh-CN" altLang="en-US" sz="2000" b="1" dirty="0"/>
          </a:p>
        </p:txBody>
      </p:sp>
      <p:sp>
        <p:nvSpPr>
          <p:cNvPr id="62" name="流程图: 磁盘 61"/>
          <p:cNvSpPr/>
          <p:nvPr/>
        </p:nvSpPr>
        <p:spPr>
          <a:xfrm>
            <a:off x="1863874" y="5547500"/>
            <a:ext cx="1123950" cy="296247"/>
          </a:xfrm>
          <a:prstGeom prst="flowChartMagneticDisk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MariaDB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04975" y="5843746"/>
            <a:ext cx="6179393" cy="558800"/>
          </a:xfrm>
          <a:prstGeom prst="rect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Galera</a:t>
            </a:r>
            <a:r>
              <a:rPr lang="en-US" altLang="zh-CN" dirty="0" smtClean="0">
                <a:solidFill>
                  <a:schemeClr val="tx1"/>
                </a:solidFill>
              </a:rPr>
              <a:t> Multi-master replication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9" name="圆柱形 68"/>
          <p:cNvSpPr/>
          <p:nvPr/>
        </p:nvSpPr>
        <p:spPr>
          <a:xfrm rot="5400000">
            <a:off x="2231740" y="4761148"/>
            <a:ext cx="432048" cy="504056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圆柱形 69"/>
          <p:cNvSpPr/>
          <p:nvPr/>
        </p:nvSpPr>
        <p:spPr>
          <a:xfrm rot="5400000">
            <a:off x="4664981" y="4761148"/>
            <a:ext cx="432048" cy="504056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圆柱形 70"/>
          <p:cNvSpPr/>
          <p:nvPr/>
        </p:nvSpPr>
        <p:spPr>
          <a:xfrm rot="5400000">
            <a:off x="6984268" y="4761148"/>
            <a:ext cx="432048" cy="504056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678782" y="4941168"/>
            <a:ext cx="6205586" cy="558800"/>
          </a:xfrm>
          <a:prstGeom prst="rect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Rabbit Mirrored Queues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灯片编号占位符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1707-8FB7-4950-B847-4983D26F23B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649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namobi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Chinamobile</Template>
  <TotalTime>709</TotalTime>
  <Words>579</Words>
  <Application>Microsoft Office PowerPoint</Application>
  <PresentationFormat>全屏显示(4:3)</PresentationFormat>
  <Paragraphs>272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Chinamobile</vt:lpstr>
      <vt:lpstr>Office 主题</vt:lpstr>
      <vt:lpstr>HA Deployment Framework Guideline</vt:lpstr>
      <vt:lpstr>NFV Architecture</vt:lpstr>
      <vt:lpstr>Outlines</vt:lpstr>
      <vt:lpstr>1 Hardware HA Framework</vt:lpstr>
      <vt:lpstr>幻灯片 5</vt:lpstr>
      <vt:lpstr>幻灯片 6</vt:lpstr>
      <vt:lpstr>幻灯片 7</vt:lpstr>
      <vt:lpstr>2 Software HA Framework</vt:lpstr>
      <vt:lpstr>幻灯片 9</vt:lpstr>
      <vt:lpstr>Hypervisor Cluster</vt:lpstr>
      <vt:lpstr>VM HA</vt:lpstr>
      <vt:lpstr>VNF 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fuqiao</dc:creator>
  <cp:lastModifiedBy>付乔</cp:lastModifiedBy>
  <cp:revision>69</cp:revision>
  <dcterms:created xsi:type="dcterms:W3CDTF">2015-06-15T07:22:35Z</dcterms:created>
  <dcterms:modified xsi:type="dcterms:W3CDTF">2015-06-24T13:55:07Z</dcterms:modified>
</cp:coreProperties>
</file>