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9" r:id="rId3"/>
    <p:sldId id="258" r:id="rId4"/>
    <p:sldId id="257" r:id="rId5"/>
    <p:sldId id="270" r:id="rId6"/>
    <p:sldId id="259" r:id="rId7"/>
    <p:sldId id="271" r:id="rId8"/>
    <p:sldId id="260" r:id="rId9"/>
    <p:sldId id="272" r:id="rId10"/>
    <p:sldId id="273" r:id="rId11"/>
    <p:sldId id="261" r:id="rId12"/>
    <p:sldId id="274" r:id="rId13"/>
    <p:sldId id="262" r:id="rId14"/>
    <p:sldId id="263" r:id="rId15"/>
    <p:sldId id="275" r:id="rId16"/>
    <p:sldId id="264" r:id="rId17"/>
    <p:sldId id="265" r:id="rId18"/>
    <p:sldId id="276" r:id="rId19"/>
    <p:sldId id="266" r:id="rId20"/>
    <p:sldId id="267" r:id="rId21"/>
    <p:sldId id="277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612" y="-90"/>
      </p:cViewPr>
      <p:guideLst>
        <p:guide orient="horz" pos="21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37403-4087-4B39-A51A-D503DC39AE2E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B70A0-98A5-4649-BF07-5CF8B533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8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2014-12-12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2353D-F306-481A-B3D0-C36CE0BF956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10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2014-12-12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2353D-F306-481A-B3D0-C36CE0BF956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10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2014-12-12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2353D-F306-481A-B3D0-C36CE0BF956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10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2014-12-12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2353D-F306-481A-B3D0-C36CE0BF956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10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2014-12-12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2353D-F306-481A-B3D0-C36CE0BF956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10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2014-12-12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2353D-F306-481A-B3D0-C36CE0BF956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10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2014-12-12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2353D-F306-481A-B3D0-C36CE0BF956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10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2014-12-12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2353D-F306-481A-B3D0-C36CE0BF956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10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2014-12-12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2353D-F306-481A-B3D0-C36CE0BF956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10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2014-12-12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2353D-F306-481A-B3D0-C36CE0BF956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10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2014-12-12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2353D-F306-481A-B3D0-C36CE0BF956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10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 Scenarios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2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135190" y="4800600"/>
            <a:ext cx="3412544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dirty="0" smtClean="0"/>
              <a:t>UC3-b: </a:t>
            </a:r>
            <a:r>
              <a:rPr lang="en-US" sz="3900" dirty="0" err="1" smtClean="0"/>
              <a:t>Statefull</a:t>
            </a:r>
            <a:r>
              <a:rPr lang="en-US" sz="3900" dirty="0" smtClean="0"/>
              <a:t> VNF with No Redundancy</a:t>
            </a:r>
            <a:endParaRPr lang="en-US" sz="39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642609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0" name="Can 19"/>
          <p:cNvSpPr/>
          <p:nvPr/>
        </p:nvSpPr>
        <p:spPr bwMode="auto">
          <a:xfrm>
            <a:off x="4204584" y="4648200"/>
            <a:ext cx="514350" cy="285235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VD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7760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475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912933"/>
            <a:ext cx="2356733" cy="12018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10400" y="2895600"/>
            <a:ext cx="12954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VNFM</a:t>
            </a:r>
          </a:p>
        </p:txBody>
      </p:sp>
      <p:cxnSp>
        <p:nvCxnSpPr>
          <p:cNvPr id="30" name="Straight Connector 29"/>
          <p:cNvCxnSpPr>
            <a:stCxn id="26" idx="1"/>
            <a:endCxn id="24" idx="3"/>
          </p:cNvCxnSpPr>
          <p:nvPr/>
        </p:nvCxnSpPr>
        <p:spPr bwMode="auto">
          <a:xfrm flipH="1">
            <a:off x="5861933" y="3505200"/>
            <a:ext cx="1148467" cy="86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010400" y="4800599"/>
            <a:ext cx="12954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VIM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010400" y="1371600"/>
            <a:ext cx="1295400" cy="104723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NFVO</a:t>
            </a:r>
          </a:p>
        </p:txBody>
      </p:sp>
      <p:cxnSp>
        <p:nvCxnSpPr>
          <p:cNvPr id="36" name="Elbow Connector 35"/>
          <p:cNvCxnSpPr>
            <a:stCxn id="33" idx="0"/>
            <a:endCxn id="26" idx="2"/>
          </p:cNvCxnSpPr>
          <p:nvPr/>
        </p:nvCxnSpPr>
        <p:spPr bwMode="auto">
          <a:xfrm rot="5400000" flipH="1" flipV="1">
            <a:off x="7315201" y="4457700"/>
            <a:ext cx="685799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Elbow Connector 37"/>
          <p:cNvCxnSpPr>
            <a:stCxn id="33" idx="3"/>
            <a:endCxn id="34" idx="3"/>
          </p:cNvCxnSpPr>
          <p:nvPr/>
        </p:nvCxnSpPr>
        <p:spPr bwMode="auto">
          <a:xfrm flipV="1">
            <a:off x="8305800" y="1895218"/>
            <a:ext cx="12700" cy="3591181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Elbow Connector 39"/>
          <p:cNvCxnSpPr>
            <a:stCxn id="34" idx="2"/>
            <a:endCxn id="26" idx="0"/>
          </p:cNvCxnSpPr>
          <p:nvPr/>
        </p:nvCxnSpPr>
        <p:spPr bwMode="auto">
          <a:xfrm rot="5400000">
            <a:off x="7419718" y="2657217"/>
            <a:ext cx="476765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Elbow Connector 4"/>
          <p:cNvCxnSpPr>
            <a:stCxn id="2" idx="3"/>
            <a:endCxn id="33" idx="1"/>
          </p:cNvCxnSpPr>
          <p:nvPr/>
        </p:nvCxnSpPr>
        <p:spPr bwMode="auto">
          <a:xfrm flipV="1">
            <a:off x="6547734" y="5486399"/>
            <a:ext cx="462666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3590925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222366" y="4372704"/>
            <a:ext cx="3096768" cy="96129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NFVI’s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52134" y="2590800"/>
            <a:ext cx="2062866" cy="644267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VNF’s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743450" y="2752982"/>
            <a:ext cx="514350" cy="28523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NF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Down Arrow 105"/>
          <p:cNvSpPr/>
          <p:nvPr/>
        </p:nvSpPr>
        <p:spPr>
          <a:xfrm flipV="1">
            <a:off x="4773168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04706" y="1143000"/>
            <a:ext cx="3556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Failure detection: VNF only</a:t>
            </a:r>
            <a:endParaRPr lang="en-US" sz="2400" dirty="0"/>
          </a:p>
        </p:txBody>
      </p:sp>
      <p:sp>
        <p:nvSpPr>
          <p:cNvPr id="111" name="Lightning Bolt 110"/>
          <p:cNvSpPr/>
          <p:nvPr/>
        </p:nvSpPr>
        <p:spPr>
          <a:xfrm>
            <a:off x="3562350" y="3333750"/>
            <a:ext cx="704850" cy="6858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562350" y="3314886"/>
            <a:ext cx="781050" cy="7235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Down Arrow 113"/>
          <p:cNvSpPr/>
          <p:nvPr/>
        </p:nvSpPr>
        <p:spPr>
          <a:xfrm flipV="1">
            <a:off x="4747163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304800" y="2140616"/>
            <a:ext cx="139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VNFC fails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304800" y="2429263"/>
            <a:ext cx="120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NF </a:t>
            </a:r>
            <a:r>
              <a:rPr lang="en-US" dirty="0" smtClean="0"/>
              <a:t>fails*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304800" y="2743200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VNF detects the failure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304800" y="3657600"/>
            <a:ext cx="2306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 VNFM </a:t>
            </a:r>
            <a:r>
              <a:rPr lang="en-US" dirty="0" smtClean="0"/>
              <a:t>repairs VNFC 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314906" y="4278868"/>
            <a:ext cx="1512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8. </a:t>
            </a:r>
            <a:r>
              <a:rPr lang="en-US" dirty="0" smtClean="0">
                <a:solidFill>
                  <a:srgbClr val="FF0000"/>
                </a:solidFill>
              </a:rPr>
              <a:t>NF recovers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118" y="3282746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Oval 132"/>
          <p:cNvSpPr/>
          <p:nvPr/>
        </p:nvSpPr>
        <p:spPr bwMode="auto">
          <a:xfrm>
            <a:off x="3599746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Down Arrow 106"/>
          <p:cNvSpPr/>
          <p:nvPr/>
        </p:nvSpPr>
        <p:spPr>
          <a:xfrm flipV="1">
            <a:off x="3630975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 rot="4066670">
            <a:off x="3884171" y="4094677"/>
            <a:ext cx="766059" cy="20589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Pentagon 44"/>
          <p:cNvSpPr/>
          <p:nvPr/>
        </p:nvSpPr>
        <p:spPr>
          <a:xfrm rot="14751774" flipV="1">
            <a:off x="3906144" y="4077417"/>
            <a:ext cx="766059" cy="20589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 rot="4066670">
            <a:off x="3895731" y="4076565"/>
            <a:ext cx="766059" cy="20589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4800" y="3974068"/>
            <a:ext cx="1926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 </a:t>
            </a:r>
            <a:r>
              <a:rPr lang="en-US" dirty="0" smtClean="0"/>
              <a:t>VNFC gets state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04706" y="1699736"/>
            <a:ext cx="4416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VNFC checkpoints its state to VD, which is HA</a:t>
            </a:r>
            <a:endParaRPr lang="en-US" dirty="0"/>
          </a:p>
        </p:txBody>
      </p:sp>
      <p:sp>
        <p:nvSpPr>
          <p:cNvPr id="50" name="Up-Down Arrow 49"/>
          <p:cNvSpPr/>
          <p:nvPr/>
        </p:nvSpPr>
        <p:spPr>
          <a:xfrm>
            <a:off x="0" y="2201181"/>
            <a:ext cx="457200" cy="2389955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Recovery time</a:t>
            </a:r>
            <a:endParaRPr lang="en-US" sz="8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" y="3014736"/>
            <a:ext cx="2420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VNF </a:t>
            </a:r>
            <a:r>
              <a:rPr lang="en-US" dirty="0" smtClean="0"/>
              <a:t>reports to VNFM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04800" y="3352800"/>
            <a:ext cx="2314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r>
              <a:rPr lang="en-US" dirty="0" smtClean="0"/>
              <a:t>. </a:t>
            </a:r>
            <a:r>
              <a:rPr lang="en-US" dirty="0"/>
              <a:t>VNFM isolates </a:t>
            </a:r>
            <a:r>
              <a:rPr lang="en-US" dirty="0" smtClean="0"/>
              <a:t>VNFC</a:t>
            </a:r>
            <a:endParaRPr lang="en-US" dirty="0"/>
          </a:p>
        </p:txBody>
      </p:sp>
      <p:sp>
        <p:nvSpPr>
          <p:cNvPr id="44" name="Right Arrow 43"/>
          <p:cNvSpPr/>
          <p:nvPr/>
        </p:nvSpPr>
        <p:spPr>
          <a:xfrm>
            <a:off x="5715000" y="3319026"/>
            <a:ext cx="1262766" cy="8917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 rot="10800000">
            <a:off x="5861633" y="3644630"/>
            <a:ext cx="1262766" cy="8917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10800000">
            <a:off x="5867400" y="3797030"/>
            <a:ext cx="1262766" cy="8917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221066" y="6477000"/>
            <a:ext cx="4460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*Steps </a:t>
            </a:r>
            <a:r>
              <a:rPr lang="en-US" sz="1400" dirty="0"/>
              <a:t>1&amp;2 are </a:t>
            </a:r>
            <a:r>
              <a:rPr lang="en-US" sz="1400" dirty="0" smtClean="0"/>
              <a:t>simultaneous they are separated for clarity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1232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06" grpId="0" animBg="1"/>
      <p:bldP spid="111" grpId="0" animBg="1"/>
      <p:bldP spid="131" grpId="0" animBg="1"/>
      <p:bldP spid="114" grpId="0" animBg="1"/>
      <p:bldP spid="115" grpId="0"/>
      <p:bldP spid="116" grpId="0"/>
      <p:bldP spid="117" grpId="0"/>
      <p:bldP spid="119" grpId="0"/>
      <p:bldP spid="121" grpId="0"/>
      <p:bldP spid="133" grpId="0" animBg="1"/>
      <p:bldP spid="7" grpId="0" animBg="1"/>
      <p:bldP spid="45" grpId="0" animBg="1"/>
      <p:bldP spid="46" grpId="0" animBg="1"/>
      <p:bldP spid="48" grpId="0"/>
      <p:bldP spid="50" grpId="0" animBg="1"/>
      <p:bldP spid="41" grpId="0"/>
      <p:bldP spid="43" grpId="0"/>
      <p:bldP spid="44" grpId="0" animBg="1"/>
      <p:bldP spid="47" grpId="0" animBg="1"/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135190" y="4800600"/>
            <a:ext cx="3412544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UC4: </a:t>
            </a:r>
            <a:r>
              <a:rPr lang="en-US" sz="3900" dirty="0" err="1" smtClean="0"/>
              <a:t>Statefull</a:t>
            </a:r>
            <a:r>
              <a:rPr lang="en-US" sz="3900" dirty="0" smtClean="0"/>
              <a:t> VNF with No Redundancy</a:t>
            </a:r>
            <a:endParaRPr lang="en-US" sz="39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642609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0" name="Can 19"/>
          <p:cNvSpPr/>
          <p:nvPr/>
        </p:nvSpPr>
        <p:spPr bwMode="auto">
          <a:xfrm>
            <a:off x="4204584" y="4648200"/>
            <a:ext cx="514350" cy="285235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VD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7760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475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912933"/>
            <a:ext cx="2356733" cy="12018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10400" y="2895600"/>
            <a:ext cx="12954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VNFM</a:t>
            </a:r>
          </a:p>
        </p:txBody>
      </p:sp>
      <p:cxnSp>
        <p:nvCxnSpPr>
          <p:cNvPr id="30" name="Straight Connector 29"/>
          <p:cNvCxnSpPr>
            <a:stCxn id="26" idx="1"/>
            <a:endCxn id="24" idx="3"/>
          </p:cNvCxnSpPr>
          <p:nvPr/>
        </p:nvCxnSpPr>
        <p:spPr bwMode="auto">
          <a:xfrm flipH="1">
            <a:off x="5861933" y="3505200"/>
            <a:ext cx="1148467" cy="86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010400" y="4800599"/>
            <a:ext cx="12954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VIM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010400" y="1371600"/>
            <a:ext cx="1295400" cy="104723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NFVO</a:t>
            </a:r>
          </a:p>
        </p:txBody>
      </p:sp>
      <p:cxnSp>
        <p:nvCxnSpPr>
          <p:cNvPr id="36" name="Elbow Connector 35"/>
          <p:cNvCxnSpPr>
            <a:stCxn id="33" idx="0"/>
            <a:endCxn id="26" idx="2"/>
          </p:cNvCxnSpPr>
          <p:nvPr/>
        </p:nvCxnSpPr>
        <p:spPr bwMode="auto">
          <a:xfrm rot="5400000" flipH="1" flipV="1">
            <a:off x="7315201" y="4457700"/>
            <a:ext cx="685799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Elbow Connector 37"/>
          <p:cNvCxnSpPr>
            <a:stCxn id="33" idx="3"/>
            <a:endCxn id="34" idx="3"/>
          </p:cNvCxnSpPr>
          <p:nvPr/>
        </p:nvCxnSpPr>
        <p:spPr bwMode="auto">
          <a:xfrm flipV="1">
            <a:off x="8305800" y="1895218"/>
            <a:ext cx="12700" cy="3591181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Elbow Connector 39"/>
          <p:cNvCxnSpPr>
            <a:stCxn id="34" idx="2"/>
            <a:endCxn id="26" idx="0"/>
          </p:cNvCxnSpPr>
          <p:nvPr/>
        </p:nvCxnSpPr>
        <p:spPr bwMode="auto">
          <a:xfrm rot="5400000">
            <a:off x="7419718" y="2657217"/>
            <a:ext cx="476765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Elbow Connector 4"/>
          <p:cNvCxnSpPr>
            <a:stCxn id="2" idx="3"/>
            <a:endCxn id="33" idx="1"/>
          </p:cNvCxnSpPr>
          <p:nvPr/>
        </p:nvCxnSpPr>
        <p:spPr bwMode="auto">
          <a:xfrm flipV="1">
            <a:off x="6547734" y="5486399"/>
            <a:ext cx="462666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3590925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222366" y="4372704"/>
            <a:ext cx="3096768" cy="96129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NFVI’s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52134" y="2590800"/>
            <a:ext cx="2062866" cy="644267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VNF’s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743450" y="2752982"/>
            <a:ext cx="514350" cy="28523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NF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Down Arrow 105"/>
          <p:cNvSpPr/>
          <p:nvPr/>
        </p:nvSpPr>
        <p:spPr>
          <a:xfrm flipV="1">
            <a:off x="4773168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04706" y="1143000"/>
            <a:ext cx="3892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Failure detection: VNF &amp; NFVI</a:t>
            </a:r>
            <a:endParaRPr lang="en-US" sz="2400" dirty="0"/>
          </a:p>
        </p:txBody>
      </p:sp>
      <p:sp>
        <p:nvSpPr>
          <p:cNvPr id="107" name="Down Arrow 106"/>
          <p:cNvSpPr/>
          <p:nvPr/>
        </p:nvSpPr>
        <p:spPr>
          <a:xfrm flipV="1">
            <a:off x="3630975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Lightning Bolt 110"/>
          <p:cNvSpPr/>
          <p:nvPr/>
        </p:nvSpPr>
        <p:spPr>
          <a:xfrm>
            <a:off x="3520866" y="4457700"/>
            <a:ext cx="704850" cy="6858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Down Arrow 113"/>
          <p:cNvSpPr/>
          <p:nvPr/>
        </p:nvSpPr>
        <p:spPr>
          <a:xfrm flipV="1">
            <a:off x="4747163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304800" y="2586148"/>
            <a:ext cx="139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VNFC fails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304800" y="2874795"/>
            <a:ext cx="120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NF </a:t>
            </a:r>
            <a:r>
              <a:rPr lang="en-US" dirty="0" smtClean="0"/>
              <a:t>fails*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304800" y="3112532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5a. VNF detects the failure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04800" y="3352800"/>
            <a:ext cx="253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6a. VNF reports to VNFM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228600" y="5867400"/>
            <a:ext cx="2423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12. VNFM </a:t>
            </a:r>
            <a:r>
              <a:rPr lang="en-US" dirty="0" smtClean="0"/>
              <a:t>repairs VNFC 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228600" y="6412468"/>
            <a:ext cx="162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14. </a:t>
            </a:r>
            <a:r>
              <a:rPr lang="en-US" dirty="0" smtClean="0">
                <a:solidFill>
                  <a:srgbClr val="FF0000"/>
                </a:solidFill>
              </a:rPr>
              <a:t>NF recovers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118" y="3282746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Oval 132"/>
          <p:cNvSpPr/>
          <p:nvPr/>
        </p:nvSpPr>
        <p:spPr bwMode="auto">
          <a:xfrm>
            <a:off x="3599746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entagon 6"/>
          <p:cNvSpPr/>
          <p:nvPr/>
        </p:nvSpPr>
        <p:spPr>
          <a:xfrm rot="4066670">
            <a:off x="3884171" y="4094677"/>
            <a:ext cx="766059" cy="20589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Pentagon 44"/>
          <p:cNvSpPr/>
          <p:nvPr/>
        </p:nvSpPr>
        <p:spPr>
          <a:xfrm rot="14751774" flipV="1">
            <a:off x="3906144" y="4077417"/>
            <a:ext cx="766059" cy="20589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 rot="4066670">
            <a:off x="3895731" y="4076565"/>
            <a:ext cx="766059" cy="20589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" y="6172200"/>
            <a:ext cx="2043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13. </a:t>
            </a:r>
            <a:r>
              <a:rPr lang="en-US" dirty="0" smtClean="0"/>
              <a:t>VNFC gets state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04800" y="1969532"/>
            <a:ext cx="121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VM fails 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17102" y="2274332"/>
            <a:ext cx="1892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VM Service fails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09750" y="3733800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5b. NFVI detects </a:t>
            </a:r>
            <a:r>
              <a:rPr lang="en-US" dirty="0"/>
              <a:t>the failure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09750" y="4038600"/>
            <a:ext cx="2402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b. NFVI reports to VIM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09750" y="4343400"/>
            <a:ext cx="2420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 VIM reports to VNFM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27592" y="4648200"/>
            <a:ext cx="196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 VNFM ok to VIM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37890" y="4953000"/>
            <a:ext cx="1876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r>
              <a:rPr lang="en-US" dirty="0" smtClean="0"/>
              <a:t>. VIM repairs VM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28600" y="5257800"/>
            <a:ext cx="2430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 VM Service recovers</a:t>
            </a:r>
            <a:endParaRPr lang="en-US" dirty="0"/>
          </a:p>
        </p:txBody>
      </p:sp>
      <p:pic>
        <p:nvPicPr>
          <p:cNvPr id="61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125" y="5172890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Right Arrow 61"/>
          <p:cNvSpPr/>
          <p:nvPr/>
        </p:nvSpPr>
        <p:spPr>
          <a:xfrm>
            <a:off x="5033259" y="5334000"/>
            <a:ext cx="1977141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 rot="16200000">
            <a:off x="7032618" y="4510199"/>
            <a:ext cx="839132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 rot="5400000">
            <a:off x="7489818" y="4244983"/>
            <a:ext cx="839132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Arrow 65"/>
          <p:cNvSpPr/>
          <p:nvPr/>
        </p:nvSpPr>
        <p:spPr>
          <a:xfrm rot="10800000">
            <a:off x="5164380" y="5517232"/>
            <a:ext cx="1977141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Arrow 66"/>
          <p:cNvSpPr/>
          <p:nvPr/>
        </p:nvSpPr>
        <p:spPr>
          <a:xfrm>
            <a:off x="5715000" y="3319026"/>
            <a:ext cx="1262766" cy="8917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 bwMode="auto">
          <a:xfrm>
            <a:off x="365213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69" name="Down Arrow 68"/>
          <p:cNvSpPr/>
          <p:nvPr/>
        </p:nvSpPr>
        <p:spPr>
          <a:xfrm flipV="1">
            <a:off x="3630168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Up-Down Arrow 69"/>
          <p:cNvSpPr/>
          <p:nvPr/>
        </p:nvSpPr>
        <p:spPr>
          <a:xfrm>
            <a:off x="0" y="2113314"/>
            <a:ext cx="457200" cy="4516086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Recovery time</a:t>
            </a:r>
            <a:endParaRPr lang="en-US" sz="8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706" y="1699736"/>
            <a:ext cx="4416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VNFC checkpoints its state to VD, which is HA</a:t>
            </a:r>
            <a:endParaRPr lang="en-US" dirty="0"/>
          </a:p>
        </p:txBody>
      </p:sp>
      <p:sp>
        <p:nvSpPr>
          <p:cNvPr id="72" name="Right Arrow 71"/>
          <p:cNvSpPr/>
          <p:nvPr/>
        </p:nvSpPr>
        <p:spPr>
          <a:xfrm rot="10800000">
            <a:off x="5867400" y="3644630"/>
            <a:ext cx="1262766" cy="8917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228600" y="5574268"/>
            <a:ext cx="2372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11. </a:t>
            </a:r>
            <a:r>
              <a:rPr lang="en-US" dirty="0" smtClean="0"/>
              <a:t>VIM informs VNFM </a:t>
            </a:r>
            <a:endParaRPr lang="en-US" dirty="0"/>
          </a:p>
        </p:txBody>
      </p:sp>
      <p:sp>
        <p:nvSpPr>
          <p:cNvPr id="74" name="Right Arrow 73"/>
          <p:cNvSpPr/>
          <p:nvPr/>
        </p:nvSpPr>
        <p:spPr>
          <a:xfrm rot="16200000">
            <a:off x="6820891" y="4516298"/>
            <a:ext cx="839132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221066" y="6477000"/>
            <a:ext cx="4460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*Steps 1-4 </a:t>
            </a:r>
            <a:r>
              <a:rPr lang="en-US" sz="1400" dirty="0"/>
              <a:t>are </a:t>
            </a:r>
            <a:r>
              <a:rPr lang="en-US" sz="1400" dirty="0" smtClean="0"/>
              <a:t>simultaneous they are separated for clarity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1290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2" grpId="0" animBg="1"/>
      <p:bldP spid="106" grpId="0" animBg="1"/>
      <p:bldP spid="107" grpId="0" animBg="1"/>
      <p:bldP spid="111" grpId="0" animBg="1"/>
      <p:bldP spid="114" grpId="0" animBg="1"/>
      <p:bldP spid="115" grpId="0"/>
      <p:bldP spid="116" grpId="0"/>
      <p:bldP spid="117" grpId="0"/>
      <p:bldP spid="118" grpId="0"/>
      <p:bldP spid="119" grpId="0"/>
      <p:bldP spid="121" grpId="0"/>
      <p:bldP spid="133" grpId="0" animBg="1"/>
      <p:bldP spid="7" grpId="0" animBg="1"/>
      <p:bldP spid="45" grpId="0" animBg="1"/>
      <p:bldP spid="46" grpId="0" animBg="1"/>
      <p:bldP spid="48" grpId="0"/>
      <p:bldP spid="41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73" grpId="0"/>
      <p:bldP spid="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UC4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Comments of UC3 apply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Considering the time needed to repair the VM the </a:t>
            </a:r>
            <a:r>
              <a:rPr lang="en-US" b="1" i="1" dirty="0" smtClean="0"/>
              <a:t>target SALs cannot </a:t>
            </a:r>
            <a:r>
              <a:rPr lang="en-US" dirty="0" smtClean="0"/>
              <a:t>be met without the introduction of some redundancy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smtClean="0"/>
              <a:t>VNF(M) does </a:t>
            </a:r>
            <a:r>
              <a:rPr lang="en-US" dirty="0"/>
              <a:t>not know the actual cause of the failure, which could be VM, host, hypervisor, networking etc. </a:t>
            </a:r>
            <a:r>
              <a:rPr lang="en-US" dirty="0" smtClean="0"/>
              <a:t>failure. The </a:t>
            </a:r>
            <a:r>
              <a:rPr lang="en-US" dirty="0"/>
              <a:t>VIM needs to resolve the cause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VNFM </a:t>
            </a:r>
            <a:r>
              <a:rPr lang="en-US" dirty="0"/>
              <a:t>and NFVI may detect the failure in any order, which in turn determines the order and exchange of messages between the VNFM and VIM</a:t>
            </a:r>
          </a:p>
        </p:txBody>
      </p:sp>
    </p:spTree>
    <p:extLst>
      <p:ext uri="{BB962C8B-B14F-4D97-AF65-F5344CB8AC3E}">
        <p14:creationId xmlns:p14="http://schemas.microsoft.com/office/powerpoint/2010/main" val="18000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135190" y="4800600"/>
            <a:ext cx="3412544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UC5: Stateless VNF with Redundancy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642609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2045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7760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475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912933"/>
            <a:ext cx="2356733" cy="12018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10400" y="2895600"/>
            <a:ext cx="12954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VNFM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5257800" y="3543300"/>
            <a:ext cx="600075" cy="3429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Spare</a:t>
            </a:r>
          </a:p>
        </p:txBody>
      </p:sp>
      <p:cxnSp>
        <p:nvCxnSpPr>
          <p:cNvPr id="30" name="Straight Connector 29"/>
          <p:cNvCxnSpPr>
            <a:stCxn id="26" idx="1"/>
            <a:endCxn id="24" idx="3"/>
          </p:cNvCxnSpPr>
          <p:nvPr/>
        </p:nvCxnSpPr>
        <p:spPr bwMode="auto">
          <a:xfrm flipH="1">
            <a:off x="5861933" y="3505200"/>
            <a:ext cx="1148467" cy="86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010400" y="4800599"/>
            <a:ext cx="12954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VIM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010400" y="1371600"/>
            <a:ext cx="1295400" cy="104723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NFVO</a:t>
            </a:r>
          </a:p>
        </p:txBody>
      </p:sp>
      <p:cxnSp>
        <p:nvCxnSpPr>
          <p:cNvPr id="36" name="Elbow Connector 35"/>
          <p:cNvCxnSpPr>
            <a:stCxn id="33" idx="0"/>
            <a:endCxn id="26" idx="2"/>
          </p:cNvCxnSpPr>
          <p:nvPr/>
        </p:nvCxnSpPr>
        <p:spPr bwMode="auto">
          <a:xfrm rot="5400000" flipH="1" flipV="1">
            <a:off x="7315201" y="4457700"/>
            <a:ext cx="685799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Elbow Connector 37"/>
          <p:cNvCxnSpPr>
            <a:stCxn id="33" idx="3"/>
            <a:endCxn id="34" idx="3"/>
          </p:cNvCxnSpPr>
          <p:nvPr/>
        </p:nvCxnSpPr>
        <p:spPr bwMode="auto">
          <a:xfrm flipV="1">
            <a:off x="8305800" y="1895218"/>
            <a:ext cx="12700" cy="3591181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Elbow Connector 39"/>
          <p:cNvCxnSpPr>
            <a:stCxn id="34" idx="2"/>
            <a:endCxn id="26" idx="0"/>
          </p:cNvCxnSpPr>
          <p:nvPr/>
        </p:nvCxnSpPr>
        <p:spPr bwMode="auto">
          <a:xfrm rot="5400000">
            <a:off x="7419718" y="2657217"/>
            <a:ext cx="476765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Elbow Connector 4"/>
          <p:cNvCxnSpPr>
            <a:stCxn id="2" idx="3"/>
            <a:endCxn id="33" idx="1"/>
          </p:cNvCxnSpPr>
          <p:nvPr/>
        </p:nvCxnSpPr>
        <p:spPr bwMode="auto">
          <a:xfrm flipV="1">
            <a:off x="6547734" y="5486399"/>
            <a:ext cx="462666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3590925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222366" y="4372704"/>
            <a:ext cx="3096768" cy="96129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NFVI’s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52134" y="2590800"/>
            <a:ext cx="2062866" cy="644267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VNF’s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743450" y="2752982"/>
            <a:ext cx="514350" cy="28523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NF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Down Arrow 105"/>
          <p:cNvSpPr/>
          <p:nvPr/>
        </p:nvSpPr>
        <p:spPr>
          <a:xfrm flipV="1">
            <a:off x="4773168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Down Arrow 107"/>
          <p:cNvSpPr/>
          <p:nvPr/>
        </p:nvSpPr>
        <p:spPr>
          <a:xfrm flipV="1">
            <a:off x="5347171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04706" y="1143000"/>
            <a:ext cx="3556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Failure detection: VNF only</a:t>
            </a:r>
            <a:endParaRPr lang="en-US" sz="2400" dirty="0"/>
          </a:p>
        </p:txBody>
      </p:sp>
      <p:sp>
        <p:nvSpPr>
          <p:cNvPr id="111" name="Lightning Bolt 110"/>
          <p:cNvSpPr/>
          <p:nvPr/>
        </p:nvSpPr>
        <p:spPr>
          <a:xfrm>
            <a:off x="3562350" y="3333750"/>
            <a:ext cx="704850" cy="6858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562350" y="3315072"/>
            <a:ext cx="781050" cy="7235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urved Down Arrow 111"/>
          <p:cNvSpPr/>
          <p:nvPr/>
        </p:nvSpPr>
        <p:spPr>
          <a:xfrm>
            <a:off x="4204584" y="3296022"/>
            <a:ext cx="1053216" cy="43777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5257800" y="35433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Down Arrow 113"/>
          <p:cNvSpPr/>
          <p:nvPr/>
        </p:nvSpPr>
        <p:spPr>
          <a:xfrm flipV="1">
            <a:off x="4747163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259331" y="2489350"/>
            <a:ext cx="139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VNFC fails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259331" y="2777997"/>
            <a:ext cx="120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NF </a:t>
            </a:r>
            <a:r>
              <a:rPr lang="en-US" dirty="0" smtClean="0"/>
              <a:t>fails*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259331" y="3091934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VNF detects the failure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259331" y="3396734"/>
            <a:ext cx="2117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VNF isolates VNFC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259331" y="3701534"/>
            <a:ext cx="1694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VNF fails over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269437" y="4042174"/>
            <a:ext cx="1512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6. NF recovers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79689" y="4355068"/>
            <a:ext cx="2777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 VNF restores redundancy</a:t>
            </a:r>
            <a:endParaRPr lang="en-US" dirty="0"/>
          </a:p>
        </p:txBody>
      </p:sp>
      <p:pic>
        <p:nvPicPr>
          <p:cNvPr id="1027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148" y="3188732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Oval 132"/>
          <p:cNvSpPr/>
          <p:nvPr/>
        </p:nvSpPr>
        <p:spPr bwMode="auto">
          <a:xfrm>
            <a:off x="3581400" y="3505200"/>
            <a:ext cx="600075" cy="3429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Spare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15805" y="5483692"/>
            <a:ext cx="2857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Nothing new in this scenario</a:t>
            </a:r>
            <a:endParaRPr lang="en-US" dirty="0"/>
          </a:p>
        </p:txBody>
      </p:sp>
      <p:sp>
        <p:nvSpPr>
          <p:cNvPr id="107" name="Down Arrow 106"/>
          <p:cNvSpPr/>
          <p:nvPr/>
        </p:nvSpPr>
        <p:spPr>
          <a:xfrm flipV="1">
            <a:off x="3630975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04800" y="1840468"/>
            <a:ext cx="2479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Spare VNFC may or may </a:t>
            </a:r>
            <a:br>
              <a:rPr lang="en-US" dirty="0" smtClean="0"/>
            </a:br>
            <a:r>
              <a:rPr lang="en-US" dirty="0" smtClean="0"/>
              <a:t>not be instantiated</a:t>
            </a:r>
            <a:endParaRPr lang="en-US" dirty="0"/>
          </a:p>
        </p:txBody>
      </p:sp>
      <p:sp>
        <p:nvSpPr>
          <p:cNvPr id="43" name="Up-Down Arrow 42"/>
          <p:cNvSpPr/>
          <p:nvPr/>
        </p:nvSpPr>
        <p:spPr>
          <a:xfrm>
            <a:off x="0" y="2590800"/>
            <a:ext cx="457200" cy="1676912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Recovery time</a:t>
            </a:r>
            <a:endParaRPr lang="en-US" sz="8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21066" y="6477000"/>
            <a:ext cx="4460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*Steps </a:t>
            </a:r>
            <a:r>
              <a:rPr lang="en-US" sz="1400" dirty="0"/>
              <a:t>1&amp;2 are </a:t>
            </a:r>
            <a:r>
              <a:rPr lang="en-US" sz="1400" dirty="0" smtClean="0"/>
              <a:t>simultaneous they are separated for clarity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2651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06" grpId="0" animBg="1"/>
      <p:bldP spid="111" grpId="0" animBg="1"/>
      <p:bldP spid="131" grpId="0" animBg="1"/>
      <p:bldP spid="112" grpId="0" animBg="1"/>
      <p:bldP spid="113" grpId="0" animBg="1"/>
      <p:bldP spid="114" grpId="0" animBg="1"/>
      <p:bldP spid="115" grpId="0"/>
      <p:bldP spid="116" grpId="0"/>
      <p:bldP spid="117" grpId="0"/>
      <p:bldP spid="118" grpId="0"/>
      <p:bldP spid="119" grpId="0"/>
      <p:bldP spid="121" grpId="0"/>
      <p:bldP spid="122" grpId="0"/>
      <p:bldP spid="133" grpId="0" animBg="1"/>
      <p:bldP spid="132" grpId="0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135190" y="4800600"/>
            <a:ext cx="3412544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UC6: Stateless VNF with Redundancy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642609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2045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7760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475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912933"/>
            <a:ext cx="2356733" cy="12018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10400" y="2895600"/>
            <a:ext cx="12954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VNFM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5257800" y="3543300"/>
            <a:ext cx="600075" cy="3429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Spare</a:t>
            </a:r>
          </a:p>
        </p:txBody>
      </p:sp>
      <p:cxnSp>
        <p:nvCxnSpPr>
          <p:cNvPr id="30" name="Straight Connector 29"/>
          <p:cNvCxnSpPr>
            <a:stCxn id="26" idx="1"/>
            <a:endCxn id="24" idx="3"/>
          </p:cNvCxnSpPr>
          <p:nvPr/>
        </p:nvCxnSpPr>
        <p:spPr bwMode="auto">
          <a:xfrm flipH="1">
            <a:off x="5861933" y="3505200"/>
            <a:ext cx="1148467" cy="86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010400" y="4800599"/>
            <a:ext cx="12954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VIM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010400" y="1371600"/>
            <a:ext cx="1295400" cy="104723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NFVO</a:t>
            </a:r>
          </a:p>
        </p:txBody>
      </p:sp>
      <p:cxnSp>
        <p:nvCxnSpPr>
          <p:cNvPr id="36" name="Elbow Connector 35"/>
          <p:cNvCxnSpPr>
            <a:stCxn id="33" idx="0"/>
            <a:endCxn id="26" idx="2"/>
          </p:cNvCxnSpPr>
          <p:nvPr/>
        </p:nvCxnSpPr>
        <p:spPr bwMode="auto">
          <a:xfrm rot="5400000" flipH="1" flipV="1">
            <a:off x="7315201" y="4457700"/>
            <a:ext cx="685799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Elbow Connector 37"/>
          <p:cNvCxnSpPr>
            <a:stCxn id="33" idx="3"/>
            <a:endCxn id="34" idx="3"/>
          </p:cNvCxnSpPr>
          <p:nvPr/>
        </p:nvCxnSpPr>
        <p:spPr bwMode="auto">
          <a:xfrm flipV="1">
            <a:off x="8305800" y="1895218"/>
            <a:ext cx="12700" cy="3591181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Elbow Connector 39"/>
          <p:cNvCxnSpPr>
            <a:stCxn id="34" idx="2"/>
            <a:endCxn id="26" idx="0"/>
          </p:cNvCxnSpPr>
          <p:nvPr/>
        </p:nvCxnSpPr>
        <p:spPr bwMode="auto">
          <a:xfrm rot="5400000">
            <a:off x="7419718" y="2657217"/>
            <a:ext cx="476765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Elbow Connector 4"/>
          <p:cNvCxnSpPr>
            <a:stCxn id="2" idx="3"/>
            <a:endCxn id="33" idx="1"/>
          </p:cNvCxnSpPr>
          <p:nvPr/>
        </p:nvCxnSpPr>
        <p:spPr bwMode="auto">
          <a:xfrm flipV="1">
            <a:off x="6547734" y="5486399"/>
            <a:ext cx="462666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3590925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222366" y="4372704"/>
            <a:ext cx="3096768" cy="96129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NFVI’s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52134" y="2590800"/>
            <a:ext cx="2062866" cy="644267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VNF’s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743450" y="2752982"/>
            <a:ext cx="514350" cy="28523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NF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Down Arrow 105"/>
          <p:cNvSpPr/>
          <p:nvPr/>
        </p:nvSpPr>
        <p:spPr>
          <a:xfrm flipV="1">
            <a:off x="4773168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Down Arrow 107"/>
          <p:cNvSpPr/>
          <p:nvPr/>
        </p:nvSpPr>
        <p:spPr>
          <a:xfrm flipV="1">
            <a:off x="5347171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04800" y="1169226"/>
            <a:ext cx="3892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Failure detection: VNF &amp; NFVI</a:t>
            </a:r>
            <a:endParaRPr lang="en-US" sz="2400" dirty="0"/>
          </a:p>
        </p:txBody>
      </p:sp>
      <p:sp>
        <p:nvSpPr>
          <p:cNvPr id="112" name="Curved Down Arrow 111"/>
          <p:cNvSpPr/>
          <p:nvPr/>
        </p:nvSpPr>
        <p:spPr>
          <a:xfrm>
            <a:off x="4204584" y="3296022"/>
            <a:ext cx="1053216" cy="43777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5257800" y="35433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Down Arrow 113"/>
          <p:cNvSpPr/>
          <p:nvPr/>
        </p:nvSpPr>
        <p:spPr>
          <a:xfrm flipV="1">
            <a:off x="4747163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304800" y="1912016"/>
            <a:ext cx="121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VM fails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304800" y="2200663"/>
            <a:ext cx="1892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VM Service fails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304800" y="3124200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5a. VNF detects the failure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09750" y="4343400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5b. NFVI detects </a:t>
            </a:r>
            <a:r>
              <a:rPr lang="en-US" dirty="0"/>
              <a:t>the failure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94487" y="3421414"/>
            <a:ext cx="1805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6a. VNF fails over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304800" y="371475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7a. NF recovers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28600" y="6336268"/>
            <a:ext cx="2999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11. VNF restores redundancy</a:t>
            </a:r>
            <a:endParaRPr lang="en-US" dirty="0"/>
          </a:p>
        </p:txBody>
      </p:sp>
      <p:pic>
        <p:nvPicPr>
          <p:cNvPr id="1027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148" y="3188732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Oval 132"/>
          <p:cNvSpPr/>
          <p:nvPr/>
        </p:nvSpPr>
        <p:spPr bwMode="auto">
          <a:xfrm>
            <a:off x="3581400" y="3505200"/>
            <a:ext cx="600075" cy="3429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Spare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04800" y="2514600"/>
            <a:ext cx="1345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VNFC fails</a:t>
            </a:r>
            <a:endParaRPr lang="en-US" dirty="0"/>
          </a:p>
        </p:txBody>
      </p:sp>
      <p:sp>
        <p:nvSpPr>
          <p:cNvPr id="107" name="Down Arrow 106"/>
          <p:cNvSpPr/>
          <p:nvPr/>
        </p:nvSpPr>
        <p:spPr>
          <a:xfrm flipV="1">
            <a:off x="3630975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95161" y="2819400"/>
            <a:ext cx="120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NF </a:t>
            </a:r>
            <a:r>
              <a:rPr lang="en-US" dirty="0" smtClean="0"/>
              <a:t>fails*</a:t>
            </a:r>
            <a:endParaRPr lang="en-US" dirty="0"/>
          </a:p>
        </p:txBody>
      </p:sp>
      <p:pic>
        <p:nvPicPr>
          <p:cNvPr id="43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125" y="5172890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5033259" y="5334000"/>
            <a:ext cx="1977141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09750" y="4648200"/>
            <a:ext cx="2402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b. NFVI reports to VIM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09750" y="4953000"/>
            <a:ext cx="2542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7b. VIM reports to VNFM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27592" y="5257800"/>
            <a:ext cx="196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 VNFM ok to VIM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37890" y="5574268"/>
            <a:ext cx="1876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r>
              <a:rPr lang="en-US" dirty="0" smtClean="0"/>
              <a:t>. VIM repairs VM</a:t>
            </a:r>
            <a:endParaRPr lang="en-US" dirty="0"/>
          </a:p>
        </p:txBody>
      </p:sp>
      <p:sp>
        <p:nvSpPr>
          <p:cNvPr id="48" name="Right Arrow 47"/>
          <p:cNvSpPr/>
          <p:nvPr/>
        </p:nvSpPr>
        <p:spPr>
          <a:xfrm rot="16200000">
            <a:off x="7032618" y="4510199"/>
            <a:ext cx="839132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 rot="5400000">
            <a:off x="7489818" y="4244983"/>
            <a:ext cx="839132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 rot="10800000">
            <a:off x="5164380" y="5517232"/>
            <a:ext cx="1977141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 bwMode="auto">
          <a:xfrm>
            <a:off x="365213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111" name="Lightning Bolt 110"/>
          <p:cNvSpPr/>
          <p:nvPr/>
        </p:nvSpPr>
        <p:spPr>
          <a:xfrm>
            <a:off x="3460875" y="4447917"/>
            <a:ext cx="704850" cy="6858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28600" y="5879068"/>
            <a:ext cx="2430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 VM Service recovers</a:t>
            </a:r>
            <a:endParaRPr lang="en-US" dirty="0"/>
          </a:p>
        </p:txBody>
      </p:sp>
      <p:sp>
        <p:nvSpPr>
          <p:cNvPr id="53" name="Down Arrow 52"/>
          <p:cNvSpPr/>
          <p:nvPr/>
        </p:nvSpPr>
        <p:spPr>
          <a:xfrm flipV="1">
            <a:off x="3630168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4800" y="1600200"/>
            <a:ext cx="4259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Spare VNFC may or may not be instantiated</a:t>
            </a:r>
            <a:endParaRPr lang="en-US" dirty="0"/>
          </a:p>
        </p:txBody>
      </p:sp>
      <p:sp>
        <p:nvSpPr>
          <p:cNvPr id="55" name="Up-Down Arrow 54"/>
          <p:cNvSpPr/>
          <p:nvPr/>
        </p:nvSpPr>
        <p:spPr>
          <a:xfrm>
            <a:off x="0" y="1960914"/>
            <a:ext cx="457200" cy="2001486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Recovery time</a:t>
            </a:r>
            <a:endParaRPr lang="en-US" sz="8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221066" y="6477000"/>
            <a:ext cx="43930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*Steps 1-4 </a:t>
            </a:r>
            <a:r>
              <a:rPr lang="en-US" sz="1400" dirty="0"/>
              <a:t>are </a:t>
            </a:r>
            <a:r>
              <a:rPr lang="en-US" sz="1400" dirty="0" smtClean="0"/>
              <a:t>simultaneous they are separated for clarity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0279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2" grpId="0" animBg="1"/>
      <p:bldP spid="106" grpId="0" animBg="1"/>
      <p:bldP spid="112" grpId="0" animBg="1"/>
      <p:bldP spid="113" grpId="0" animBg="1"/>
      <p:bldP spid="114" grpId="0" animBg="1"/>
      <p:bldP spid="115" grpId="0"/>
      <p:bldP spid="116" grpId="0"/>
      <p:bldP spid="117" grpId="0"/>
      <p:bldP spid="118" grpId="0"/>
      <p:bldP spid="119" grpId="0"/>
      <p:bldP spid="121" grpId="0"/>
      <p:bldP spid="122" grpId="0"/>
      <p:bldP spid="133" grpId="0" animBg="1"/>
      <p:bldP spid="132" grpId="0"/>
      <p:bldP spid="107" grpId="0" animBg="1"/>
      <p:bldP spid="41" grpId="0"/>
      <p:bldP spid="3" grpId="0" animBg="1"/>
      <p:bldP spid="44" grpId="0"/>
      <p:bldP spid="45" grpId="0"/>
      <p:bldP spid="46" grpId="0"/>
      <p:bldP spid="47" grpId="0"/>
      <p:bldP spid="48" grpId="0" animBg="1"/>
      <p:bldP spid="49" grpId="0" animBg="1"/>
      <p:bldP spid="50" grpId="0" animBg="1"/>
      <p:bldP spid="51" grpId="0" animBg="1"/>
      <p:bldP spid="111" grpId="0" animBg="1"/>
      <p:bldP spid="52" grpId="0"/>
      <p:bldP spid="53" grpId="0" animBg="1"/>
      <p:bldP spid="5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UC5 &amp; UC6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are similar to UC1 &amp; UC2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4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135190" y="4800600"/>
            <a:ext cx="3412544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UC7: Stateless VNF with No Redundancy</a:t>
            </a:r>
            <a:endParaRPr lang="en-US" sz="3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642609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0" name="Can 19"/>
          <p:cNvSpPr/>
          <p:nvPr/>
        </p:nvSpPr>
        <p:spPr bwMode="auto">
          <a:xfrm>
            <a:off x="4204584" y="4648200"/>
            <a:ext cx="514350" cy="285235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VD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7760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475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912933"/>
            <a:ext cx="2356733" cy="12018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10400" y="2895600"/>
            <a:ext cx="12954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VNFM</a:t>
            </a:r>
          </a:p>
        </p:txBody>
      </p:sp>
      <p:cxnSp>
        <p:nvCxnSpPr>
          <p:cNvPr id="30" name="Straight Connector 29"/>
          <p:cNvCxnSpPr>
            <a:stCxn id="26" idx="1"/>
            <a:endCxn id="24" idx="3"/>
          </p:cNvCxnSpPr>
          <p:nvPr/>
        </p:nvCxnSpPr>
        <p:spPr bwMode="auto">
          <a:xfrm flipH="1">
            <a:off x="5861933" y="3505200"/>
            <a:ext cx="1148467" cy="86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010400" y="4800599"/>
            <a:ext cx="12954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VIM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010400" y="1371600"/>
            <a:ext cx="1295400" cy="104723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NFVO</a:t>
            </a:r>
          </a:p>
        </p:txBody>
      </p:sp>
      <p:cxnSp>
        <p:nvCxnSpPr>
          <p:cNvPr id="36" name="Elbow Connector 35"/>
          <p:cNvCxnSpPr>
            <a:stCxn id="33" idx="0"/>
            <a:endCxn id="26" idx="2"/>
          </p:cNvCxnSpPr>
          <p:nvPr/>
        </p:nvCxnSpPr>
        <p:spPr bwMode="auto">
          <a:xfrm rot="5400000" flipH="1" flipV="1">
            <a:off x="7315201" y="4457700"/>
            <a:ext cx="685799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Elbow Connector 37"/>
          <p:cNvCxnSpPr>
            <a:stCxn id="33" idx="3"/>
            <a:endCxn id="34" idx="3"/>
          </p:cNvCxnSpPr>
          <p:nvPr/>
        </p:nvCxnSpPr>
        <p:spPr bwMode="auto">
          <a:xfrm flipV="1">
            <a:off x="8305800" y="1895218"/>
            <a:ext cx="12700" cy="3591181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Elbow Connector 39"/>
          <p:cNvCxnSpPr>
            <a:stCxn id="34" idx="2"/>
            <a:endCxn id="26" idx="0"/>
          </p:cNvCxnSpPr>
          <p:nvPr/>
        </p:nvCxnSpPr>
        <p:spPr bwMode="auto">
          <a:xfrm rot="5400000">
            <a:off x="7419718" y="2657217"/>
            <a:ext cx="476765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Elbow Connector 4"/>
          <p:cNvCxnSpPr>
            <a:stCxn id="2" idx="3"/>
            <a:endCxn id="33" idx="1"/>
          </p:cNvCxnSpPr>
          <p:nvPr/>
        </p:nvCxnSpPr>
        <p:spPr bwMode="auto">
          <a:xfrm flipV="1">
            <a:off x="6547734" y="5486399"/>
            <a:ext cx="462666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3590925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222366" y="4372704"/>
            <a:ext cx="3096768" cy="96129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NFVI’s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52134" y="2590800"/>
            <a:ext cx="2062866" cy="644267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VNF’s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743450" y="2752982"/>
            <a:ext cx="514350" cy="28523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NF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Down Arrow 105"/>
          <p:cNvSpPr/>
          <p:nvPr/>
        </p:nvSpPr>
        <p:spPr>
          <a:xfrm flipV="1">
            <a:off x="4773168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04706" y="1143000"/>
            <a:ext cx="3556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Failure detection: VNF only</a:t>
            </a:r>
            <a:endParaRPr lang="en-US" sz="2400" dirty="0"/>
          </a:p>
        </p:txBody>
      </p:sp>
      <p:sp>
        <p:nvSpPr>
          <p:cNvPr id="111" name="Lightning Bolt 110"/>
          <p:cNvSpPr/>
          <p:nvPr/>
        </p:nvSpPr>
        <p:spPr>
          <a:xfrm>
            <a:off x="3562350" y="3333750"/>
            <a:ext cx="704850" cy="6858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562350" y="3314886"/>
            <a:ext cx="781050" cy="7235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Down Arrow 113"/>
          <p:cNvSpPr/>
          <p:nvPr/>
        </p:nvSpPr>
        <p:spPr>
          <a:xfrm flipV="1">
            <a:off x="4747163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304800" y="2140616"/>
            <a:ext cx="139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VNFC fails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304800" y="2429263"/>
            <a:ext cx="120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NF </a:t>
            </a:r>
            <a:r>
              <a:rPr lang="en-US" dirty="0" smtClean="0"/>
              <a:t>fails*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304800" y="2743200"/>
            <a:ext cx="2629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</a:t>
            </a:r>
            <a:r>
              <a:rPr lang="en-US" dirty="0" smtClean="0"/>
              <a:t>VNF </a:t>
            </a:r>
            <a:r>
              <a:rPr lang="en-US" dirty="0" smtClean="0"/>
              <a:t>detects the failure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04800" y="3352800"/>
            <a:ext cx="2117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smtClean="0"/>
              <a:t>VNF isolates VNFC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304800" y="3657600"/>
            <a:ext cx="210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smtClean="0"/>
              <a:t>VNF repairs VNFC 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314906" y="3962400"/>
            <a:ext cx="1512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>
                <a:solidFill>
                  <a:srgbClr val="FF0000"/>
                </a:solidFill>
              </a:rPr>
              <a:t>NF recovers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118" y="3282746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Oval 132"/>
          <p:cNvSpPr/>
          <p:nvPr/>
        </p:nvSpPr>
        <p:spPr bwMode="auto">
          <a:xfrm>
            <a:off x="3599746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Down Arrow 106"/>
          <p:cNvSpPr/>
          <p:nvPr/>
        </p:nvSpPr>
        <p:spPr>
          <a:xfrm flipV="1">
            <a:off x="3630975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Up-Down Arrow 40"/>
          <p:cNvSpPr/>
          <p:nvPr/>
        </p:nvSpPr>
        <p:spPr>
          <a:xfrm>
            <a:off x="0" y="2189514"/>
            <a:ext cx="457200" cy="1957552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Recovery time</a:t>
            </a:r>
            <a:endParaRPr lang="en-US" sz="8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7" name="Right Arrow 36"/>
          <p:cNvSpPr/>
          <p:nvPr/>
        </p:nvSpPr>
        <p:spPr>
          <a:xfrm>
            <a:off x="5715000" y="3319026"/>
            <a:ext cx="1262766" cy="8917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10800000">
            <a:off x="5867400" y="3644630"/>
            <a:ext cx="1262766" cy="8917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04800" y="3048000"/>
            <a:ext cx="2420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VNF </a:t>
            </a:r>
            <a:r>
              <a:rPr lang="en-US" dirty="0" smtClean="0"/>
              <a:t>reports to VNFM</a:t>
            </a:r>
            <a:endParaRPr lang="en-US" dirty="0"/>
          </a:p>
        </p:txBody>
      </p:sp>
      <p:sp>
        <p:nvSpPr>
          <p:cNvPr id="44" name="Right Arrow 43"/>
          <p:cNvSpPr/>
          <p:nvPr/>
        </p:nvSpPr>
        <p:spPr>
          <a:xfrm rot="10800000">
            <a:off x="5867401" y="3797030"/>
            <a:ext cx="1262766" cy="8917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21066" y="6477000"/>
            <a:ext cx="4460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*Steps </a:t>
            </a:r>
            <a:r>
              <a:rPr lang="en-US" sz="1400" dirty="0"/>
              <a:t>1&amp;2 are </a:t>
            </a:r>
            <a:r>
              <a:rPr lang="en-US" sz="1400" dirty="0" smtClean="0"/>
              <a:t>simultaneous they are separated for clarity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2770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06" grpId="0" animBg="1"/>
      <p:bldP spid="111" grpId="0" animBg="1"/>
      <p:bldP spid="131" grpId="0" animBg="1"/>
      <p:bldP spid="114" grpId="0" animBg="1"/>
      <p:bldP spid="115" grpId="0"/>
      <p:bldP spid="116" grpId="0"/>
      <p:bldP spid="117" grpId="0"/>
      <p:bldP spid="118" grpId="0"/>
      <p:bldP spid="119" grpId="0"/>
      <p:bldP spid="121" grpId="0"/>
      <p:bldP spid="133" grpId="0" animBg="1"/>
      <p:bldP spid="41" grpId="0" animBg="1"/>
      <p:bldP spid="37" grpId="0" animBg="1"/>
      <p:bldP spid="39" grpId="0" animBg="1"/>
      <p:bldP spid="43" grpId="0"/>
      <p:bldP spid="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135190" y="4800600"/>
            <a:ext cx="3412544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UC8: Stateless VNF with No Redundancy</a:t>
            </a:r>
            <a:endParaRPr lang="en-US" sz="3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642609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0" name="Can 19"/>
          <p:cNvSpPr/>
          <p:nvPr/>
        </p:nvSpPr>
        <p:spPr bwMode="auto">
          <a:xfrm>
            <a:off x="4204584" y="4648200"/>
            <a:ext cx="514350" cy="285235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VD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7760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475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912933"/>
            <a:ext cx="2356733" cy="12018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10400" y="2895600"/>
            <a:ext cx="12954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VNFM</a:t>
            </a:r>
          </a:p>
        </p:txBody>
      </p:sp>
      <p:cxnSp>
        <p:nvCxnSpPr>
          <p:cNvPr id="30" name="Straight Connector 29"/>
          <p:cNvCxnSpPr>
            <a:stCxn id="26" idx="1"/>
            <a:endCxn id="24" idx="3"/>
          </p:cNvCxnSpPr>
          <p:nvPr/>
        </p:nvCxnSpPr>
        <p:spPr bwMode="auto">
          <a:xfrm flipH="1">
            <a:off x="5861933" y="3505200"/>
            <a:ext cx="1148467" cy="86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010400" y="4800599"/>
            <a:ext cx="12954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VIM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010400" y="1371600"/>
            <a:ext cx="1295400" cy="104723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NFVO</a:t>
            </a:r>
          </a:p>
        </p:txBody>
      </p:sp>
      <p:cxnSp>
        <p:nvCxnSpPr>
          <p:cNvPr id="36" name="Elbow Connector 35"/>
          <p:cNvCxnSpPr>
            <a:stCxn id="33" idx="0"/>
            <a:endCxn id="26" idx="2"/>
          </p:cNvCxnSpPr>
          <p:nvPr/>
        </p:nvCxnSpPr>
        <p:spPr bwMode="auto">
          <a:xfrm rot="5400000" flipH="1" flipV="1">
            <a:off x="7315201" y="4457700"/>
            <a:ext cx="685799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Elbow Connector 37"/>
          <p:cNvCxnSpPr>
            <a:stCxn id="33" idx="3"/>
            <a:endCxn id="34" idx="3"/>
          </p:cNvCxnSpPr>
          <p:nvPr/>
        </p:nvCxnSpPr>
        <p:spPr bwMode="auto">
          <a:xfrm flipV="1">
            <a:off x="8305800" y="1895218"/>
            <a:ext cx="12700" cy="3591181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Elbow Connector 39"/>
          <p:cNvCxnSpPr>
            <a:stCxn id="34" idx="2"/>
            <a:endCxn id="26" idx="0"/>
          </p:cNvCxnSpPr>
          <p:nvPr/>
        </p:nvCxnSpPr>
        <p:spPr bwMode="auto">
          <a:xfrm rot="5400000">
            <a:off x="7419718" y="2657217"/>
            <a:ext cx="476765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Elbow Connector 4"/>
          <p:cNvCxnSpPr>
            <a:stCxn id="2" idx="3"/>
            <a:endCxn id="33" idx="1"/>
          </p:cNvCxnSpPr>
          <p:nvPr/>
        </p:nvCxnSpPr>
        <p:spPr bwMode="auto">
          <a:xfrm flipV="1">
            <a:off x="6547734" y="5486399"/>
            <a:ext cx="462666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3590925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222366" y="4372704"/>
            <a:ext cx="3096768" cy="96129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NFVI’s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52134" y="2590800"/>
            <a:ext cx="2062866" cy="644267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VNF’s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743450" y="2752982"/>
            <a:ext cx="514350" cy="28523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NF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Down Arrow 105"/>
          <p:cNvSpPr/>
          <p:nvPr/>
        </p:nvSpPr>
        <p:spPr>
          <a:xfrm flipV="1">
            <a:off x="4773168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04706" y="1143000"/>
            <a:ext cx="3892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Failure detection: VNF &amp; NFVI</a:t>
            </a:r>
            <a:endParaRPr lang="en-US" sz="2400" dirty="0"/>
          </a:p>
        </p:txBody>
      </p:sp>
      <p:sp>
        <p:nvSpPr>
          <p:cNvPr id="107" name="Down Arrow 106"/>
          <p:cNvSpPr/>
          <p:nvPr/>
        </p:nvSpPr>
        <p:spPr>
          <a:xfrm flipV="1">
            <a:off x="3630975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Lightning Bolt 110"/>
          <p:cNvSpPr/>
          <p:nvPr/>
        </p:nvSpPr>
        <p:spPr>
          <a:xfrm>
            <a:off x="3520866" y="4457700"/>
            <a:ext cx="704850" cy="6858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Down Arrow 113"/>
          <p:cNvSpPr/>
          <p:nvPr/>
        </p:nvSpPr>
        <p:spPr>
          <a:xfrm flipV="1">
            <a:off x="4747163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304800" y="2586148"/>
            <a:ext cx="139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VNFC fails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304800" y="2874795"/>
            <a:ext cx="120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NF </a:t>
            </a:r>
            <a:r>
              <a:rPr lang="en-US" dirty="0" smtClean="0"/>
              <a:t>fails*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304800" y="3112532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5a. VNF detects the failure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04800" y="3352800"/>
            <a:ext cx="253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6a. VNF reports to VNFM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228600" y="5867400"/>
            <a:ext cx="222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12. </a:t>
            </a:r>
            <a:r>
              <a:rPr lang="en-US" dirty="0" smtClean="0"/>
              <a:t>VNF repairs VNFC 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228600" y="6096000"/>
            <a:ext cx="162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13. </a:t>
            </a:r>
            <a:r>
              <a:rPr lang="en-US" dirty="0" smtClean="0">
                <a:solidFill>
                  <a:srgbClr val="FF0000"/>
                </a:solidFill>
              </a:rPr>
              <a:t>NF recovers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118" y="3282746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Oval 132"/>
          <p:cNvSpPr/>
          <p:nvPr/>
        </p:nvSpPr>
        <p:spPr bwMode="auto">
          <a:xfrm>
            <a:off x="3599746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" y="1969532"/>
            <a:ext cx="121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VM fails 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17102" y="2274332"/>
            <a:ext cx="1892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VM Service fails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09750" y="3810000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5b. NFVI detects </a:t>
            </a:r>
            <a:r>
              <a:rPr lang="en-US" dirty="0"/>
              <a:t>the failure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09750" y="4114800"/>
            <a:ext cx="2402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b. NFVI reports to VIM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09750" y="4419600"/>
            <a:ext cx="2420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 VIM reports to VNFM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27592" y="4736068"/>
            <a:ext cx="196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 VNFM ok to VIM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37890" y="5029200"/>
            <a:ext cx="1876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r>
              <a:rPr lang="en-US" dirty="0" smtClean="0"/>
              <a:t>. VIM repairs VM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28600" y="5334000"/>
            <a:ext cx="2430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 VM Service recovers</a:t>
            </a:r>
            <a:endParaRPr lang="en-US" dirty="0"/>
          </a:p>
        </p:txBody>
      </p:sp>
      <p:pic>
        <p:nvPicPr>
          <p:cNvPr id="61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125" y="5172890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Right Arrow 61"/>
          <p:cNvSpPr/>
          <p:nvPr/>
        </p:nvSpPr>
        <p:spPr>
          <a:xfrm>
            <a:off x="5033259" y="5334000"/>
            <a:ext cx="1977141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 rot="16200000">
            <a:off x="7032618" y="4510199"/>
            <a:ext cx="839132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 rot="5400000">
            <a:off x="7489818" y="4244983"/>
            <a:ext cx="839132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Arrow 65"/>
          <p:cNvSpPr/>
          <p:nvPr/>
        </p:nvSpPr>
        <p:spPr>
          <a:xfrm rot="10800000">
            <a:off x="5164380" y="5517232"/>
            <a:ext cx="1977141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Arrow 66"/>
          <p:cNvSpPr/>
          <p:nvPr/>
        </p:nvSpPr>
        <p:spPr>
          <a:xfrm>
            <a:off x="5715000" y="3319026"/>
            <a:ext cx="1262766" cy="8917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 bwMode="auto">
          <a:xfrm>
            <a:off x="365213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69" name="Down Arrow 68"/>
          <p:cNvSpPr/>
          <p:nvPr/>
        </p:nvSpPr>
        <p:spPr>
          <a:xfrm flipV="1">
            <a:off x="3630168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Up-Down Arrow 69"/>
          <p:cNvSpPr/>
          <p:nvPr/>
        </p:nvSpPr>
        <p:spPr>
          <a:xfrm>
            <a:off x="0" y="1960914"/>
            <a:ext cx="457200" cy="4363686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Recovery time</a:t>
            </a:r>
            <a:endParaRPr lang="en-US" sz="8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1" name="Right Arrow 50"/>
          <p:cNvSpPr/>
          <p:nvPr/>
        </p:nvSpPr>
        <p:spPr>
          <a:xfrm rot="10800000">
            <a:off x="5867400" y="3644630"/>
            <a:ext cx="1262766" cy="8917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28600" y="5574268"/>
            <a:ext cx="2372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11. </a:t>
            </a:r>
            <a:r>
              <a:rPr lang="en-US" dirty="0" smtClean="0"/>
              <a:t>VIM informs VNFM </a:t>
            </a:r>
            <a:endParaRPr lang="en-US" dirty="0"/>
          </a:p>
        </p:txBody>
      </p:sp>
      <p:sp>
        <p:nvSpPr>
          <p:cNvPr id="53" name="Right Arrow 52"/>
          <p:cNvSpPr/>
          <p:nvPr/>
        </p:nvSpPr>
        <p:spPr>
          <a:xfrm rot="16200000">
            <a:off x="6820891" y="4516298"/>
            <a:ext cx="839132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221066" y="6477000"/>
            <a:ext cx="4460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*Steps 1-4 </a:t>
            </a:r>
            <a:r>
              <a:rPr lang="en-US" sz="1400" dirty="0"/>
              <a:t>are </a:t>
            </a:r>
            <a:r>
              <a:rPr lang="en-US" sz="1400" dirty="0" smtClean="0"/>
              <a:t>simultaneous they are separated for clarity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8819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2" grpId="0" animBg="1"/>
      <p:bldP spid="106" grpId="0" animBg="1"/>
      <p:bldP spid="107" grpId="0" animBg="1"/>
      <p:bldP spid="111" grpId="0" animBg="1"/>
      <p:bldP spid="114" grpId="0" animBg="1"/>
      <p:bldP spid="115" grpId="0"/>
      <p:bldP spid="116" grpId="0"/>
      <p:bldP spid="117" grpId="0"/>
      <p:bldP spid="118" grpId="0"/>
      <p:bldP spid="119" grpId="0"/>
      <p:bldP spid="121" grpId="0"/>
      <p:bldP spid="133" grpId="0" animBg="1"/>
      <p:bldP spid="41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51" grpId="0" animBg="1"/>
      <p:bldP spid="52" grpId="0"/>
      <p:bldP spid="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UC7 &amp; UC8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UC7 the HA mechanism may be embedded in the VNF or VNFM needs to provide it including the failure detection</a:t>
            </a:r>
          </a:p>
          <a:p>
            <a:r>
              <a:rPr lang="en-US" dirty="0" smtClean="0"/>
              <a:t>In addition for UC8 the comments are similar to UC4</a:t>
            </a:r>
          </a:p>
          <a:p>
            <a:pPr lvl="1"/>
            <a:r>
              <a:rPr lang="en-US" dirty="0" smtClean="0"/>
              <a:t>Most importantly the target SALs cannot be achieved in case of UC8 without redundancy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135190" y="4800600"/>
            <a:ext cx="3412544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UC9: Stateless VNF with No Redundancy</a:t>
            </a:r>
            <a:endParaRPr lang="en-US" sz="3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642609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0" name="Can 19"/>
          <p:cNvSpPr/>
          <p:nvPr/>
        </p:nvSpPr>
        <p:spPr bwMode="auto">
          <a:xfrm>
            <a:off x="4204584" y="4648200"/>
            <a:ext cx="514350" cy="285235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VD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7760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475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912933"/>
            <a:ext cx="2356733" cy="12018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10400" y="2895600"/>
            <a:ext cx="12954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VNFM</a:t>
            </a:r>
          </a:p>
        </p:txBody>
      </p:sp>
      <p:cxnSp>
        <p:nvCxnSpPr>
          <p:cNvPr id="30" name="Straight Connector 29"/>
          <p:cNvCxnSpPr>
            <a:stCxn id="26" idx="1"/>
            <a:endCxn id="24" idx="3"/>
          </p:cNvCxnSpPr>
          <p:nvPr/>
        </p:nvCxnSpPr>
        <p:spPr bwMode="auto">
          <a:xfrm flipH="1">
            <a:off x="5861933" y="3505200"/>
            <a:ext cx="1148467" cy="86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010400" y="4800599"/>
            <a:ext cx="12954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VIM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010400" y="1371600"/>
            <a:ext cx="1295400" cy="104723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NFVO</a:t>
            </a:r>
          </a:p>
        </p:txBody>
      </p:sp>
      <p:cxnSp>
        <p:nvCxnSpPr>
          <p:cNvPr id="36" name="Elbow Connector 35"/>
          <p:cNvCxnSpPr>
            <a:stCxn id="33" idx="0"/>
            <a:endCxn id="26" idx="2"/>
          </p:cNvCxnSpPr>
          <p:nvPr/>
        </p:nvCxnSpPr>
        <p:spPr bwMode="auto">
          <a:xfrm rot="5400000" flipH="1" flipV="1">
            <a:off x="7315201" y="4457700"/>
            <a:ext cx="685799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Elbow Connector 37"/>
          <p:cNvCxnSpPr>
            <a:stCxn id="33" idx="3"/>
            <a:endCxn id="34" idx="3"/>
          </p:cNvCxnSpPr>
          <p:nvPr/>
        </p:nvCxnSpPr>
        <p:spPr bwMode="auto">
          <a:xfrm flipV="1">
            <a:off x="8305800" y="1895218"/>
            <a:ext cx="12700" cy="3591181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Elbow Connector 39"/>
          <p:cNvCxnSpPr>
            <a:stCxn id="34" idx="2"/>
            <a:endCxn id="26" idx="0"/>
          </p:cNvCxnSpPr>
          <p:nvPr/>
        </p:nvCxnSpPr>
        <p:spPr bwMode="auto">
          <a:xfrm rot="5400000">
            <a:off x="7419718" y="2657217"/>
            <a:ext cx="476765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Elbow Connector 4"/>
          <p:cNvCxnSpPr>
            <a:stCxn id="2" idx="3"/>
            <a:endCxn id="33" idx="1"/>
          </p:cNvCxnSpPr>
          <p:nvPr/>
        </p:nvCxnSpPr>
        <p:spPr bwMode="auto">
          <a:xfrm flipV="1">
            <a:off x="6547734" y="5486399"/>
            <a:ext cx="462666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3590925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222366" y="4372704"/>
            <a:ext cx="3096768" cy="96129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NFVI’s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52134" y="2590800"/>
            <a:ext cx="2062866" cy="644267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VNF’s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743450" y="2752982"/>
            <a:ext cx="514350" cy="28523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NF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Down Arrow 105"/>
          <p:cNvSpPr/>
          <p:nvPr/>
        </p:nvSpPr>
        <p:spPr>
          <a:xfrm flipV="1">
            <a:off x="4773168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04706" y="1143000"/>
            <a:ext cx="5951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Failure detection: VNF only </a:t>
            </a:r>
            <a:r>
              <a:rPr lang="en-US" sz="2400" dirty="0" smtClean="0"/>
              <a:t>– </a:t>
            </a:r>
            <a:r>
              <a:rPr lang="en-US" sz="2400" b="1" dirty="0" smtClean="0">
                <a:solidFill>
                  <a:srgbClr val="FF0000"/>
                </a:solidFill>
              </a:rPr>
              <a:t>BUT </a:t>
            </a:r>
            <a:r>
              <a:rPr lang="en-US" sz="2400" b="1" dirty="0">
                <a:solidFill>
                  <a:srgbClr val="FF0000"/>
                </a:solidFill>
              </a:rPr>
              <a:t>Repeatedly</a:t>
            </a:r>
          </a:p>
        </p:txBody>
      </p:sp>
      <p:sp>
        <p:nvSpPr>
          <p:cNvPr id="111" name="Lightning Bolt 110"/>
          <p:cNvSpPr/>
          <p:nvPr/>
        </p:nvSpPr>
        <p:spPr>
          <a:xfrm>
            <a:off x="3562350" y="3333750"/>
            <a:ext cx="704850" cy="6858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562350" y="3314886"/>
            <a:ext cx="781050" cy="7235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Down Arrow 113"/>
          <p:cNvSpPr/>
          <p:nvPr/>
        </p:nvSpPr>
        <p:spPr>
          <a:xfrm flipV="1">
            <a:off x="4747163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304800" y="1676400"/>
            <a:ext cx="139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VNFC fails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304800" y="1965047"/>
            <a:ext cx="1092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NF fails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304800" y="2278984"/>
            <a:ext cx="2558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VNF detects the failure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i="1" dirty="0" smtClean="0"/>
              <a:t>and counts</a:t>
            </a:r>
            <a:endParaRPr lang="en-US" i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304800" y="2824052"/>
            <a:ext cx="2117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VNF isolates VNFC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304800" y="3128852"/>
            <a:ext cx="210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VNF repairs VNFC 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314906" y="3433652"/>
            <a:ext cx="1512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. NF recovers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118" y="3282746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Oval 132"/>
          <p:cNvSpPr/>
          <p:nvPr/>
        </p:nvSpPr>
        <p:spPr bwMode="auto">
          <a:xfrm>
            <a:off x="3599746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3314" y="3593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24347" y="3726784"/>
            <a:ext cx="177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 VNFC fails….2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4013566"/>
            <a:ext cx="177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 VNFC fails….3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04800" y="4330034"/>
            <a:ext cx="177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 VNFC fails….4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410200" y="3601364"/>
            <a:ext cx="30168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410200" y="3593068"/>
            <a:ext cx="30168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410200" y="3581400"/>
            <a:ext cx="30168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28600" y="4983652"/>
            <a:ext cx="248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Fault is not in the VNFC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</p:txBody>
      </p:sp>
      <p:pic>
        <p:nvPicPr>
          <p:cNvPr id="56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76600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76600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76600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Down Arrow 58"/>
          <p:cNvSpPr/>
          <p:nvPr/>
        </p:nvSpPr>
        <p:spPr>
          <a:xfrm flipV="1">
            <a:off x="4773168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 flipV="1">
            <a:off x="4773168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538170" y="3269909"/>
            <a:ext cx="781050" cy="7235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 bwMode="auto">
          <a:xfrm>
            <a:off x="3581400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3581400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Down Arrow 106"/>
          <p:cNvSpPr/>
          <p:nvPr/>
        </p:nvSpPr>
        <p:spPr>
          <a:xfrm flipV="1">
            <a:off x="3630975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2622886" y="1778527"/>
            <a:ext cx="272714" cy="1879073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48893" y="2533967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19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06" grpId="0" animBg="1"/>
      <p:bldP spid="111" grpId="0" animBg="1"/>
      <p:bldP spid="131" grpId="0" animBg="1"/>
      <p:bldP spid="114" grpId="0" animBg="1"/>
      <p:bldP spid="115" grpId="0"/>
      <p:bldP spid="116" grpId="0"/>
      <p:bldP spid="117" grpId="0"/>
      <p:bldP spid="118" grpId="0"/>
      <p:bldP spid="119" grpId="0"/>
      <p:bldP spid="121" grpId="0"/>
      <p:bldP spid="133" grpId="0" animBg="1"/>
      <p:bldP spid="3" grpId="0"/>
      <p:bldP spid="37" grpId="0"/>
      <p:bldP spid="39" grpId="0"/>
      <p:bldP spid="41" grpId="0"/>
      <p:bldP spid="43" grpId="0" animBg="1"/>
      <p:bldP spid="44" grpId="0" animBg="1"/>
      <p:bldP spid="45" grpId="0" animBg="1"/>
      <p:bldP spid="46" grpId="0"/>
      <p:bldP spid="59" grpId="0" animBg="1"/>
      <p:bldP spid="60" grpId="0" animBg="1"/>
      <p:bldP spid="66" grpId="0" animBg="1"/>
      <p:bldP spid="62" grpId="0" animBg="1"/>
      <p:bldP spid="63" grpId="0" animBg="1"/>
      <p:bldP spid="4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Availability Levels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069867"/>
              </p:ext>
            </p:extLst>
          </p:nvPr>
        </p:nvGraphicFramePr>
        <p:xfrm>
          <a:off x="457200" y="14478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143000"/>
                <a:gridCol w="2590800"/>
                <a:gridCol w="3657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Recovery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– 6 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5888" indent="-115888">
                        <a:buFontTx/>
                        <a:buChar char="-"/>
                      </a:pPr>
                      <a:r>
                        <a:rPr lang="en-US" dirty="0" smtClean="0"/>
                        <a:t>Network Operator Control Traffic</a:t>
                      </a:r>
                    </a:p>
                    <a:p>
                      <a:pPr marL="115888" indent="-115888">
                        <a:buFontTx/>
                        <a:buChar char="-"/>
                      </a:pPr>
                      <a:r>
                        <a:rPr lang="en-US" dirty="0" smtClean="0"/>
                        <a:t>Government/Regulatory Emergency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Redundant resources to be made available on-site to  ensure fast recovery.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– 15 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5888" indent="-115888">
                        <a:buFontTx/>
                        <a:buChar char="-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Enterprise and/or large scale Customers</a:t>
                      </a:r>
                    </a:p>
                    <a:p>
                      <a:pPr marL="115888" indent="-115888">
                        <a:buFontTx/>
                        <a:buChar char="-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 Operators service traffic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Redundant resources to be available as a mix of  on-site and off-site as appropriate.</a:t>
                      </a:r>
                    </a:p>
                    <a:p>
                      <a:r>
                        <a:rPr lang="en-US" dirty="0" smtClean="0"/>
                        <a:t>On-site resources to be utilized for  recovery of real-time services. Off-site resources to be utilized for  recovery of data services.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– 25 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 Consumer Public and ISP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Traffic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Redundant resources to be mostly available off-site. Real-time services should be recovered before data  services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488668"/>
            <a:ext cx="362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fi-FI" dirty="0"/>
              <a:t>ETSI GS NFV-REL 001 V1.1.1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6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135190" y="4800600"/>
            <a:ext cx="3412544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UC9: Stateless VNF with No Redundancy</a:t>
            </a:r>
            <a:endParaRPr lang="en-US" sz="3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600450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0" name="Can 19"/>
          <p:cNvSpPr/>
          <p:nvPr/>
        </p:nvSpPr>
        <p:spPr bwMode="auto">
          <a:xfrm>
            <a:off x="4204584" y="4648200"/>
            <a:ext cx="514350" cy="285235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VD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7760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475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912933"/>
            <a:ext cx="2356733" cy="12018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10400" y="2895600"/>
            <a:ext cx="12954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VNFM</a:t>
            </a:r>
          </a:p>
        </p:txBody>
      </p:sp>
      <p:cxnSp>
        <p:nvCxnSpPr>
          <p:cNvPr id="30" name="Straight Connector 29"/>
          <p:cNvCxnSpPr>
            <a:stCxn id="26" idx="1"/>
            <a:endCxn id="24" idx="3"/>
          </p:cNvCxnSpPr>
          <p:nvPr/>
        </p:nvCxnSpPr>
        <p:spPr bwMode="auto">
          <a:xfrm flipH="1">
            <a:off x="5861933" y="3505200"/>
            <a:ext cx="1148467" cy="86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010400" y="4800599"/>
            <a:ext cx="12954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VIM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010400" y="1371600"/>
            <a:ext cx="1295400" cy="104723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NFVO</a:t>
            </a:r>
          </a:p>
        </p:txBody>
      </p:sp>
      <p:cxnSp>
        <p:nvCxnSpPr>
          <p:cNvPr id="36" name="Elbow Connector 35"/>
          <p:cNvCxnSpPr>
            <a:stCxn id="33" idx="0"/>
            <a:endCxn id="26" idx="2"/>
          </p:cNvCxnSpPr>
          <p:nvPr/>
        </p:nvCxnSpPr>
        <p:spPr bwMode="auto">
          <a:xfrm rot="5400000" flipH="1" flipV="1">
            <a:off x="7315201" y="4457700"/>
            <a:ext cx="685799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Elbow Connector 37"/>
          <p:cNvCxnSpPr>
            <a:stCxn id="33" idx="3"/>
            <a:endCxn id="34" idx="3"/>
          </p:cNvCxnSpPr>
          <p:nvPr/>
        </p:nvCxnSpPr>
        <p:spPr bwMode="auto">
          <a:xfrm flipV="1">
            <a:off x="8305800" y="1895218"/>
            <a:ext cx="12700" cy="3591181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Elbow Connector 39"/>
          <p:cNvCxnSpPr>
            <a:stCxn id="34" idx="2"/>
            <a:endCxn id="26" idx="0"/>
          </p:cNvCxnSpPr>
          <p:nvPr/>
        </p:nvCxnSpPr>
        <p:spPr bwMode="auto">
          <a:xfrm rot="5400000">
            <a:off x="7419718" y="2657217"/>
            <a:ext cx="476765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Elbow Connector 4"/>
          <p:cNvCxnSpPr>
            <a:stCxn id="2" idx="3"/>
            <a:endCxn id="33" idx="1"/>
          </p:cNvCxnSpPr>
          <p:nvPr/>
        </p:nvCxnSpPr>
        <p:spPr bwMode="auto">
          <a:xfrm flipV="1">
            <a:off x="6547734" y="5486399"/>
            <a:ext cx="462666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Oval 64"/>
          <p:cNvSpPr/>
          <p:nvPr/>
        </p:nvSpPr>
        <p:spPr>
          <a:xfrm>
            <a:off x="3222366" y="4372704"/>
            <a:ext cx="3096768" cy="96129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NFVI’s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52134" y="2590800"/>
            <a:ext cx="2062866" cy="644267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VNF’s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743450" y="2752982"/>
            <a:ext cx="514350" cy="28523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NF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04706" y="1143000"/>
            <a:ext cx="588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Failure detection: VNF only – </a:t>
            </a:r>
            <a:r>
              <a:rPr lang="en-US" sz="2400" b="1" dirty="0" smtClean="0">
                <a:solidFill>
                  <a:srgbClr val="FF0000"/>
                </a:solidFill>
              </a:rPr>
              <a:t>BUT Repeatedly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4" name="Down Arrow 113"/>
          <p:cNvSpPr/>
          <p:nvPr/>
        </p:nvSpPr>
        <p:spPr>
          <a:xfrm flipV="1">
            <a:off x="4724400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304800" y="1676400"/>
            <a:ext cx="139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VNFC fails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304800" y="1965047"/>
            <a:ext cx="1092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NF fails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304800" y="2278984"/>
            <a:ext cx="2558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VNF detects the failure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i="1" dirty="0" smtClean="0"/>
              <a:t>and </a:t>
            </a:r>
            <a:r>
              <a:rPr lang="en-US" i="1" dirty="0" smtClean="0"/>
              <a:t>counts</a:t>
            </a:r>
            <a:endParaRPr lang="en-US" i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304800" y="2824052"/>
            <a:ext cx="2117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VNF isolates VNFC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304800" y="3128852"/>
            <a:ext cx="210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VNF repairs VNFC 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314906" y="3433652"/>
            <a:ext cx="1512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. NF recovers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118" y="3282746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Oval 132"/>
          <p:cNvSpPr/>
          <p:nvPr/>
        </p:nvSpPr>
        <p:spPr bwMode="auto">
          <a:xfrm>
            <a:off x="3581400" y="3513866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Down Arrow 106"/>
          <p:cNvSpPr/>
          <p:nvPr/>
        </p:nvSpPr>
        <p:spPr>
          <a:xfrm flipV="1">
            <a:off x="3630975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24347" y="3726784"/>
            <a:ext cx="177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 VNFC fails….2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4013566"/>
            <a:ext cx="177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 VNFC fails….3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04800" y="4330034"/>
            <a:ext cx="177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 VNFC fails….4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410200" y="3593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 rot="5400000">
            <a:off x="7489818" y="4244983"/>
            <a:ext cx="839132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10800000">
            <a:off x="5164380" y="5517232"/>
            <a:ext cx="1977141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5715000" y="3319026"/>
            <a:ext cx="1262766" cy="8917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48709" y="4648200"/>
            <a:ext cx="253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N. VNF reports to VNFM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48709" y="6096000"/>
            <a:ext cx="237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N+5. VNF repairs VNFC 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48709" y="6400800"/>
            <a:ext cx="177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N+6. NF recovers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1706" y="4953000"/>
            <a:ext cx="2684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N+1. VNFM reports to VIM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37551" y="5238857"/>
            <a:ext cx="220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N+2. VIM isolates VM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37551" y="5791200"/>
            <a:ext cx="2577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N+4. VM Service recovers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48709" y="5517232"/>
            <a:ext cx="2141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N+3. VIM repairs VM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3599643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59" name="Down Arrow 58"/>
          <p:cNvSpPr/>
          <p:nvPr/>
        </p:nvSpPr>
        <p:spPr>
          <a:xfrm flipV="1">
            <a:off x="3630168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4" grpId="0" animBg="1"/>
      <p:bldP spid="133" grpId="0" animBg="1"/>
      <p:bldP spid="107" grpId="0" animBg="1"/>
      <p:bldP spid="47" grpId="0" animBg="1"/>
      <p:bldP spid="48" grpId="0" animBg="1"/>
      <p:bldP spid="49" grpId="0" animBg="1"/>
      <p:bldP spid="50" grpId="0"/>
      <p:bldP spid="51" grpId="0"/>
      <p:bldP spid="52" grpId="0"/>
      <p:bldP spid="53" grpId="0"/>
      <p:bldP spid="54" grpId="0"/>
      <p:bldP spid="55" grpId="0"/>
      <p:bldP spid="57" grpId="0"/>
      <p:bldP spid="58" grpId="0" animBg="1"/>
      <p:bldP spid="5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UC9 Comments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Repeated failure at the VNF level within a short period of time typically indicate that the fault is not at the VNF level, it only manifesting there.</a:t>
            </a:r>
          </a:p>
          <a:p>
            <a:r>
              <a:rPr lang="en-US" dirty="0" smtClean="0"/>
              <a:t>This </a:t>
            </a:r>
            <a:r>
              <a:rPr lang="en-US" dirty="0"/>
              <a:t>applies to any of the </a:t>
            </a:r>
            <a:r>
              <a:rPr lang="en-US" dirty="0" smtClean="0"/>
              <a:t>cases </a:t>
            </a:r>
            <a:r>
              <a:rPr lang="en-US" dirty="0"/>
              <a:t>when the failure </a:t>
            </a:r>
            <a:r>
              <a:rPr lang="en-US" dirty="0" smtClean="0"/>
              <a:t>is detected at the VNF level only</a:t>
            </a:r>
          </a:p>
          <a:p>
            <a:r>
              <a:rPr lang="en-US" dirty="0" smtClean="0"/>
              <a:t>Faults in the HW, host OS, hypervisor may propagate to the tenant VMs in such a way that only the tenant can detect it</a:t>
            </a:r>
          </a:p>
          <a:p>
            <a:r>
              <a:rPr lang="en-US" dirty="0" smtClean="0"/>
              <a:t>VIM is the only entity that knows the relation between the physical and virtual resources and can correlated these failures observed in one or more tenants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 of the VD</a:t>
            </a:r>
          </a:p>
          <a:p>
            <a:pPr lvl="1"/>
            <a:r>
              <a:rPr lang="en-US" dirty="0" smtClean="0"/>
              <a:t>Different redundancy schemas</a:t>
            </a:r>
          </a:p>
          <a:p>
            <a:r>
              <a:rPr lang="en-US" dirty="0" smtClean="0"/>
              <a:t>HA of the Network</a:t>
            </a:r>
          </a:p>
          <a:p>
            <a:pPr lvl="1"/>
            <a:r>
              <a:rPr lang="en-US" dirty="0" smtClean="0"/>
              <a:t>Switches and routers</a:t>
            </a:r>
          </a:p>
          <a:p>
            <a:r>
              <a:rPr lang="en-US" dirty="0" smtClean="0"/>
              <a:t>Correlation of failures</a:t>
            </a:r>
          </a:p>
          <a:p>
            <a:pPr lvl="1"/>
            <a:r>
              <a:rPr lang="en-US" dirty="0" smtClean="0"/>
              <a:t>Failure of multiple VMs in the same host</a:t>
            </a:r>
          </a:p>
          <a:p>
            <a:pPr lvl="1"/>
            <a:r>
              <a:rPr lang="en-US" dirty="0" smtClean="0"/>
              <a:t>Different types of failures (i.e. compute, storage…)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49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373870"/>
              </p:ext>
            </p:extLst>
          </p:nvPr>
        </p:nvGraphicFramePr>
        <p:xfrm>
          <a:off x="457200" y="1600200"/>
          <a:ext cx="822960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874"/>
                <a:gridCol w="1240077"/>
                <a:gridCol w="2201449"/>
                <a:gridCol w="2057400"/>
                <a:gridCol w="182880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Redundancy in</a:t>
                      </a:r>
                      <a:r>
                        <a:rPr lang="en-US" baseline="0" dirty="0" smtClean="0"/>
                        <a:t> VNF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Failure detection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 Case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8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VNF</a:t>
                      </a:r>
                      <a:endParaRPr lang="en-US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Statefull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VNF only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VNF &amp; NFVI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VNF only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VNF &amp; NFVI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UC4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Stateless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VNF only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VNF &amp; NFVI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VNF only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UC7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VNF &amp; NFVI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UC8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301734"/>
            <a:ext cx="2898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UC9: Repeated failure in VNF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91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135190" y="4800600"/>
            <a:ext cx="3412544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UC1: </a:t>
            </a:r>
            <a:r>
              <a:rPr lang="en-US" dirty="0" err="1" smtClean="0"/>
              <a:t>Statefull</a:t>
            </a:r>
            <a:r>
              <a:rPr lang="en-US" dirty="0" smtClean="0"/>
              <a:t> VNF with Redundancy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642609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2045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7760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475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912933"/>
            <a:ext cx="2356733" cy="12018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10400" y="2895600"/>
            <a:ext cx="12954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VNFM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5257800" y="3543300"/>
            <a:ext cx="600075" cy="3429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STB</a:t>
            </a:r>
          </a:p>
        </p:txBody>
      </p:sp>
      <p:cxnSp>
        <p:nvCxnSpPr>
          <p:cNvPr id="30" name="Straight Connector 29"/>
          <p:cNvCxnSpPr>
            <a:stCxn id="26" idx="1"/>
            <a:endCxn id="24" idx="3"/>
          </p:cNvCxnSpPr>
          <p:nvPr/>
        </p:nvCxnSpPr>
        <p:spPr bwMode="auto">
          <a:xfrm flipH="1">
            <a:off x="5861933" y="3505200"/>
            <a:ext cx="1148467" cy="86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010400" y="4800599"/>
            <a:ext cx="12954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VIM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010400" y="1371600"/>
            <a:ext cx="1295400" cy="104723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NFVO</a:t>
            </a:r>
          </a:p>
        </p:txBody>
      </p:sp>
      <p:cxnSp>
        <p:nvCxnSpPr>
          <p:cNvPr id="36" name="Elbow Connector 35"/>
          <p:cNvCxnSpPr>
            <a:stCxn id="33" idx="0"/>
            <a:endCxn id="26" idx="2"/>
          </p:cNvCxnSpPr>
          <p:nvPr/>
        </p:nvCxnSpPr>
        <p:spPr bwMode="auto">
          <a:xfrm rot="5400000" flipH="1" flipV="1">
            <a:off x="7315201" y="4457700"/>
            <a:ext cx="685799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Elbow Connector 37"/>
          <p:cNvCxnSpPr>
            <a:stCxn id="33" idx="3"/>
            <a:endCxn id="34" idx="3"/>
          </p:cNvCxnSpPr>
          <p:nvPr/>
        </p:nvCxnSpPr>
        <p:spPr bwMode="auto">
          <a:xfrm flipV="1">
            <a:off x="8305800" y="1895218"/>
            <a:ext cx="12700" cy="3591181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Elbow Connector 39"/>
          <p:cNvCxnSpPr>
            <a:stCxn id="34" idx="2"/>
            <a:endCxn id="26" idx="0"/>
          </p:cNvCxnSpPr>
          <p:nvPr/>
        </p:nvCxnSpPr>
        <p:spPr bwMode="auto">
          <a:xfrm rot="5400000">
            <a:off x="7419718" y="2657217"/>
            <a:ext cx="476765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Elbow Connector 4"/>
          <p:cNvCxnSpPr>
            <a:stCxn id="2" idx="3"/>
            <a:endCxn id="33" idx="1"/>
          </p:cNvCxnSpPr>
          <p:nvPr/>
        </p:nvCxnSpPr>
        <p:spPr bwMode="auto">
          <a:xfrm flipV="1">
            <a:off x="6547734" y="5486399"/>
            <a:ext cx="462666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3590925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222366" y="4372704"/>
            <a:ext cx="3096768" cy="96129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NFVI’s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52134" y="2590800"/>
            <a:ext cx="2062866" cy="644267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VNF’s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743450" y="2752982"/>
            <a:ext cx="514350" cy="28523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NF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Down Arrow 105"/>
          <p:cNvSpPr/>
          <p:nvPr/>
        </p:nvSpPr>
        <p:spPr>
          <a:xfrm flipV="1">
            <a:off x="4773168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Down Arrow 107"/>
          <p:cNvSpPr/>
          <p:nvPr/>
        </p:nvSpPr>
        <p:spPr>
          <a:xfrm flipV="1">
            <a:off x="5347171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04706" y="1143000"/>
            <a:ext cx="3556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Failure detection: VNF only</a:t>
            </a:r>
            <a:endParaRPr lang="en-US" sz="2400" dirty="0"/>
          </a:p>
        </p:txBody>
      </p:sp>
      <p:sp>
        <p:nvSpPr>
          <p:cNvPr id="111" name="Lightning Bolt 110"/>
          <p:cNvSpPr/>
          <p:nvPr/>
        </p:nvSpPr>
        <p:spPr>
          <a:xfrm>
            <a:off x="3562350" y="3333750"/>
            <a:ext cx="704850" cy="6858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562350" y="3315072"/>
            <a:ext cx="781050" cy="7235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urved Down Arrow 111"/>
          <p:cNvSpPr/>
          <p:nvPr/>
        </p:nvSpPr>
        <p:spPr>
          <a:xfrm>
            <a:off x="4204584" y="3296022"/>
            <a:ext cx="1053216" cy="43777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5257800" y="35433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Down Arrow 113"/>
          <p:cNvSpPr/>
          <p:nvPr/>
        </p:nvSpPr>
        <p:spPr>
          <a:xfrm flipV="1">
            <a:off x="4747163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304800" y="1912016"/>
            <a:ext cx="139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VNFC fails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304800" y="2200663"/>
            <a:ext cx="120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NF </a:t>
            </a:r>
            <a:r>
              <a:rPr lang="en-US" dirty="0" smtClean="0"/>
              <a:t>fails*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304800" y="2514600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VNF detects the failure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04800" y="2819400"/>
            <a:ext cx="2117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VNF isolates VNFC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304800" y="3124200"/>
            <a:ext cx="1694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VNF fails over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314906" y="3464840"/>
            <a:ext cx="1512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6. NF recovers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25158" y="3777734"/>
            <a:ext cx="2055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 VNF repairs VNFC</a:t>
            </a:r>
            <a:endParaRPr lang="en-US" dirty="0"/>
          </a:p>
        </p:txBody>
      </p:sp>
      <p:pic>
        <p:nvPicPr>
          <p:cNvPr id="1027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148" y="3188732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Oval 132"/>
          <p:cNvSpPr/>
          <p:nvPr/>
        </p:nvSpPr>
        <p:spPr bwMode="auto">
          <a:xfrm>
            <a:off x="3581400" y="3505200"/>
            <a:ext cx="600075" cy="3429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52400" y="4946912"/>
            <a:ext cx="2857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Nothing new in this </a:t>
            </a:r>
            <a:r>
              <a:rPr lang="en-US" dirty="0" smtClean="0"/>
              <a:t>scenario</a:t>
            </a:r>
          </a:p>
        </p:txBody>
      </p:sp>
      <p:sp>
        <p:nvSpPr>
          <p:cNvPr id="107" name="Down Arrow 106"/>
          <p:cNvSpPr/>
          <p:nvPr/>
        </p:nvSpPr>
        <p:spPr>
          <a:xfrm flipV="1">
            <a:off x="3630975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Up-Down Arrow 136"/>
          <p:cNvSpPr/>
          <p:nvPr/>
        </p:nvSpPr>
        <p:spPr>
          <a:xfrm>
            <a:off x="0" y="1960914"/>
            <a:ext cx="457200" cy="1772886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Recovery time</a:t>
            </a:r>
            <a:endParaRPr lang="en-US" sz="8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21066" y="6477000"/>
            <a:ext cx="4460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*Steps </a:t>
            </a:r>
            <a:r>
              <a:rPr lang="en-US" sz="1400" dirty="0"/>
              <a:t>1&amp;2 are </a:t>
            </a:r>
            <a:r>
              <a:rPr lang="en-US" sz="1400" dirty="0" smtClean="0"/>
              <a:t>simultaneous they are separated for clarity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5502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06" grpId="0" animBg="1"/>
      <p:bldP spid="111" grpId="0" animBg="1"/>
      <p:bldP spid="131" grpId="0" animBg="1"/>
      <p:bldP spid="112" grpId="0" animBg="1"/>
      <p:bldP spid="113" grpId="0" animBg="1"/>
      <p:bldP spid="114" grpId="0" animBg="1"/>
      <p:bldP spid="115" grpId="0"/>
      <p:bldP spid="116" grpId="0"/>
      <p:bldP spid="117" grpId="0"/>
      <p:bldP spid="118" grpId="0"/>
      <p:bldP spid="119" grpId="0"/>
      <p:bldP spid="121" grpId="0"/>
      <p:bldP spid="122" grpId="0"/>
      <p:bldP spid="133" grpId="0" animBg="1"/>
      <p:bldP spid="132" grpId="0"/>
      <p:bldP spid="1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UC1 Comments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SAL 1 can be achieved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smtClean="0"/>
              <a:t>HA mechanism may be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completely embedded in the VNF or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exposed to the VNFM – requires additional communication toward the VNFM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VNF different error detection mechanisms can be used to detect the VNFC failure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The assumption is that the fault causing the failure </a:t>
            </a:r>
            <a:r>
              <a:rPr lang="en-US" b="1" i="1" dirty="0" smtClean="0"/>
              <a:t>is</a:t>
            </a:r>
            <a:r>
              <a:rPr lang="en-US" dirty="0" smtClean="0"/>
              <a:t> in the VNFC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If the VNFM manages the HA it needs to be in charge of the failure detection as well.</a:t>
            </a:r>
          </a:p>
        </p:txBody>
      </p:sp>
    </p:spTree>
    <p:extLst>
      <p:ext uri="{BB962C8B-B14F-4D97-AF65-F5344CB8AC3E}">
        <p14:creationId xmlns:p14="http://schemas.microsoft.com/office/powerpoint/2010/main" val="413400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135190" y="4800600"/>
            <a:ext cx="3412544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UC2: </a:t>
            </a:r>
            <a:r>
              <a:rPr lang="en-US" dirty="0" err="1" smtClean="0"/>
              <a:t>Statefull</a:t>
            </a:r>
            <a:r>
              <a:rPr lang="en-US" dirty="0" smtClean="0"/>
              <a:t> VNF with Redundancy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642609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2045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7760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475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912933"/>
            <a:ext cx="2356733" cy="12018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10400" y="2895600"/>
            <a:ext cx="12954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VNFM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5257800" y="3543300"/>
            <a:ext cx="600075" cy="3429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STB</a:t>
            </a:r>
          </a:p>
        </p:txBody>
      </p:sp>
      <p:cxnSp>
        <p:nvCxnSpPr>
          <p:cNvPr id="30" name="Straight Connector 29"/>
          <p:cNvCxnSpPr>
            <a:stCxn id="26" idx="1"/>
            <a:endCxn id="24" idx="3"/>
          </p:cNvCxnSpPr>
          <p:nvPr/>
        </p:nvCxnSpPr>
        <p:spPr bwMode="auto">
          <a:xfrm flipH="1">
            <a:off x="5861933" y="3505200"/>
            <a:ext cx="1148467" cy="86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010400" y="4800599"/>
            <a:ext cx="12954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VIM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010400" y="1371600"/>
            <a:ext cx="1295400" cy="104723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NFVO</a:t>
            </a:r>
          </a:p>
        </p:txBody>
      </p:sp>
      <p:cxnSp>
        <p:nvCxnSpPr>
          <p:cNvPr id="36" name="Elbow Connector 35"/>
          <p:cNvCxnSpPr>
            <a:stCxn id="33" idx="0"/>
            <a:endCxn id="26" idx="2"/>
          </p:cNvCxnSpPr>
          <p:nvPr/>
        </p:nvCxnSpPr>
        <p:spPr bwMode="auto">
          <a:xfrm rot="5400000" flipH="1" flipV="1">
            <a:off x="7315201" y="4457700"/>
            <a:ext cx="685799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Elbow Connector 37"/>
          <p:cNvCxnSpPr>
            <a:stCxn id="33" idx="3"/>
            <a:endCxn id="34" idx="3"/>
          </p:cNvCxnSpPr>
          <p:nvPr/>
        </p:nvCxnSpPr>
        <p:spPr bwMode="auto">
          <a:xfrm flipV="1">
            <a:off x="8305800" y="1895218"/>
            <a:ext cx="12700" cy="3591181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Elbow Connector 39"/>
          <p:cNvCxnSpPr>
            <a:stCxn id="34" idx="2"/>
            <a:endCxn id="26" idx="0"/>
          </p:cNvCxnSpPr>
          <p:nvPr/>
        </p:nvCxnSpPr>
        <p:spPr bwMode="auto">
          <a:xfrm rot="5400000">
            <a:off x="7419718" y="2657217"/>
            <a:ext cx="476765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Elbow Connector 4"/>
          <p:cNvCxnSpPr>
            <a:stCxn id="2" idx="3"/>
            <a:endCxn id="33" idx="1"/>
          </p:cNvCxnSpPr>
          <p:nvPr/>
        </p:nvCxnSpPr>
        <p:spPr bwMode="auto">
          <a:xfrm flipV="1">
            <a:off x="6547734" y="5486399"/>
            <a:ext cx="462666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3590925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222366" y="4372704"/>
            <a:ext cx="3096768" cy="96129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NFVI’s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52134" y="2590800"/>
            <a:ext cx="2062866" cy="644267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VNF’s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743450" y="2752982"/>
            <a:ext cx="514350" cy="28523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NF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Down Arrow 105"/>
          <p:cNvSpPr/>
          <p:nvPr/>
        </p:nvSpPr>
        <p:spPr>
          <a:xfrm flipV="1">
            <a:off x="4773168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Down Arrow 107"/>
          <p:cNvSpPr/>
          <p:nvPr/>
        </p:nvSpPr>
        <p:spPr>
          <a:xfrm flipV="1">
            <a:off x="5347171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04800" y="1169226"/>
            <a:ext cx="3892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Failure detection: VNF &amp; NFVI</a:t>
            </a:r>
            <a:endParaRPr lang="en-US" sz="2400" dirty="0"/>
          </a:p>
        </p:txBody>
      </p:sp>
      <p:sp>
        <p:nvSpPr>
          <p:cNvPr id="112" name="Curved Down Arrow 111"/>
          <p:cNvSpPr/>
          <p:nvPr/>
        </p:nvSpPr>
        <p:spPr>
          <a:xfrm>
            <a:off x="4204584" y="3296022"/>
            <a:ext cx="1053216" cy="43777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5257800" y="35433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Down Arrow 113"/>
          <p:cNvSpPr/>
          <p:nvPr/>
        </p:nvSpPr>
        <p:spPr>
          <a:xfrm flipV="1">
            <a:off x="4747163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304800" y="1912016"/>
            <a:ext cx="121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VM fails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304800" y="2200663"/>
            <a:ext cx="1892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VM Service fails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304800" y="3124200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5a. VNF detects the failure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09750" y="4343400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5b. NFVI detects </a:t>
            </a:r>
            <a:r>
              <a:rPr lang="en-US" dirty="0"/>
              <a:t>the failure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94487" y="3421414"/>
            <a:ext cx="1805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6a. VNF fails over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304800" y="371475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7a. NF recovers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28600" y="6336268"/>
            <a:ext cx="2172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11. VNF repairs VNFC</a:t>
            </a:r>
            <a:endParaRPr lang="en-US" dirty="0"/>
          </a:p>
        </p:txBody>
      </p:sp>
      <p:pic>
        <p:nvPicPr>
          <p:cNvPr id="1027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148" y="3188732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Oval 132"/>
          <p:cNvSpPr/>
          <p:nvPr/>
        </p:nvSpPr>
        <p:spPr bwMode="auto">
          <a:xfrm>
            <a:off x="3581400" y="3505200"/>
            <a:ext cx="600075" cy="3429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04800" y="2514600"/>
            <a:ext cx="1345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VNFC fails</a:t>
            </a:r>
            <a:endParaRPr lang="en-US" dirty="0"/>
          </a:p>
        </p:txBody>
      </p:sp>
      <p:sp>
        <p:nvSpPr>
          <p:cNvPr id="107" name="Down Arrow 106"/>
          <p:cNvSpPr/>
          <p:nvPr/>
        </p:nvSpPr>
        <p:spPr>
          <a:xfrm flipV="1">
            <a:off x="3630975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95161" y="2819400"/>
            <a:ext cx="120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NF </a:t>
            </a:r>
            <a:r>
              <a:rPr lang="en-US" dirty="0" smtClean="0"/>
              <a:t>fails*</a:t>
            </a:r>
            <a:endParaRPr lang="en-US" dirty="0"/>
          </a:p>
        </p:txBody>
      </p:sp>
      <p:pic>
        <p:nvPicPr>
          <p:cNvPr id="43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125" y="5172890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5033259" y="5334000"/>
            <a:ext cx="1977141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09750" y="4648200"/>
            <a:ext cx="2402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b. NFVI reports to VIM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09750" y="4953000"/>
            <a:ext cx="2542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7b. VIM reports to VNFM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27592" y="5257800"/>
            <a:ext cx="196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 VNFM ok to VIM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37890" y="5574268"/>
            <a:ext cx="1876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r>
              <a:rPr lang="en-US" dirty="0" smtClean="0"/>
              <a:t>. VIM repairs VM</a:t>
            </a:r>
            <a:endParaRPr lang="en-US" dirty="0"/>
          </a:p>
        </p:txBody>
      </p:sp>
      <p:sp>
        <p:nvSpPr>
          <p:cNvPr id="48" name="Right Arrow 47"/>
          <p:cNvSpPr/>
          <p:nvPr/>
        </p:nvSpPr>
        <p:spPr>
          <a:xfrm rot="16200000">
            <a:off x="7032618" y="4510199"/>
            <a:ext cx="839132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 rot="5400000">
            <a:off x="7489818" y="4244983"/>
            <a:ext cx="839132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 rot="10800000">
            <a:off x="5164380" y="5517232"/>
            <a:ext cx="1977141" cy="12156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 bwMode="auto">
          <a:xfrm>
            <a:off x="365213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111" name="Lightning Bolt 110"/>
          <p:cNvSpPr/>
          <p:nvPr/>
        </p:nvSpPr>
        <p:spPr>
          <a:xfrm>
            <a:off x="3460875" y="4447917"/>
            <a:ext cx="704850" cy="6858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28600" y="5879068"/>
            <a:ext cx="2430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 VM Service recovers</a:t>
            </a:r>
            <a:endParaRPr lang="en-US" dirty="0"/>
          </a:p>
        </p:txBody>
      </p:sp>
      <p:sp>
        <p:nvSpPr>
          <p:cNvPr id="53" name="Down Arrow 52"/>
          <p:cNvSpPr/>
          <p:nvPr/>
        </p:nvSpPr>
        <p:spPr>
          <a:xfrm flipV="1">
            <a:off x="3630168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Up-Down Arrow 53"/>
          <p:cNvSpPr/>
          <p:nvPr/>
        </p:nvSpPr>
        <p:spPr>
          <a:xfrm>
            <a:off x="0" y="1960914"/>
            <a:ext cx="457200" cy="2001486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Recovery time</a:t>
            </a:r>
            <a:endParaRPr lang="en-US" sz="8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221066" y="6477000"/>
            <a:ext cx="43930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*Steps 1-4 </a:t>
            </a:r>
            <a:r>
              <a:rPr lang="en-US" sz="1400" dirty="0"/>
              <a:t>are </a:t>
            </a:r>
            <a:r>
              <a:rPr lang="en-US" sz="1400" dirty="0" smtClean="0"/>
              <a:t>simultaneous they are separated for clarity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2510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2" grpId="0" animBg="1"/>
      <p:bldP spid="106" grpId="0" animBg="1"/>
      <p:bldP spid="112" grpId="0" animBg="1"/>
      <p:bldP spid="113" grpId="0" animBg="1"/>
      <p:bldP spid="114" grpId="0" animBg="1"/>
      <p:bldP spid="115" grpId="0"/>
      <p:bldP spid="116" grpId="0"/>
      <p:bldP spid="117" grpId="0"/>
      <p:bldP spid="118" grpId="0"/>
      <p:bldP spid="119" grpId="0"/>
      <p:bldP spid="121" grpId="0"/>
      <p:bldP spid="122" grpId="0"/>
      <p:bldP spid="133" grpId="0" animBg="1"/>
      <p:bldP spid="132" grpId="0"/>
      <p:bldP spid="107" grpId="0" animBg="1"/>
      <p:bldP spid="41" grpId="0"/>
      <p:bldP spid="3" grpId="0" animBg="1"/>
      <p:bldP spid="44" grpId="0"/>
      <p:bldP spid="45" grpId="0"/>
      <p:bldP spid="46" grpId="0"/>
      <p:bldP spid="47" grpId="0"/>
      <p:bldP spid="48" grpId="0" animBg="1"/>
      <p:bldP spid="49" grpId="0" animBg="1"/>
      <p:bldP spid="50" grpId="0" animBg="1"/>
      <p:bldP spid="51" grpId="0" animBg="1"/>
      <p:bldP spid="111" grpId="0" animBg="1"/>
      <p:bldP spid="52" grpId="0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UC2 Comments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UC1 </a:t>
            </a:r>
            <a:r>
              <a:rPr lang="en-US" dirty="0" smtClean="0"/>
              <a:t>comments apply here except for 3.a.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VNF and VNFM do not know the actual cause of the failure, which could be VM, host, hypervisor, networking etc. failure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The VIM </a:t>
            </a:r>
            <a:r>
              <a:rPr lang="en-US" dirty="0" smtClean="0"/>
              <a:t>needs to </a:t>
            </a:r>
            <a:r>
              <a:rPr lang="en-US" dirty="0"/>
              <a:t>resolve </a:t>
            </a:r>
            <a:r>
              <a:rPr lang="en-US" dirty="0" smtClean="0"/>
              <a:t>the cause</a:t>
            </a:r>
            <a:endParaRPr lang="en-US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/>
              <a:t>VNF likely to detect the failure through </a:t>
            </a:r>
            <a:r>
              <a:rPr lang="en-US" dirty="0" err="1"/>
              <a:t>heartbeating</a:t>
            </a:r>
            <a:r>
              <a:rPr lang="en-US" dirty="0"/>
              <a:t> via network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VNF and NFVI may detect the failure in any order, which in turn determines the order and exchange of messages between the VNFM and VIM</a:t>
            </a:r>
          </a:p>
        </p:txBody>
      </p:sp>
    </p:spTree>
    <p:extLst>
      <p:ext uri="{BB962C8B-B14F-4D97-AF65-F5344CB8AC3E}">
        <p14:creationId xmlns:p14="http://schemas.microsoft.com/office/powerpoint/2010/main" val="25915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135190" y="4800600"/>
            <a:ext cx="3412544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UC3: </a:t>
            </a:r>
            <a:r>
              <a:rPr lang="en-US" sz="3900" dirty="0" err="1" smtClean="0"/>
              <a:t>Statefull</a:t>
            </a:r>
            <a:r>
              <a:rPr lang="en-US" sz="3900" dirty="0" smtClean="0"/>
              <a:t> VNF with No Redundancy</a:t>
            </a:r>
            <a:endParaRPr lang="en-US" sz="39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642609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0" name="Can 19"/>
          <p:cNvSpPr/>
          <p:nvPr/>
        </p:nvSpPr>
        <p:spPr bwMode="auto">
          <a:xfrm>
            <a:off x="4204584" y="4648200"/>
            <a:ext cx="514350" cy="285235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VD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7760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47584" y="4648200"/>
            <a:ext cx="514350" cy="2852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VM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912933"/>
            <a:ext cx="2356733" cy="12018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10400" y="2895600"/>
            <a:ext cx="12954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VNFM</a:t>
            </a:r>
          </a:p>
        </p:txBody>
      </p:sp>
      <p:cxnSp>
        <p:nvCxnSpPr>
          <p:cNvPr id="30" name="Straight Connector 29"/>
          <p:cNvCxnSpPr>
            <a:stCxn id="26" idx="1"/>
            <a:endCxn id="24" idx="3"/>
          </p:cNvCxnSpPr>
          <p:nvPr/>
        </p:nvCxnSpPr>
        <p:spPr bwMode="auto">
          <a:xfrm flipH="1">
            <a:off x="5861933" y="3505200"/>
            <a:ext cx="1148467" cy="86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010400" y="4800599"/>
            <a:ext cx="12954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VIM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010400" y="1371600"/>
            <a:ext cx="1295400" cy="104723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NFVO</a:t>
            </a:r>
          </a:p>
        </p:txBody>
      </p:sp>
      <p:cxnSp>
        <p:nvCxnSpPr>
          <p:cNvPr id="36" name="Elbow Connector 35"/>
          <p:cNvCxnSpPr>
            <a:stCxn id="33" idx="0"/>
            <a:endCxn id="26" idx="2"/>
          </p:cNvCxnSpPr>
          <p:nvPr/>
        </p:nvCxnSpPr>
        <p:spPr bwMode="auto">
          <a:xfrm rot="5400000" flipH="1" flipV="1">
            <a:off x="7315201" y="4457700"/>
            <a:ext cx="685799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Elbow Connector 37"/>
          <p:cNvCxnSpPr>
            <a:stCxn id="33" idx="3"/>
            <a:endCxn id="34" idx="3"/>
          </p:cNvCxnSpPr>
          <p:nvPr/>
        </p:nvCxnSpPr>
        <p:spPr bwMode="auto">
          <a:xfrm flipV="1">
            <a:off x="8305800" y="1895218"/>
            <a:ext cx="12700" cy="3591181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Elbow Connector 39"/>
          <p:cNvCxnSpPr>
            <a:stCxn id="34" idx="2"/>
            <a:endCxn id="26" idx="0"/>
          </p:cNvCxnSpPr>
          <p:nvPr/>
        </p:nvCxnSpPr>
        <p:spPr bwMode="auto">
          <a:xfrm rot="5400000">
            <a:off x="7419718" y="2657217"/>
            <a:ext cx="476765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Elbow Connector 4"/>
          <p:cNvCxnSpPr>
            <a:stCxn id="2" idx="3"/>
            <a:endCxn id="33" idx="1"/>
          </p:cNvCxnSpPr>
          <p:nvPr/>
        </p:nvCxnSpPr>
        <p:spPr bwMode="auto">
          <a:xfrm flipV="1">
            <a:off x="6547734" y="5486399"/>
            <a:ext cx="462666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3590925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222366" y="4372704"/>
            <a:ext cx="3096768" cy="96129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NFVI’s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52134" y="2590800"/>
            <a:ext cx="2062866" cy="644267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VNF’s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743450" y="2752982"/>
            <a:ext cx="514350" cy="28523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NF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Down Arrow 105"/>
          <p:cNvSpPr/>
          <p:nvPr/>
        </p:nvSpPr>
        <p:spPr>
          <a:xfrm flipV="1">
            <a:off x="4773168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04706" y="1143000"/>
            <a:ext cx="3556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Failure detection: VNF only</a:t>
            </a:r>
            <a:endParaRPr lang="en-US" sz="2400" dirty="0"/>
          </a:p>
        </p:txBody>
      </p:sp>
      <p:sp>
        <p:nvSpPr>
          <p:cNvPr id="111" name="Lightning Bolt 110"/>
          <p:cNvSpPr/>
          <p:nvPr/>
        </p:nvSpPr>
        <p:spPr>
          <a:xfrm>
            <a:off x="3562350" y="3333750"/>
            <a:ext cx="704850" cy="6858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562350" y="3314886"/>
            <a:ext cx="781050" cy="7235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Down Arrow 113"/>
          <p:cNvSpPr/>
          <p:nvPr/>
        </p:nvSpPr>
        <p:spPr>
          <a:xfrm flipV="1">
            <a:off x="4747163" y="2057400"/>
            <a:ext cx="484632" cy="6106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304800" y="2140616"/>
            <a:ext cx="139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VNFC fails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304800" y="2429263"/>
            <a:ext cx="120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NF </a:t>
            </a:r>
            <a:r>
              <a:rPr lang="en-US" dirty="0" smtClean="0"/>
              <a:t>fails*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304800" y="2743200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VNF detects the failure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04800" y="3048000"/>
            <a:ext cx="2117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VNF isolates VNFC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304800" y="3352800"/>
            <a:ext cx="210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VNF repairs VNFC 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314906" y="3974068"/>
            <a:ext cx="1512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7. NF recovers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lmcmato\AppData\Local\Microsoft\Windows\Temporary Internet Files\Content.IE5\5TNI4NU8\alarm-300x300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118" y="3282746"/>
            <a:ext cx="565354" cy="56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Oval 132"/>
          <p:cNvSpPr/>
          <p:nvPr/>
        </p:nvSpPr>
        <p:spPr bwMode="auto">
          <a:xfrm>
            <a:off x="3599746" y="3505200"/>
            <a:ext cx="600075" cy="3429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Down Arrow 106"/>
          <p:cNvSpPr/>
          <p:nvPr/>
        </p:nvSpPr>
        <p:spPr>
          <a:xfrm flipV="1">
            <a:off x="3630975" y="3962400"/>
            <a:ext cx="484632" cy="610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 rot="4066670">
            <a:off x="3884171" y="4094677"/>
            <a:ext cx="766059" cy="20589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Pentagon 44"/>
          <p:cNvSpPr/>
          <p:nvPr/>
        </p:nvSpPr>
        <p:spPr>
          <a:xfrm rot="14751774" flipV="1">
            <a:off x="3906144" y="4077417"/>
            <a:ext cx="766059" cy="20589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 rot="4066670">
            <a:off x="3895731" y="4076565"/>
            <a:ext cx="766059" cy="20589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4800" y="3669268"/>
            <a:ext cx="1926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 VNFC gets state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04706" y="1699736"/>
            <a:ext cx="4416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VNFC checkpoints its state to VD, which is HA</a:t>
            </a:r>
            <a:endParaRPr lang="en-US" dirty="0"/>
          </a:p>
        </p:txBody>
      </p:sp>
      <p:sp>
        <p:nvSpPr>
          <p:cNvPr id="50" name="Up-Down Arrow 49"/>
          <p:cNvSpPr/>
          <p:nvPr/>
        </p:nvSpPr>
        <p:spPr>
          <a:xfrm>
            <a:off x="0" y="2201182"/>
            <a:ext cx="457200" cy="199644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Recovery time</a:t>
            </a:r>
            <a:endParaRPr lang="en-US" sz="8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221066" y="6477000"/>
            <a:ext cx="4460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*Steps </a:t>
            </a:r>
            <a:r>
              <a:rPr lang="en-US" sz="1400" dirty="0"/>
              <a:t>1&amp;2 are </a:t>
            </a:r>
            <a:r>
              <a:rPr lang="en-US" sz="1400" dirty="0" smtClean="0"/>
              <a:t>simultaneous they are separated for clarity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4609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06" grpId="0" animBg="1"/>
      <p:bldP spid="111" grpId="0" animBg="1"/>
      <p:bldP spid="131" grpId="0" animBg="1"/>
      <p:bldP spid="114" grpId="0" animBg="1"/>
      <p:bldP spid="115" grpId="0"/>
      <p:bldP spid="116" grpId="0"/>
      <p:bldP spid="117" grpId="0"/>
      <p:bldP spid="118" grpId="0"/>
      <p:bldP spid="119" grpId="0"/>
      <p:bldP spid="121" grpId="0"/>
      <p:bldP spid="133" grpId="0" animBg="1"/>
      <p:bldP spid="7" grpId="0" animBg="1"/>
      <p:bldP spid="45" grpId="0" animBg="1"/>
      <p:bldP spid="46" grpId="0" animBg="1"/>
      <p:bldP spid="48" grpId="0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UC3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assumption is that the </a:t>
            </a:r>
            <a:r>
              <a:rPr lang="en-US" dirty="0" err="1" smtClean="0"/>
              <a:t>vDisk</a:t>
            </a:r>
            <a:r>
              <a:rPr lang="en-US" dirty="0" smtClean="0"/>
              <a:t> used by the VNFC is highly available meaning that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Failures are handled by the NFVI transparently for the VNF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The VNF have access to its state stored in the </a:t>
            </a:r>
            <a:r>
              <a:rPr lang="en-US" dirty="0" err="1" smtClean="0"/>
              <a:t>vDisk</a:t>
            </a:r>
            <a:r>
              <a:rPr lang="en-US" dirty="0" smtClean="0"/>
              <a:t> for at least 99.999% of the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VNFC’s availability management could be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Embedded </a:t>
            </a:r>
            <a:r>
              <a:rPr lang="en-US" dirty="0"/>
              <a:t>in the </a:t>
            </a:r>
            <a:r>
              <a:rPr lang="en-US" dirty="0" smtClean="0"/>
              <a:t>VNF or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More likely: Done </a:t>
            </a:r>
            <a:r>
              <a:rPr lang="en-US" dirty="0"/>
              <a:t>by the </a:t>
            </a:r>
            <a:r>
              <a:rPr lang="en-US" dirty="0" smtClean="0"/>
              <a:t>VNFM – requires additional communication between the VNF and VNFM</a:t>
            </a:r>
            <a:br>
              <a:rPr lang="en-US" dirty="0" smtClean="0"/>
            </a:br>
            <a:r>
              <a:rPr lang="en-US" i="1" dirty="0" smtClean="0"/>
              <a:t>see UC3-b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949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1853</Words>
  <Application>Microsoft Office PowerPoint</Application>
  <PresentationFormat>On-screen Show (4:3)</PresentationFormat>
  <Paragraphs>504</Paragraphs>
  <Slides>22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HA Scenarios</vt:lpstr>
      <vt:lpstr>Service Availability Levels</vt:lpstr>
      <vt:lpstr>Scenarios</vt:lpstr>
      <vt:lpstr>UC1: Statefull VNF with Redundancy</vt:lpstr>
      <vt:lpstr>UC1 Comments</vt:lpstr>
      <vt:lpstr>UC2: Statefull VNF with Redundancy</vt:lpstr>
      <vt:lpstr>UC2 Comments</vt:lpstr>
      <vt:lpstr>UC3: Statefull VNF with No Redundancy</vt:lpstr>
      <vt:lpstr>UC3 Comments</vt:lpstr>
      <vt:lpstr>UC3-b: Statefull VNF with No Redundancy</vt:lpstr>
      <vt:lpstr>UC4: Statefull VNF with No Redundancy</vt:lpstr>
      <vt:lpstr>UC4 Comments</vt:lpstr>
      <vt:lpstr>UC5: Stateless VNF with Redundancy</vt:lpstr>
      <vt:lpstr>UC6: Stateless VNF with Redundancy</vt:lpstr>
      <vt:lpstr>UC5 &amp; UC6 Comments</vt:lpstr>
      <vt:lpstr>UC7: Stateless VNF with No Redundancy</vt:lpstr>
      <vt:lpstr>UC8: Stateless VNF with No Redundancy</vt:lpstr>
      <vt:lpstr>UC7 &amp; UC8 Comments</vt:lpstr>
      <vt:lpstr>UC9: Stateless VNF with No Redundancy</vt:lpstr>
      <vt:lpstr>UC9: Stateless VNF with No Redundancy</vt:lpstr>
      <vt:lpstr>UC9 Comments</vt:lpstr>
      <vt:lpstr>To Be Considered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 Scenarios</dc:title>
  <dc:creator>Maria Toeroe</dc:creator>
  <cp:lastModifiedBy>Maria Toeroe</cp:lastModifiedBy>
  <cp:revision>86</cp:revision>
  <dcterms:created xsi:type="dcterms:W3CDTF">2006-08-16T00:00:00Z</dcterms:created>
  <dcterms:modified xsi:type="dcterms:W3CDTF">2015-05-14T00:15:58Z</dcterms:modified>
</cp:coreProperties>
</file>