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0" r:id="rId5"/>
    <p:sldId id="263" r:id="rId6"/>
    <p:sldId id="265" r:id="rId7"/>
    <p:sldId id="258" r:id="rId8"/>
    <p:sldId id="264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 Toeroe" initials="MT" lastIdx="12" clrIdx="0"/>
  <p:cmAuthor id="1" name="付乔" initials="c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90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2-16T20:00:32.284" idx="12">
    <p:pos x="5263" y="3870"/>
    <p:text>I would say that they do the resource repair/recovery, but they know nothing about the service and it's requirements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2015/2/23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2015/2/23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2015/2/23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2015/2/23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2015/2/23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2015/2/23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2015/2/23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2015/2/23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2015/2/23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2015/2/23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2015/2/23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2015/2/23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therpad.opnfv.org/p/High_Availabiltiy_Requirement_for_OPNFV" TargetMode="External"/><Relationship Id="rId2" Type="http://schemas.openxmlformats.org/officeDocument/2006/relationships/hyperlink" Target="https://wiki.opnfv.org/high_availability_for_opnf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High Availability Project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Qiao Fu</a:t>
            </a:r>
          </a:p>
          <a:p>
            <a:r>
              <a:rPr lang="en-US" altLang="zh-CN" dirty="0" smtClean="0"/>
              <a:t>2015.2.24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Project Progress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17615"/>
            <a:ext cx="8229600" cy="4525963"/>
          </a:xfrm>
        </p:spPr>
        <p:txBody>
          <a:bodyPr>
            <a:noAutofit/>
          </a:bodyPr>
          <a:lstStyle/>
          <a:p>
            <a:r>
              <a:rPr lang="en-US" altLang="zh-CN" sz="1600" dirty="0" smtClean="0"/>
              <a:t>Project details:</a:t>
            </a:r>
          </a:p>
          <a:p>
            <a:pPr lvl="1"/>
            <a:r>
              <a:rPr lang="en-US" altLang="zh-CN" sz="1400" dirty="0" smtClean="0"/>
              <a:t>Weekly meeting: </a:t>
            </a:r>
          </a:p>
          <a:p>
            <a:pPr lvl="1"/>
            <a:r>
              <a:rPr lang="en-US" altLang="zh-CN" sz="1400" dirty="0" smtClean="0"/>
              <a:t>Mailing list</a:t>
            </a:r>
          </a:p>
          <a:p>
            <a:pPr lvl="1"/>
            <a:r>
              <a:rPr lang="en-US" altLang="zh-CN" sz="1400" dirty="0" smtClean="0"/>
              <a:t>Participants:</a:t>
            </a:r>
          </a:p>
          <a:p>
            <a:pPr lvl="2"/>
            <a:r>
              <a:rPr lang="en-US" altLang="zh-CN" sz="1200" dirty="0" smtClean="0"/>
              <a:t>Hui Deng [</a:t>
            </a:r>
            <a:r>
              <a:rPr lang="en-US" altLang="zh-CN" sz="1200" dirty="0" err="1" smtClean="0"/>
              <a:t>denghui@chinamobile.com</a:t>
            </a:r>
            <a:r>
              <a:rPr lang="en-US" altLang="zh-CN" sz="1200" dirty="0" smtClean="0"/>
              <a:t>]</a:t>
            </a:r>
          </a:p>
          <a:p>
            <a:pPr lvl="2"/>
            <a:r>
              <a:rPr lang="en-US" altLang="zh-CN" sz="1200" dirty="0" smtClean="0"/>
              <a:t>Jolliffe, Ian [</a:t>
            </a:r>
            <a:r>
              <a:rPr lang="en-US" altLang="zh-CN" sz="1200" dirty="0" err="1" smtClean="0"/>
              <a:t>ian.jolliffe@windriver.com</a:t>
            </a:r>
            <a:r>
              <a:rPr lang="en-US" altLang="zh-CN" sz="1200" dirty="0" smtClean="0"/>
              <a:t>]</a:t>
            </a:r>
          </a:p>
          <a:p>
            <a:pPr lvl="2"/>
            <a:r>
              <a:rPr lang="en-US" altLang="zh-CN" sz="1200" dirty="0" smtClean="0"/>
              <a:t>Maria Toeroe [</a:t>
            </a:r>
            <a:r>
              <a:rPr lang="en-US" altLang="zh-CN" sz="1200" dirty="0" err="1" smtClean="0"/>
              <a:t>maria.toeroe@ericsson.com</a:t>
            </a:r>
            <a:r>
              <a:rPr lang="en-US" altLang="zh-CN" sz="1200" dirty="0" smtClean="0"/>
              <a:t>]</a:t>
            </a:r>
          </a:p>
          <a:p>
            <a:pPr lvl="2"/>
            <a:r>
              <a:rPr lang="en-US" altLang="zh-CN" sz="1200" dirty="0" smtClean="0"/>
              <a:t>Qiao Fu [</a:t>
            </a:r>
            <a:r>
              <a:rPr lang="en-US" altLang="zh-CN" sz="1200" dirty="0" err="1" smtClean="0"/>
              <a:t>fuqiao@chinamobile.com</a:t>
            </a:r>
            <a:r>
              <a:rPr lang="en-US" altLang="zh-CN" sz="1200" dirty="0" smtClean="0"/>
              <a:t>]</a:t>
            </a:r>
          </a:p>
          <a:p>
            <a:pPr lvl="2"/>
            <a:r>
              <a:rPr lang="en-US" altLang="zh-CN" sz="1200" dirty="0" err="1" smtClean="0"/>
              <a:t>Xue</a:t>
            </a:r>
            <a:r>
              <a:rPr lang="en-US" altLang="zh-CN" sz="1200" dirty="0" smtClean="0"/>
              <a:t> </a:t>
            </a:r>
            <a:r>
              <a:rPr lang="en-US" altLang="zh-CN" sz="1200" dirty="0" err="1" smtClean="0"/>
              <a:t>Yifei</a:t>
            </a:r>
            <a:r>
              <a:rPr lang="en-US" altLang="zh-CN" sz="1200" dirty="0" smtClean="0"/>
              <a:t> [</a:t>
            </a:r>
            <a:r>
              <a:rPr lang="en-US" altLang="zh-CN" sz="1200" dirty="0" err="1" smtClean="0"/>
              <a:t>xueyifei@huawei.com</a:t>
            </a:r>
            <a:r>
              <a:rPr lang="en-US" altLang="zh-CN" sz="1200" dirty="0" smtClean="0"/>
              <a:t>]</a:t>
            </a:r>
            <a:endParaRPr lang="zh-CN" altLang="zh-CN" sz="1200" dirty="0" smtClean="0"/>
          </a:p>
          <a:p>
            <a:pPr lvl="2"/>
            <a:r>
              <a:rPr lang="en-US" altLang="zh-CN" sz="1200" dirty="0" smtClean="0"/>
              <a:t>Yuan </a:t>
            </a:r>
            <a:r>
              <a:rPr lang="en-US" altLang="zh-CN" sz="1200" dirty="0" err="1" smtClean="0"/>
              <a:t>Yue</a:t>
            </a:r>
            <a:r>
              <a:rPr lang="en-US" altLang="zh-CN" sz="1200" dirty="0" smtClean="0"/>
              <a:t> [</a:t>
            </a:r>
            <a:r>
              <a:rPr lang="en-US" altLang="zh-CN" sz="1200" dirty="0" err="1" smtClean="0"/>
              <a:t>yuan.yue@zte.com.cn</a:t>
            </a:r>
            <a:r>
              <a:rPr lang="en-US" altLang="zh-CN" sz="1200" dirty="0" smtClean="0"/>
              <a:t>]</a:t>
            </a:r>
          </a:p>
          <a:p>
            <a:pPr lvl="2"/>
            <a:r>
              <a:rPr lang="en-US" altLang="zh-CN" sz="1200" dirty="0" smtClean="0"/>
              <a:t>…</a:t>
            </a:r>
          </a:p>
          <a:p>
            <a:r>
              <a:rPr lang="en-US" altLang="zh-CN" sz="1600" dirty="0" smtClean="0"/>
              <a:t>Project Page:</a:t>
            </a:r>
          </a:p>
          <a:p>
            <a:pPr lvl="1"/>
            <a:r>
              <a:rPr lang="en-US" altLang="zh-CN" sz="1400" dirty="0" smtClean="0">
                <a:hlinkClick r:id="rId2"/>
              </a:rPr>
              <a:t>https://</a:t>
            </a:r>
            <a:r>
              <a:rPr lang="en-US" altLang="zh-CN" sz="1400" dirty="0" err="1" smtClean="0">
                <a:hlinkClick r:id="rId2"/>
              </a:rPr>
              <a:t>wiki.opnfv.org</a:t>
            </a:r>
            <a:r>
              <a:rPr lang="en-US" altLang="zh-CN" sz="1400" dirty="0" smtClean="0">
                <a:hlinkClick r:id="rId2"/>
              </a:rPr>
              <a:t>/</a:t>
            </a:r>
            <a:r>
              <a:rPr lang="en-US" altLang="zh-CN" sz="1400" dirty="0" err="1" smtClean="0">
                <a:hlinkClick r:id="rId2"/>
              </a:rPr>
              <a:t>high_availability_for_opnfv</a:t>
            </a:r>
            <a:endParaRPr lang="en-US" altLang="zh-CN" sz="1400" dirty="0" smtClean="0"/>
          </a:p>
          <a:p>
            <a:r>
              <a:rPr lang="en-US" altLang="zh-CN" sz="1600" dirty="0" smtClean="0"/>
              <a:t>Project Outputs:</a:t>
            </a:r>
          </a:p>
          <a:p>
            <a:pPr lvl="1"/>
            <a:r>
              <a:rPr lang="en-US" altLang="zh-CN" sz="1400" dirty="0" smtClean="0"/>
              <a:t>Requirement Document</a:t>
            </a:r>
          </a:p>
          <a:p>
            <a:pPr lvl="1">
              <a:buNone/>
            </a:pPr>
            <a:r>
              <a:rPr lang="en-US" altLang="zh-CN" sz="1000" dirty="0" smtClean="0">
                <a:hlinkClick r:id="rId3"/>
              </a:rPr>
              <a:t>https://etherpad.opnfv.org/p/High_Availabiltiy_Requirement_for_OPNFV</a:t>
            </a:r>
            <a:endParaRPr lang="en-US" altLang="zh-CN" sz="1000" dirty="0" smtClean="0"/>
          </a:p>
          <a:p>
            <a:pPr lvl="2"/>
            <a:r>
              <a:rPr lang="en-US" altLang="zh-CN" sz="1200" dirty="0" smtClean="0"/>
              <a:t>Overall Principle for High availability in NFV</a:t>
            </a:r>
          </a:p>
          <a:p>
            <a:pPr lvl="2"/>
            <a:r>
              <a:rPr lang="en-US" altLang="zh-CN" sz="1200" dirty="0" smtClean="0"/>
              <a:t>Hardware High Availability</a:t>
            </a:r>
          </a:p>
          <a:p>
            <a:pPr lvl="2"/>
            <a:r>
              <a:rPr lang="en-US" altLang="zh-CN" sz="1200" dirty="0" smtClean="0"/>
              <a:t>virtualization facilities High Availability (Host OS &amp; Hypervisor)</a:t>
            </a:r>
          </a:p>
          <a:p>
            <a:pPr lvl="2"/>
            <a:r>
              <a:rPr lang="en-US" altLang="zh-CN" sz="1200" dirty="0" smtClean="0"/>
              <a:t>Virtual Infrastructure High Availability</a:t>
            </a:r>
          </a:p>
          <a:p>
            <a:pPr lvl="2"/>
            <a:r>
              <a:rPr lang="en-US" altLang="zh-CN" sz="1200" dirty="0" smtClean="0"/>
              <a:t>VIM High Availability</a:t>
            </a:r>
          </a:p>
          <a:p>
            <a:pPr lvl="2"/>
            <a:r>
              <a:rPr lang="en-US" altLang="zh-CN" sz="1200" dirty="0" smtClean="0"/>
              <a:t>VNF High Availability</a:t>
            </a:r>
          </a:p>
          <a:p>
            <a:pPr lvl="1"/>
            <a:r>
              <a:rPr lang="en-US" altLang="zh-CN" sz="1400" dirty="0" smtClean="0"/>
              <a:t>Gap Analysis of </a:t>
            </a:r>
            <a:r>
              <a:rPr lang="en-US" altLang="zh-CN" sz="1400" dirty="0" err="1" smtClean="0"/>
              <a:t>Openstack</a:t>
            </a:r>
            <a:r>
              <a:rPr lang="en-US" altLang="zh-CN" sz="1400" dirty="0" smtClean="0"/>
              <a:t> HA scheme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Details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CN" b="1" dirty="0" smtClean="0"/>
              <a:t>Overall Principle for High availability in NFV</a:t>
            </a:r>
          </a:p>
          <a:p>
            <a:pPr lvl="1"/>
            <a:r>
              <a:rPr lang="en-US" altLang="zh-CN" dirty="0" smtClean="0"/>
              <a:t>Service availability shall be considered with respect to the delivery of </a:t>
            </a:r>
            <a:r>
              <a:rPr lang="en-US" altLang="zh-CN" dirty="0" err="1" smtClean="0"/>
              <a:t>E2E</a:t>
            </a:r>
            <a:r>
              <a:rPr lang="en-US" altLang="zh-CN" dirty="0" smtClean="0"/>
              <a:t> services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There should be no single point of failure in the NFV framework</a:t>
            </a:r>
          </a:p>
          <a:p>
            <a:pPr lvl="1"/>
            <a:r>
              <a:rPr lang="en-US" altLang="zh-CN" dirty="0" smtClean="0"/>
              <a:t>…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b="1" dirty="0" smtClean="0"/>
              <a:t>Hardware High Availability</a:t>
            </a:r>
          </a:p>
          <a:p>
            <a:pPr lvl="1"/>
            <a:r>
              <a:rPr lang="en-US" altLang="zh-CN" dirty="0" smtClean="0"/>
              <a:t>The hardware HA can be solved by several legacy HA schemes</a:t>
            </a:r>
          </a:p>
          <a:p>
            <a:pPr lvl="1"/>
            <a:r>
              <a:rPr lang="en-US" altLang="zh-CN" dirty="0" smtClean="0"/>
              <a:t>Fault detection and report of HW failure from the hardware to VIM, </a:t>
            </a:r>
            <a:r>
              <a:rPr lang="en-US" altLang="zh-CN" dirty="0" err="1" smtClean="0"/>
              <a:t>VNFM</a:t>
            </a:r>
            <a:r>
              <a:rPr lang="en-US" altLang="zh-CN" dirty="0" smtClean="0"/>
              <a:t> and Orchestrator</a:t>
            </a:r>
          </a:p>
          <a:p>
            <a:pPr lvl="1"/>
            <a:r>
              <a:rPr lang="en-US" altLang="zh-CN" dirty="0" smtClean="0"/>
              <a:t>Direct notice from the hardware to some specific </a:t>
            </a:r>
            <a:r>
              <a:rPr lang="en-US" altLang="zh-CN" dirty="0" err="1" smtClean="0"/>
              <a:t>VNFs</a:t>
            </a:r>
            <a:r>
              <a:rPr lang="en-US" altLang="zh-CN" dirty="0" smtClean="0"/>
              <a:t> should be possible. </a:t>
            </a:r>
          </a:p>
          <a:p>
            <a:pPr lvl="1"/>
            <a:r>
              <a:rPr lang="en-US" altLang="zh-CN" dirty="0" smtClean="0"/>
              <a:t>Periodical update of hardware running conditions to the </a:t>
            </a:r>
            <a:r>
              <a:rPr lang="en-US" altLang="zh-CN" dirty="0" err="1" smtClean="0"/>
              <a:t>NFVI</a:t>
            </a:r>
            <a:r>
              <a:rPr lang="en-US" altLang="zh-CN" dirty="0" smtClean="0"/>
              <a:t> and VIM is required for further operation, which may include fault prediction, failure analyses, and etc..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The hardware should provide redundancy architecture of the network plane</a:t>
            </a:r>
            <a:endParaRPr lang="zh-CN" altLang="en-US" dirty="0" smtClean="0"/>
          </a:p>
          <a:p>
            <a:pPr lvl="1"/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Details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115328" cy="4525963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altLang="zh-CN" sz="2400" b="1" dirty="0" smtClean="0"/>
              <a:t>Virtual Facilities High Availability (Host OS &amp; Hypervisor)</a:t>
            </a:r>
          </a:p>
          <a:p>
            <a:pPr lvl="1">
              <a:lnSpc>
                <a:spcPct val="90000"/>
              </a:lnSpc>
            </a:pPr>
            <a:r>
              <a:rPr lang="en-US" altLang="zh-CN" sz="2400" dirty="0" smtClean="0"/>
              <a:t>The </a:t>
            </a:r>
            <a:r>
              <a:rPr lang="en-US" altLang="zh-CN" sz="2400" dirty="0" err="1" smtClean="0"/>
              <a:t>NFVI</a:t>
            </a:r>
            <a:r>
              <a:rPr lang="en-US" altLang="zh-CN" sz="2400" dirty="0" smtClean="0"/>
              <a:t> should support </a:t>
            </a:r>
            <a:r>
              <a:rPr lang="en-US" altLang="zh-CN" sz="2400" dirty="0" err="1" smtClean="0"/>
              <a:t>VM</a:t>
            </a:r>
            <a:r>
              <a:rPr lang="en-US" altLang="zh-CN" sz="2400" dirty="0" smtClean="0"/>
              <a:t> migration, </a:t>
            </a:r>
            <a:r>
              <a:rPr lang="en-US" altLang="zh-CN" sz="2400" dirty="0" err="1" smtClean="0"/>
              <a:t>VM</a:t>
            </a:r>
            <a:r>
              <a:rPr lang="en-US" altLang="zh-CN" sz="2400" dirty="0" smtClean="0"/>
              <a:t> isolation, and </a:t>
            </a:r>
            <a:r>
              <a:rPr lang="en-US" altLang="zh-CN" sz="2400" dirty="0" err="1" smtClean="0"/>
              <a:t>VM</a:t>
            </a:r>
            <a:r>
              <a:rPr lang="en-US" altLang="zh-CN" sz="2400" dirty="0" smtClean="0"/>
              <a:t> restoration</a:t>
            </a:r>
            <a:endParaRPr lang="zh-CN" altLang="zh-CN" sz="2400" dirty="0" smtClean="0"/>
          </a:p>
          <a:p>
            <a:pPr lvl="1">
              <a:lnSpc>
                <a:spcPct val="90000"/>
              </a:lnSpc>
            </a:pPr>
            <a:r>
              <a:rPr lang="en-US" altLang="zh-CN" sz="2400" dirty="0" smtClean="0"/>
              <a:t>Fault reporting capability. The </a:t>
            </a:r>
            <a:r>
              <a:rPr lang="en-US" altLang="zh-CN" sz="2400" dirty="0" err="1" smtClean="0"/>
              <a:t>NFVI</a:t>
            </a:r>
            <a:r>
              <a:rPr lang="en-US" altLang="zh-CN" sz="2400" dirty="0" smtClean="0"/>
              <a:t> is responsible for reporting/updating the VIM about HW and </a:t>
            </a:r>
            <a:r>
              <a:rPr lang="en-US" altLang="zh-CN" sz="2400" dirty="0" err="1" smtClean="0"/>
              <a:t>NFVI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failurs</a:t>
            </a:r>
            <a:r>
              <a:rPr lang="en-US" altLang="zh-CN" sz="2400" dirty="0" smtClean="0"/>
              <a:t>. </a:t>
            </a:r>
          </a:p>
          <a:p>
            <a:pPr lvl="1">
              <a:lnSpc>
                <a:spcPct val="90000"/>
              </a:lnSpc>
            </a:pPr>
            <a:r>
              <a:rPr lang="en-US" altLang="zh-CN" sz="2400" dirty="0" smtClean="0"/>
              <a:t>The hypervisor should maintain and regularly update an information record - the "last words" - of each </a:t>
            </a:r>
            <a:r>
              <a:rPr lang="en-US" altLang="zh-CN" sz="2400" dirty="0" err="1" smtClean="0"/>
              <a:t>VM</a:t>
            </a:r>
            <a:r>
              <a:rPr lang="en-US" altLang="zh-CN" sz="2400" dirty="0" smtClean="0"/>
              <a:t>, which subsequently can be used for analysis and diagnostics </a:t>
            </a:r>
            <a:endParaRPr lang="zh-CN" altLang="en-US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Details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4282" y="1142984"/>
            <a:ext cx="8686800" cy="5257800"/>
          </a:xfrm>
        </p:spPr>
        <p:txBody>
          <a:bodyPr>
            <a:noAutofit/>
          </a:bodyPr>
          <a:lstStyle/>
          <a:p>
            <a:r>
              <a:rPr lang="en-US" altLang="zh-CN" sz="1400" dirty="0" smtClean="0"/>
              <a:t> </a:t>
            </a:r>
            <a:r>
              <a:rPr lang="en-US" altLang="zh-CN" sz="1400" b="1" dirty="0" smtClean="0"/>
              <a:t>VNF HA</a:t>
            </a:r>
          </a:p>
          <a:p>
            <a:pPr lvl="1"/>
            <a:r>
              <a:rPr lang="en-US" altLang="zh-CN" sz="1050" dirty="0" smtClean="0"/>
              <a:t>Service Availability</a:t>
            </a:r>
          </a:p>
          <a:p>
            <a:pPr lvl="2"/>
            <a:r>
              <a:rPr lang="en-US" altLang="zh-CN" sz="1000" dirty="0" smtClean="0"/>
              <a:t>Requirements:</a:t>
            </a:r>
          </a:p>
          <a:p>
            <a:pPr lvl="3"/>
            <a:r>
              <a:rPr lang="en-US" altLang="zh-CN" sz="800" dirty="0" smtClean="0"/>
              <a:t>We need to be able to define the </a:t>
            </a:r>
            <a:r>
              <a:rPr lang="en-US" altLang="zh-CN" sz="800" dirty="0" err="1" smtClean="0"/>
              <a:t>E2E</a:t>
            </a:r>
            <a:r>
              <a:rPr lang="en-US" altLang="zh-CN" sz="800" dirty="0" smtClean="0"/>
              <a:t> (V)NF chain based on which the </a:t>
            </a:r>
            <a:r>
              <a:rPr lang="en-US" altLang="zh-CN" sz="800" dirty="0" err="1" smtClean="0"/>
              <a:t>E2E</a:t>
            </a:r>
            <a:r>
              <a:rPr lang="en-US" altLang="zh-CN" sz="800" dirty="0" smtClean="0"/>
              <a:t> availability requirements can be decomposed into requirements applicable to individual </a:t>
            </a:r>
            <a:r>
              <a:rPr lang="en-US" altLang="zh-CN" sz="800" dirty="0" err="1" smtClean="0"/>
              <a:t>VNFs</a:t>
            </a:r>
            <a:r>
              <a:rPr lang="en-US" altLang="zh-CN" sz="800" dirty="0" smtClean="0"/>
              <a:t> and their interconnections</a:t>
            </a:r>
            <a:endParaRPr lang="zh-CN" altLang="zh-CN" sz="800" dirty="0" smtClean="0"/>
          </a:p>
          <a:p>
            <a:pPr lvl="3"/>
            <a:r>
              <a:rPr lang="en-US" altLang="zh-CN" sz="800" dirty="0" smtClean="0"/>
              <a:t>The interconnection of the </a:t>
            </a:r>
            <a:r>
              <a:rPr lang="en-US" altLang="zh-CN" sz="800" dirty="0" err="1" smtClean="0"/>
              <a:t>VNFs</a:t>
            </a:r>
            <a:r>
              <a:rPr lang="en-US" altLang="zh-CN" sz="800" dirty="0" smtClean="0"/>
              <a:t> should be logical and be maintained by the </a:t>
            </a:r>
            <a:r>
              <a:rPr lang="en-US" altLang="zh-CN" sz="800" dirty="0" err="1" smtClean="0"/>
              <a:t>NFVI</a:t>
            </a:r>
            <a:r>
              <a:rPr lang="en-US" altLang="zh-CN" sz="800" dirty="0" smtClean="0"/>
              <a:t> with guaranteed characteristics, e.g. in case of failure the connection should be restored within the acceptable tolerance time</a:t>
            </a:r>
            <a:endParaRPr lang="zh-CN" altLang="zh-CN" sz="800" dirty="0" smtClean="0"/>
          </a:p>
          <a:p>
            <a:pPr lvl="3"/>
            <a:r>
              <a:rPr lang="en-US" altLang="zh-CN" sz="800" dirty="0" smtClean="0"/>
              <a:t>These characteristics should be maintained in </a:t>
            </a:r>
            <a:r>
              <a:rPr lang="en-US" altLang="zh-CN" sz="800" dirty="0" err="1" smtClean="0"/>
              <a:t>VM</a:t>
            </a:r>
            <a:r>
              <a:rPr lang="en-US" altLang="zh-CN" sz="800" dirty="0" smtClean="0"/>
              <a:t> migration, failovers and switchover, scale in/out, </a:t>
            </a:r>
            <a:r>
              <a:rPr lang="en-US" altLang="zh-CN" sz="800" dirty="0" err="1" smtClean="0"/>
              <a:t>etc.scenarios</a:t>
            </a:r>
            <a:endParaRPr lang="zh-CN" altLang="zh-CN" sz="800" dirty="0" smtClean="0"/>
          </a:p>
          <a:p>
            <a:pPr lvl="3"/>
            <a:r>
              <a:rPr lang="en-US" altLang="zh-CN" sz="800" dirty="0" smtClean="0"/>
              <a:t> It should be possible to prioritize the different network services and their </a:t>
            </a:r>
            <a:r>
              <a:rPr lang="en-US" altLang="zh-CN" sz="800" dirty="0" err="1" smtClean="0"/>
              <a:t>VNFs</a:t>
            </a:r>
            <a:r>
              <a:rPr lang="en-US" altLang="zh-CN" sz="800" dirty="0" smtClean="0"/>
              <a:t> .These priorities should be used when pre-emption policies are applied due to resource shortage for example.</a:t>
            </a:r>
          </a:p>
          <a:p>
            <a:pPr lvl="2"/>
            <a:r>
              <a:rPr lang="en-US" altLang="zh-CN" sz="1000" dirty="0" smtClean="0"/>
              <a:t>Service Availability Classification Levels</a:t>
            </a:r>
          </a:p>
          <a:p>
            <a:pPr lvl="3"/>
            <a:r>
              <a:rPr lang="en-US" altLang="zh-CN" sz="800" dirty="0" smtClean="0"/>
              <a:t>define different service availability levels  </a:t>
            </a:r>
            <a:endParaRPr lang="zh-CN" altLang="zh-CN" sz="800" dirty="0" smtClean="0"/>
          </a:p>
          <a:p>
            <a:pPr lvl="3"/>
            <a:r>
              <a:rPr lang="en-US" altLang="zh-CN" sz="800" dirty="0" smtClean="0"/>
              <a:t>classify the virtual resources so that they can be matched to the </a:t>
            </a:r>
            <a:r>
              <a:rPr lang="en-US" altLang="zh-CN" sz="800" dirty="0" err="1" smtClean="0"/>
              <a:t>VNF</a:t>
            </a:r>
            <a:r>
              <a:rPr lang="en-US" altLang="zh-CN" sz="800" dirty="0" smtClean="0"/>
              <a:t> service availability levels  </a:t>
            </a:r>
            <a:endParaRPr lang="zh-CN" altLang="zh-CN" sz="800" dirty="0" smtClean="0"/>
          </a:p>
          <a:p>
            <a:pPr lvl="3"/>
            <a:r>
              <a:rPr lang="en-US" altLang="zh-CN" sz="800" dirty="0" smtClean="0"/>
              <a:t>specify for each class of virtual resources the associated HA handling e.g. recovery mechanisms, recovery priorities, migration options so that the service availability class level can be guaranteed</a:t>
            </a:r>
          </a:p>
          <a:p>
            <a:pPr lvl="2"/>
            <a:r>
              <a:rPr lang="en-US" altLang="zh-CN" sz="1000" dirty="0" smtClean="0"/>
              <a:t>Metrics for Service Availability</a:t>
            </a:r>
          </a:p>
          <a:p>
            <a:pPr lvl="3"/>
            <a:r>
              <a:rPr lang="en-US" altLang="zh-CN" sz="800" dirty="0" smtClean="0"/>
              <a:t>Requirement:</a:t>
            </a:r>
          </a:p>
          <a:p>
            <a:pPr lvl="4"/>
            <a:r>
              <a:rPr lang="en-US" altLang="zh-CN" sz="800" dirty="0" smtClean="0"/>
              <a:t>It shall be possible to specify for each service availability class the associated availability metrics and their thresholds </a:t>
            </a:r>
            <a:endParaRPr lang="zh-CN" altLang="zh-CN" sz="800" dirty="0" smtClean="0"/>
          </a:p>
          <a:p>
            <a:pPr lvl="4"/>
            <a:r>
              <a:rPr lang="en-US" altLang="zh-CN" sz="800" dirty="0" smtClean="0"/>
              <a:t>It shall be possible to collect data for the defined metrics    </a:t>
            </a:r>
            <a:endParaRPr lang="zh-CN" altLang="zh-CN" sz="800" dirty="0" smtClean="0"/>
          </a:p>
          <a:p>
            <a:pPr lvl="4"/>
            <a:r>
              <a:rPr lang="en-US" altLang="zh-CN" sz="800" dirty="0" smtClean="0"/>
              <a:t>It shall be possible to delegate the enforcement of some thresholds to the </a:t>
            </a:r>
            <a:r>
              <a:rPr lang="en-US" altLang="zh-CN" sz="800" dirty="0" err="1" smtClean="0"/>
              <a:t>NFVI</a:t>
            </a:r>
            <a:r>
              <a:rPr lang="en-US" altLang="zh-CN" sz="800" dirty="0" smtClean="0"/>
              <a:t>      </a:t>
            </a:r>
            <a:endParaRPr lang="zh-CN" altLang="zh-CN" sz="800" dirty="0" smtClean="0"/>
          </a:p>
          <a:p>
            <a:pPr lvl="4"/>
            <a:r>
              <a:rPr lang="en-US" altLang="zh-CN" sz="800" dirty="0" smtClean="0"/>
              <a:t>Accordingly it shall be possible to request virtual resources with guaranteed characteristics, such as guaranteed latency between </a:t>
            </a:r>
            <a:r>
              <a:rPr lang="en-US" altLang="zh-CN" sz="800" dirty="0" err="1" smtClean="0"/>
              <a:t>VMs</a:t>
            </a:r>
            <a:r>
              <a:rPr lang="en-US" altLang="zh-CN" sz="800" dirty="0" smtClean="0"/>
              <a:t> (i.e. </a:t>
            </a:r>
            <a:r>
              <a:rPr lang="en-US" altLang="zh-CN" sz="800" dirty="0" err="1" smtClean="0"/>
              <a:t>VNFCs</a:t>
            </a:r>
            <a:r>
              <a:rPr lang="en-US" altLang="zh-CN" sz="800" dirty="0" smtClean="0"/>
              <a:t>), between a </a:t>
            </a:r>
            <a:r>
              <a:rPr lang="en-US" altLang="zh-CN" sz="800" dirty="0" err="1" smtClean="0"/>
              <a:t>VM</a:t>
            </a:r>
            <a:r>
              <a:rPr lang="en-US" altLang="zh-CN" sz="800" dirty="0" smtClean="0"/>
              <a:t> and storage, between </a:t>
            </a:r>
            <a:r>
              <a:rPr lang="en-US" altLang="zh-CN" sz="800" dirty="0" err="1" smtClean="0"/>
              <a:t>VNFs</a:t>
            </a:r>
            <a:endParaRPr lang="en-US" altLang="zh-CN" sz="800" dirty="0" smtClean="0"/>
          </a:p>
          <a:p>
            <a:pPr lvl="3"/>
            <a:r>
              <a:rPr lang="en-US" altLang="zh-CN" sz="800" dirty="0" smtClean="0"/>
              <a:t>Failure Recovery Time</a:t>
            </a:r>
          </a:p>
          <a:p>
            <a:pPr lvl="4"/>
            <a:r>
              <a:rPr lang="en-US" altLang="zh-CN" sz="800" dirty="0" smtClean="0"/>
              <a:t>It should be irrelevant whether the abnormal event is due to a scheduled or unscheduled operation or it is caused by a fault.</a:t>
            </a:r>
            <a:endParaRPr lang="zh-CN" altLang="zh-CN" sz="800" dirty="0" smtClean="0"/>
          </a:p>
          <a:p>
            <a:pPr lvl="4"/>
            <a:r>
              <a:rPr lang="en-US" altLang="zh-CN" sz="800" dirty="0" smtClean="0"/>
              <a:t>The failure detection mechanisms should be available in the </a:t>
            </a:r>
            <a:r>
              <a:rPr lang="en-US" altLang="zh-CN" sz="800" dirty="0" err="1" smtClean="0"/>
              <a:t>NFVI</a:t>
            </a:r>
            <a:r>
              <a:rPr lang="en-US" altLang="zh-CN" sz="800" dirty="0" smtClean="0"/>
              <a:t> and configurable so that the target recovery times can be met  </a:t>
            </a:r>
            <a:endParaRPr lang="zh-CN" altLang="zh-CN" sz="800" dirty="0" smtClean="0"/>
          </a:p>
          <a:p>
            <a:pPr lvl="4"/>
            <a:r>
              <a:rPr lang="en-US" altLang="zh-CN" sz="800" dirty="0" smtClean="0"/>
              <a:t>Abnormal events should be logged and communicated (i.e. notifications and alarms as appropriate)   </a:t>
            </a:r>
          </a:p>
          <a:p>
            <a:pPr lvl="3"/>
            <a:r>
              <a:rPr lang="en-US" altLang="zh-CN" sz="800" dirty="0" smtClean="0"/>
              <a:t>Failure impact fraction</a:t>
            </a:r>
          </a:p>
          <a:p>
            <a:pPr lvl="4"/>
            <a:r>
              <a:rPr lang="en-US" altLang="zh-CN" sz="800" dirty="0" smtClean="0"/>
              <a:t>It should be possible to define the failure impact zone for all the elements of the system </a:t>
            </a:r>
            <a:endParaRPr lang="zh-CN" altLang="zh-CN" sz="800" dirty="0" smtClean="0"/>
          </a:p>
          <a:p>
            <a:pPr lvl="4"/>
            <a:r>
              <a:rPr lang="en-US" altLang="zh-CN" sz="800" dirty="0" smtClean="0"/>
              <a:t>At the detection of a failure of an element, its failure impact zone must be isolated before the associated recovery mechanism is triggered</a:t>
            </a:r>
            <a:endParaRPr lang="zh-CN" altLang="zh-CN" sz="800" dirty="0" smtClean="0"/>
          </a:p>
          <a:p>
            <a:pPr lvl="4"/>
            <a:r>
              <a:rPr lang="en-US" altLang="zh-CN" sz="800" dirty="0" smtClean="0"/>
              <a:t>If the isolation of the failure impact zone is unsuccessful the isolation should be attempted at the next higher level as soon as possible to prevent fault propagation.</a:t>
            </a:r>
            <a:endParaRPr lang="zh-CN" altLang="zh-CN" sz="800" dirty="0" smtClean="0"/>
          </a:p>
          <a:p>
            <a:pPr lvl="4"/>
            <a:r>
              <a:rPr lang="en-US" altLang="zh-CN" sz="800" dirty="0" smtClean="0"/>
              <a:t>It should be possible to define different levels of failure impact zones with associated isolation and alarm generation policies </a:t>
            </a:r>
            <a:endParaRPr lang="zh-CN" altLang="zh-CN" sz="800" dirty="0" smtClean="0"/>
          </a:p>
          <a:p>
            <a:pPr lvl="4"/>
            <a:r>
              <a:rPr lang="en-US" altLang="zh-CN" sz="800" dirty="0" smtClean="0"/>
              <a:t>It should be possible to limit the collocation of </a:t>
            </a:r>
            <a:r>
              <a:rPr lang="en-US" altLang="zh-CN" sz="800" dirty="0" err="1" smtClean="0"/>
              <a:t>VMs</a:t>
            </a:r>
            <a:r>
              <a:rPr lang="en-US" altLang="zh-CN" sz="800" dirty="0" smtClean="0"/>
              <a:t> to reduce the failure impact zone as well as to provide sufficient resources </a:t>
            </a:r>
          </a:p>
          <a:p>
            <a:pPr lvl="3"/>
            <a:r>
              <a:rPr lang="en-US" altLang="zh-CN" sz="800" dirty="0" smtClean="0"/>
              <a:t>Failure Frequency</a:t>
            </a:r>
          </a:p>
          <a:p>
            <a:pPr lvl="4"/>
            <a:r>
              <a:rPr lang="en-US" altLang="zh-CN" sz="800" dirty="0" smtClean="0"/>
              <a:t> There should be a probation period for each failure impact zones within which failures are correlated. </a:t>
            </a:r>
            <a:endParaRPr lang="zh-CN" altLang="zh-CN" sz="800" dirty="0" smtClean="0"/>
          </a:p>
          <a:p>
            <a:pPr lvl="4"/>
            <a:r>
              <a:rPr lang="en-US" altLang="zh-CN" sz="800" dirty="0" smtClean="0"/>
              <a:t>The threshold and the probation period for the failure impact zones should be configurable </a:t>
            </a:r>
            <a:endParaRPr lang="zh-CN" altLang="zh-CN" sz="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Details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525963"/>
          </a:xfrm>
        </p:spPr>
        <p:txBody>
          <a:bodyPr>
            <a:noAutofit/>
          </a:bodyPr>
          <a:lstStyle/>
          <a:p>
            <a:r>
              <a:rPr lang="en-US" altLang="zh-CN" sz="1600" b="1" dirty="0" err="1" smtClean="0"/>
              <a:t>VNF</a:t>
            </a:r>
            <a:r>
              <a:rPr lang="en-US" altLang="zh-CN" sz="1600" b="1" dirty="0" smtClean="0"/>
              <a:t> HA</a:t>
            </a:r>
          </a:p>
          <a:p>
            <a:pPr lvl="1"/>
            <a:r>
              <a:rPr lang="en-US" altLang="zh-CN" sz="1400" dirty="0" smtClean="0"/>
              <a:t>Service Continuity</a:t>
            </a:r>
            <a:r>
              <a:rPr lang="en-US" altLang="zh-CN" sz="1400" b="1" dirty="0" smtClean="0"/>
              <a:t> </a:t>
            </a:r>
            <a:endParaRPr lang="zh-CN" altLang="zh-CN" sz="1400" dirty="0" smtClean="0"/>
          </a:p>
          <a:p>
            <a:pPr lvl="2"/>
            <a:r>
              <a:rPr lang="en-US" altLang="zh-CN" sz="1200" dirty="0" smtClean="0"/>
              <a:t>The </a:t>
            </a:r>
            <a:r>
              <a:rPr lang="en-US" altLang="zh-CN" sz="1200" dirty="0" err="1" smtClean="0"/>
              <a:t>NFVI</a:t>
            </a:r>
            <a:r>
              <a:rPr lang="en-US" altLang="zh-CN" sz="1200" dirty="0" smtClean="0"/>
              <a:t> should maintain the number of </a:t>
            </a:r>
            <a:r>
              <a:rPr lang="en-US" altLang="zh-CN" sz="1200" dirty="0" err="1" smtClean="0"/>
              <a:t>VMs</a:t>
            </a:r>
            <a:r>
              <a:rPr lang="en-US" altLang="zh-CN" sz="1200" dirty="0" smtClean="0"/>
              <a:t> provided to the </a:t>
            </a:r>
            <a:r>
              <a:rPr lang="en-US" altLang="zh-CN" sz="1200" dirty="0" err="1" smtClean="0"/>
              <a:t>VNF</a:t>
            </a:r>
            <a:r>
              <a:rPr lang="en-US" altLang="zh-CN" sz="1200" dirty="0" smtClean="0"/>
              <a:t> in the face of failures. I.e. the failed </a:t>
            </a:r>
            <a:r>
              <a:rPr lang="en-US" altLang="zh-CN" sz="1200" dirty="0" err="1" smtClean="0"/>
              <a:t>VM</a:t>
            </a:r>
            <a:r>
              <a:rPr lang="en-US" altLang="zh-CN" sz="1200" dirty="0" smtClean="0"/>
              <a:t> instances should be replaced by new </a:t>
            </a:r>
            <a:r>
              <a:rPr lang="en-US" altLang="zh-CN" sz="1200" dirty="0" err="1" smtClean="0"/>
              <a:t>VM</a:t>
            </a:r>
            <a:r>
              <a:rPr lang="en-US" altLang="zh-CN" sz="1200" dirty="0" smtClean="0"/>
              <a:t> instances</a:t>
            </a:r>
            <a:endParaRPr lang="zh-CN" altLang="zh-CN" sz="1200" dirty="0" smtClean="0"/>
          </a:p>
          <a:p>
            <a:pPr lvl="2"/>
            <a:r>
              <a:rPr lang="en-US" altLang="zh-CN" sz="1200" dirty="0" smtClean="0"/>
              <a:t>It should be possible to specify whether the </a:t>
            </a:r>
            <a:r>
              <a:rPr lang="en-US" altLang="zh-CN" sz="1200" dirty="0" err="1" smtClean="0"/>
              <a:t>NFVI</a:t>
            </a:r>
            <a:r>
              <a:rPr lang="en-US" altLang="zh-CN" sz="1200" dirty="0" smtClean="0"/>
              <a:t> or the </a:t>
            </a:r>
            <a:r>
              <a:rPr lang="en-US" altLang="zh-CN" sz="1200" dirty="0" err="1" smtClean="0"/>
              <a:t>VNF</a:t>
            </a:r>
            <a:r>
              <a:rPr lang="en-US" altLang="zh-CN" sz="1200" dirty="0" smtClean="0"/>
              <a:t>/</a:t>
            </a:r>
            <a:r>
              <a:rPr lang="en-US" altLang="zh-CN" sz="1200" dirty="0" err="1" smtClean="0"/>
              <a:t>VNFM</a:t>
            </a:r>
            <a:r>
              <a:rPr lang="en-US" altLang="zh-CN" sz="1200" dirty="0" smtClean="0"/>
              <a:t> handles the service recovery and continuity</a:t>
            </a:r>
            <a:endParaRPr lang="zh-CN" altLang="zh-CN" sz="1200" dirty="0" smtClean="0"/>
          </a:p>
          <a:p>
            <a:pPr lvl="2"/>
            <a:r>
              <a:rPr lang="en-US" altLang="zh-CN" sz="1200" dirty="0" smtClean="0"/>
              <a:t>If the </a:t>
            </a:r>
            <a:r>
              <a:rPr lang="en-US" altLang="zh-CN" sz="1200" dirty="0" err="1" smtClean="0"/>
              <a:t>VNF</a:t>
            </a:r>
            <a:r>
              <a:rPr lang="en-US" altLang="zh-CN" sz="1200" dirty="0" smtClean="0"/>
              <a:t>/</a:t>
            </a:r>
            <a:r>
              <a:rPr lang="en-US" altLang="zh-CN" sz="1200" dirty="0" err="1" smtClean="0"/>
              <a:t>VNFM</a:t>
            </a:r>
            <a:r>
              <a:rPr lang="en-US" altLang="zh-CN" sz="1200" dirty="0" smtClean="0"/>
              <a:t> handles the service recovery it should be able to receive error reports in a timely manner.     </a:t>
            </a:r>
            <a:endParaRPr lang="zh-CN" altLang="zh-CN" sz="1200" dirty="0" smtClean="0"/>
          </a:p>
          <a:p>
            <a:pPr lvl="2"/>
            <a:r>
              <a:rPr lang="en-US" altLang="zh-CN" sz="1200" dirty="0" smtClean="0"/>
              <a:t>The </a:t>
            </a:r>
            <a:r>
              <a:rPr lang="en-US" altLang="zh-CN" sz="1200" dirty="0" err="1" smtClean="0"/>
              <a:t>VNF</a:t>
            </a:r>
            <a:r>
              <a:rPr lang="en-US" altLang="zh-CN" sz="1200" dirty="0" smtClean="0"/>
              <a:t> (i.e. between </a:t>
            </a:r>
            <a:r>
              <a:rPr lang="en-US" altLang="zh-CN" sz="1200" dirty="0" err="1" smtClean="0"/>
              <a:t>VNFCs</a:t>
            </a:r>
            <a:r>
              <a:rPr lang="en-US" altLang="zh-CN" sz="1200" dirty="0" smtClean="0"/>
              <a:t>) may have its own fault detection mechanism, which might be triggered prior to receiving the error report from the underlying </a:t>
            </a:r>
            <a:r>
              <a:rPr lang="en-US" altLang="zh-CN" sz="1200" dirty="0" err="1" smtClean="0"/>
              <a:t>NFVI</a:t>
            </a:r>
            <a:r>
              <a:rPr lang="en-US" altLang="zh-CN" sz="1200" dirty="0" smtClean="0"/>
              <a:t> therefore the </a:t>
            </a:r>
            <a:r>
              <a:rPr lang="en-US" altLang="zh-CN" sz="1200" dirty="0" err="1" smtClean="0"/>
              <a:t>NFVI</a:t>
            </a:r>
            <a:r>
              <a:rPr lang="en-US" altLang="zh-CN" sz="1200" dirty="0" smtClean="0"/>
              <a:t>/VIM should not attempt to preserve the state of a failing </a:t>
            </a:r>
            <a:r>
              <a:rPr lang="en-US" altLang="zh-CN" sz="1200" dirty="0" err="1" smtClean="0"/>
              <a:t>VM</a:t>
            </a:r>
            <a:r>
              <a:rPr lang="en-US" altLang="zh-CN" sz="1200" dirty="0" smtClean="0"/>
              <a:t> if not configured to do so   </a:t>
            </a:r>
            <a:endParaRPr lang="zh-CN" altLang="zh-CN" sz="1200" dirty="0" smtClean="0"/>
          </a:p>
          <a:p>
            <a:pPr lvl="2"/>
            <a:r>
              <a:rPr lang="en-US" altLang="zh-CN" sz="1200" dirty="0" smtClean="0"/>
              <a:t>The </a:t>
            </a:r>
            <a:r>
              <a:rPr lang="en-US" altLang="zh-CN" sz="1200" dirty="0" err="1" smtClean="0"/>
              <a:t>VNF</a:t>
            </a:r>
            <a:r>
              <a:rPr lang="en-US" altLang="zh-CN" sz="1200" dirty="0" smtClean="0"/>
              <a:t>/</a:t>
            </a:r>
            <a:r>
              <a:rPr lang="en-US" altLang="zh-CN" sz="1200" dirty="0" err="1" smtClean="0"/>
              <a:t>VNFM</a:t>
            </a:r>
            <a:r>
              <a:rPr lang="en-US" altLang="zh-CN" sz="1200" dirty="0" smtClean="0"/>
              <a:t> should be able to initiate the repair/reboot of resources of the </a:t>
            </a:r>
            <a:r>
              <a:rPr lang="en-US" altLang="zh-CN" sz="1200" dirty="0" err="1" smtClean="0"/>
              <a:t>VNFI</a:t>
            </a:r>
            <a:r>
              <a:rPr lang="en-US" altLang="zh-CN" sz="1200" dirty="0" smtClean="0"/>
              <a:t> (e.g. to recover from a fault persisting at the </a:t>
            </a:r>
            <a:r>
              <a:rPr lang="en-US" altLang="zh-CN" sz="1200" dirty="0" err="1" smtClean="0"/>
              <a:t>VNF</a:t>
            </a:r>
            <a:r>
              <a:rPr lang="en-US" altLang="zh-CN" sz="1200" dirty="0" smtClean="0"/>
              <a:t> level =&gt; failure impact zone escalation) </a:t>
            </a:r>
            <a:endParaRPr lang="zh-CN" altLang="zh-CN" sz="1200" dirty="0" smtClean="0"/>
          </a:p>
          <a:p>
            <a:pPr lvl="2"/>
            <a:r>
              <a:rPr lang="en-US" altLang="zh-CN" sz="1200" dirty="0" smtClean="0"/>
              <a:t>It should be possible to disallow the live migration of </a:t>
            </a:r>
            <a:r>
              <a:rPr lang="en-US" altLang="zh-CN" sz="1200" dirty="0" err="1" smtClean="0"/>
              <a:t>VMs</a:t>
            </a:r>
            <a:r>
              <a:rPr lang="en-US" altLang="zh-CN" sz="1200" dirty="0" smtClean="0"/>
              <a:t> and when it is allowed it should be possible to specify the tolerated interruption time.</a:t>
            </a:r>
            <a:endParaRPr lang="zh-CN" altLang="zh-CN" sz="1200" dirty="0" smtClean="0"/>
          </a:p>
          <a:p>
            <a:pPr lvl="2"/>
            <a:r>
              <a:rPr lang="en-US" altLang="zh-CN" sz="1200" dirty="0" smtClean="0"/>
              <a:t>It should be possible to restrict the simultaneous migration of </a:t>
            </a:r>
            <a:r>
              <a:rPr lang="en-US" altLang="zh-CN" sz="1200" dirty="0" err="1" smtClean="0"/>
              <a:t>VMs</a:t>
            </a:r>
            <a:r>
              <a:rPr lang="en-US" altLang="zh-CN" sz="1200" dirty="0" smtClean="0"/>
              <a:t> hosting a given </a:t>
            </a:r>
            <a:r>
              <a:rPr lang="en-US" altLang="zh-CN" sz="1200" dirty="0" err="1" smtClean="0"/>
              <a:t>VNF</a:t>
            </a:r>
            <a:endParaRPr lang="zh-CN" altLang="zh-CN" sz="1200" dirty="0" smtClean="0"/>
          </a:p>
          <a:p>
            <a:pPr lvl="2"/>
            <a:r>
              <a:rPr lang="en-US" altLang="zh-CN" sz="1200" dirty="0" smtClean="0"/>
              <a:t>It should be possible to define under which circumstances the NFV-</a:t>
            </a:r>
            <a:r>
              <a:rPr lang="en-US" altLang="zh-CN" sz="1200" dirty="0" err="1" smtClean="0"/>
              <a:t>MANO</a:t>
            </a:r>
            <a:r>
              <a:rPr lang="en-US" altLang="zh-CN" sz="1200" dirty="0" smtClean="0"/>
              <a:t> in collaboration with the </a:t>
            </a:r>
            <a:r>
              <a:rPr lang="en-US" altLang="zh-CN" sz="1200" dirty="0" err="1" smtClean="0"/>
              <a:t>NFVI</a:t>
            </a:r>
            <a:r>
              <a:rPr lang="en-US" altLang="zh-CN" sz="1200" dirty="0" smtClean="0"/>
              <a:t> should provide error handling (e.g. </a:t>
            </a:r>
            <a:r>
              <a:rPr lang="en-US" altLang="zh-CN" sz="1200" dirty="0" err="1" smtClean="0"/>
              <a:t>VNF</a:t>
            </a:r>
            <a:r>
              <a:rPr lang="en-US" altLang="zh-CN" sz="1200" dirty="0" smtClean="0"/>
              <a:t> handles local recoveries while NFV-</a:t>
            </a:r>
            <a:r>
              <a:rPr lang="en-US" altLang="zh-CN" sz="1200" dirty="0" err="1" smtClean="0"/>
              <a:t>MANO</a:t>
            </a:r>
            <a:r>
              <a:rPr lang="en-US" altLang="zh-CN" sz="1200" dirty="0" smtClean="0"/>
              <a:t> handles geo-redundancy)     </a:t>
            </a:r>
            <a:endParaRPr lang="zh-CN" altLang="zh-CN" sz="1200" dirty="0" smtClean="0"/>
          </a:p>
          <a:p>
            <a:pPr lvl="2"/>
            <a:r>
              <a:rPr lang="en-US" altLang="zh-CN" sz="1200" dirty="0" smtClean="0"/>
              <a:t>The </a:t>
            </a:r>
            <a:r>
              <a:rPr lang="en-US" altLang="zh-CN" sz="1200" dirty="0" err="1" smtClean="0"/>
              <a:t>NFVI</a:t>
            </a:r>
            <a:r>
              <a:rPr lang="en-US" altLang="zh-CN" sz="1200" dirty="0" smtClean="0"/>
              <a:t>/VIM should provide virtual resource such as storage according to the needs of the </a:t>
            </a:r>
            <a:r>
              <a:rPr lang="en-US" altLang="zh-CN" sz="1200" dirty="0" err="1" smtClean="0"/>
              <a:t>VNF</a:t>
            </a:r>
            <a:r>
              <a:rPr lang="en-US" altLang="zh-CN" sz="1200" dirty="0" smtClean="0"/>
              <a:t> with the required guarantees (see virtual </a:t>
            </a:r>
            <a:r>
              <a:rPr lang="en-US" altLang="zh-CN" sz="1200" dirty="0" err="1" smtClean="0"/>
              <a:t>resouce</a:t>
            </a:r>
            <a:r>
              <a:rPr lang="en-US" altLang="zh-CN" sz="1200" dirty="0" smtClean="0"/>
              <a:t> classification).        </a:t>
            </a:r>
            <a:endParaRPr lang="zh-CN" altLang="zh-CN" sz="1200" dirty="0" smtClean="0"/>
          </a:p>
          <a:p>
            <a:pPr lvl="2"/>
            <a:r>
              <a:rPr lang="en-US" altLang="zh-CN" sz="1200" dirty="0" smtClean="0"/>
              <a:t>The </a:t>
            </a:r>
            <a:r>
              <a:rPr lang="en-US" altLang="zh-CN" sz="1200" dirty="0" err="1" smtClean="0"/>
              <a:t>VNF</a:t>
            </a:r>
            <a:r>
              <a:rPr lang="en-US" altLang="zh-CN" sz="1200" dirty="0" smtClean="0"/>
              <a:t> shall be able to define the information to be stored on its associated virtual storage  </a:t>
            </a:r>
            <a:endParaRPr lang="zh-CN" altLang="zh-CN" sz="1200" dirty="0" smtClean="0"/>
          </a:p>
          <a:p>
            <a:pPr lvl="2"/>
            <a:r>
              <a:rPr lang="en-US" altLang="zh-CN" sz="1200" dirty="0" smtClean="0"/>
              <a:t>It should be possible to define HA requirements for the storage, it’s availability, accessibility, resilience options, i.e. the </a:t>
            </a:r>
            <a:r>
              <a:rPr lang="en-US" altLang="zh-CN" sz="1200" dirty="0" err="1" smtClean="0"/>
              <a:t>NFVI</a:t>
            </a:r>
            <a:r>
              <a:rPr lang="en-US" altLang="zh-CN" sz="1200" dirty="0" smtClean="0"/>
              <a:t> shall handle the failover for the storage.     </a:t>
            </a:r>
            <a:endParaRPr lang="zh-CN" altLang="zh-CN" sz="1200" dirty="0" smtClean="0"/>
          </a:p>
          <a:p>
            <a:pPr lvl="2"/>
            <a:r>
              <a:rPr lang="en-US" altLang="zh-CN" sz="1200" dirty="0" smtClean="0"/>
              <a:t>The </a:t>
            </a:r>
            <a:r>
              <a:rPr lang="en-US" altLang="zh-CN" sz="1200" dirty="0" err="1" smtClean="0"/>
              <a:t>NFVI</a:t>
            </a:r>
            <a:r>
              <a:rPr lang="en-US" altLang="zh-CN" sz="1200" dirty="0" smtClean="0"/>
              <a:t> shall handle the network/connectivity failures transparent to the </a:t>
            </a:r>
            <a:r>
              <a:rPr lang="en-US" altLang="zh-CN" sz="1200" dirty="0" err="1" smtClean="0"/>
              <a:t>VNFs</a:t>
            </a:r>
            <a:r>
              <a:rPr lang="en-US" altLang="zh-CN" sz="1200" dirty="0" smtClean="0"/>
              <a:t>    </a:t>
            </a:r>
            <a:endParaRPr lang="zh-CN" altLang="zh-CN" sz="1200" dirty="0" smtClean="0"/>
          </a:p>
          <a:p>
            <a:pPr lvl="2"/>
            <a:r>
              <a:rPr lang="en-US" altLang="zh-CN" sz="1200" dirty="0" smtClean="0"/>
              <a:t>The </a:t>
            </a:r>
            <a:r>
              <a:rPr lang="en-US" altLang="zh-CN" sz="1200" dirty="0" err="1" smtClean="0"/>
              <a:t>VNFs</a:t>
            </a:r>
            <a:r>
              <a:rPr lang="en-US" altLang="zh-CN" sz="1200" dirty="0" smtClean="0"/>
              <a:t> with different requirements should be able to coexist in the NFV Framework</a:t>
            </a:r>
            <a:endParaRPr lang="zh-CN" altLang="zh-CN" sz="1200" dirty="0" smtClean="0"/>
          </a:p>
          <a:p>
            <a:pPr lvl="2"/>
            <a:r>
              <a:rPr lang="en-US" altLang="zh-CN" sz="1200" dirty="0" smtClean="0"/>
              <a:t>The </a:t>
            </a:r>
            <a:r>
              <a:rPr lang="en-US" altLang="zh-CN" sz="1200" dirty="0" err="1" smtClean="0"/>
              <a:t>VNF</a:t>
            </a:r>
            <a:r>
              <a:rPr lang="en-US" altLang="zh-CN" sz="1200" dirty="0" smtClean="0"/>
              <a:t> should define whether scale in/out is triggered by the </a:t>
            </a:r>
            <a:r>
              <a:rPr lang="en-US" altLang="zh-CN" sz="1200" dirty="0" err="1" smtClean="0"/>
              <a:t>VNF</a:t>
            </a:r>
            <a:r>
              <a:rPr lang="en-US" altLang="zh-CN" sz="1200" dirty="0" smtClean="0"/>
              <a:t> (</a:t>
            </a:r>
            <a:r>
              <a:rPr lang="en-US" altLang="zh-CN" sz="1200" dirty="0" err="1" smtClean="0"/>
              <a:t>VNFM</a:t>
            </a:r>
            <a:r>
              <a:rPr lang="en-US" altLang="zh-CN" sz="1200" dirty="0" smtClean="0"/>
              <a:t>) or the </a:t>
            </a:r>
            <a:r>
              <a:rPr lang="en-US" altLang="zh-CN" sz="1200" dirty="0" err="1" smtClean="0"/>
              <a:t>NFVI</a:t>
            </a:r>
            <a:r>
              <a:rPr lang="en-US" altLang="zh-CN" sz="1200" dirty="0" smtClean="0"/>
              <a:t>   </a:t>
            </a:r>
            <a:endParaRPr lang="zh-CN" altLang="zh-CN" sz="1200" dirty="0" smtClean="0"/>
          </a:p>
          <a:p>
            <a:pPr lvl="2"/>
            <a:r>
              <a:rPr lang="en-US" altLang="zh-CN" sz="1200" dirty="0" smtClean="0"/>
              <a:t>If the scale in/out is triggered by the </a:t>
            </a:r>
            <a:r>
              <a:rPr lang="en-US" altLang="zh-CN" sz="1200" dirty="0" err="1" smtClean="0"/>
              <a:t>NFVI</a:t>
            </a:r>
            <a:r>
              <a:rPr lang="en-US" altLang="zh-CN" sz="1200" dirty="0" smtClean="0"/>
              <a:t> it should be possible to define the metrics to monitor and the related thresholds that triggers the scale in/out operation</a:t>
            </a:r>
            <a:endParaRPr lang="zh-CN" altLang="zh-CN" sz="1200" dirty="0" smtClean="0"/>
          </a:p>
          <a:p>
            <a:endParaRPr lang="zh-CN" altLang="en-US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Open Questions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Requirement doc</a:t>
            </a:r>
          </a:p>
          <a:p>
            <a:pPr lvl="1"/>
            <a:r>
              <a:rPr lang="en-US" altLang="zh-CN" dirty="0" smtClean="0"/>
              <a:t>General template (documentation project)</a:t>
            </a:r>
          </a:p>
          <a:p>
            <a:r>
              <a:rPr lang="en-US" altLang="zh-CN" dirty="0" smtClean="0"/>
              <a:t>Cooperation with other projects</a:t>
            </a:r>
          </a:p>
          <a:p>
            <a:pPr lvl="1"/>
            <a:r>
              <a:rPr lang="en-US" altLang="zh-CN" dirty="0" smtClean="0"/>
              <a:t>High Availability: HA schemas for HW, Platform and VNF, including redundancy, restoration, migration requirements.</a:t>
            </a:r>
          </a:p>
          <a:p>
            <a:pPr lvl="1"/>
            <a:r>
              <a:rPr lang="en-US" altLang="zh-CN" dirty="0" smtClean="0"/>
              <a:t>Output requirements for fault detection and management to Doctor</a:t>
            </a:r>
          </a:p>
          <a:p>
            <a:pPr lvl="1"/>
            <a:endParaRPr lang="en-US" altLang="zh-CN" dirty="0" smtClean="0"/>
          </a:p>
          <a:p>
            <a:pPr lvl="1"/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200" dirty="0" smtClean="0"/>
              <a:t>Discussion about High Availability, Doctor and Failure Prediction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Reaction time for the three projects is different.</a:t>
            </a:r>
          </a:p>
          <a:p>
            <a:pPr lvl="1"/>
            <a:r>
              <a:rPr lang="en-US" altLang="zh-CN" dirty="0" smtClean="0"/>
              <a:t>HA requires reaction time less than seconds, within which time fault must be detected and reported, and failover should be taken place to avoid failure of services.</a:t>
            </a:r>
          </a:p>
          <a:p>
            <a:pPr lvl="1"/>
            <a:r>
              <a:rPr lang="en-US" altLang="zh-CN" dirty="0" smtClean="0"/>
              <a:t>Doctor provides online fault detection and management. HA may output requirements for fault detection based on requirements of services and platforms.</a:t>
            </a:r>
          </a:p>
          <a:p>
            <a:pPr lvl="1"/>
            <a:r>
              <a:rPr lang="en-US" altLang="zh-CN" dirty="0" smtClean="0"/>
              <a:t>Failure prediction provides offline failure analysis and prediction</a:t>
            </a:r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466</Words>
  <Application>Microsoft Office PowerPoint</Application>
  <PresentationFormat>全屏显示(4:3)</PresentationFormat>
  <Paragraphs>103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High Availability Project</vt:lpstr>
      <vt:lpstr>Project Progress</vt:lpstr>
      <vt:lpstr>Details </vt:lpstr>
      <vt:lpstr>Details</vt:lpstr>
      <vt:lpstr>Details</vt:lpstr>
      <vt:lpstr>Details</vt:lpstr>
      <vt:lpstr>Open Questions</vt:lpstr>
      <vt:lpstr>Discussion about High Availability, Doctor and Failure Prediction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Availability Project</dc:title>
  <dc:creator>fuqiao-cmcc</dc:creator>
  <cp:lastModifiedBy>付乔</cp:lastModifiedBy>
  <cp:revision>27</cp:revision>
  <dcterms:created xsi:type="dcterms:W3CDTF">2015-02-03T04:17:48Z</dcterms:created>
  <dcterms:modified xsi:type="dcterms:W3CDTF">2015-02-23T12:05:07Z</dcterms:modified>
</cp:coreProperties>
</file>