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0" r:id="rId5"/>
    <p:sldId id="277" r:id="rId6"/>
    <p:sldId id="278" r:id="rId7"/>
    <p:sldId id="279" r:id="rId8"/>
    <p:sldId id="280" r:id="rId9"/>
    <p:sldId id="261" r:id="rId10"/>
    <p:sldId id="273" r:id="rId11"/>
    <p:sldId id="274" r:id="rId12"/>
    <p:sldId id="275" r:id="rId13"/>
    <p:sldId id="276" r:id="rId14"/>
    <p:sldId id="26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FCF84-0185-451C-8D42-DBD6F6175669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7D67C-1859-44D0-8773-4AB47B92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8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PNFV_PPT_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5916"/>
            <a:ext cx="9180287" cy="27820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1" name="Picture 10" descr="LF_collab_logo_white_rg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5986272"/>
            <a:ext cx="2773680" cy="33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7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slide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286001"/>
            <a:ext cx="8428890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</p:spPr>
        <p:txBody>
          <a:bodyPr lIns="182880" tIns="91440" rIns="182880" bIns="182880"/>
          <a:lstStyle>
            <a:lvl1pPr>
              <a:defRPr>
                <a:ln>
                  <a:noFill/>
                </a:ln>
                <a:solidFill>
                  <a:schemeClr val="accent1"/>
                </a:solidFill>
              </a:defRPr>
            </a:lvl1pPr>
            <a:lvl2pPr>
              <a:defRPr>
                <a:ln>
                  <a:noFill/>
                </a:ln>
                <a:solidFill>
                  <a:schemeClr val="tx2"/>
                </a:solidFill>
              </a:defRPr>
            </a:lvl2pPr>
            <a:lvl3pPr>
              <a:defRPr>
                <a:ln>
                  <a:noFill/>
                </a:ln>
                <a:solidFill>
                  <a:schemeClr val="tx2"/>
                </a:solidFill>
              </a:defRPr>
            </a:lvl3pPr>
            <a:lvl4pPr>
              <a:defRPr>
                <a:ln>
                  <a:noFill/>
                </a:ln>
                <a:solidFill>
                  <a:schemeClr val="tx2"/>
                </a:solidFill>
              </a:defRPr>
            </a:lvl4pPr>
            <a:lvl5pPr>
              <a:defRPr>
                <a:ln>
                  <a:noFill/>
                </a:ln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563" y="517525"/>
            <a:ext cx="8004175" cy="768476"/>
          </a:xfrm>
          <a:noFill/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4206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9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89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9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9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58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210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7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OPNFV_Pantone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1" y="6367814"/>
            <a:ext cx="1206499" cy="261586"/>
          </a:xfrm>
          <a:prstGeom prst="rect">
            <a:avLst/>
          </a:prstGeom>
        </p:spPr>
      </p:pic>
      <p:sp>
        <p:nvSpPr>
          <p:cNvPr id="9" name="Slide Number Placeholder 7"/>
          <p:cNvSpPr txBox="1">
            <a:spLocks/>
          </p:cNvSpPr>
          <p:nvPr userDrawn="1"/>
        </p:nvSpPr>
        <p:spPr>
          <a:xfrm>
            <a:off x="8382000" y="6381718"/>
            <a:ext cx="488950" cy="32388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800" b="1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2716AE-273F-4386-AC0F-B0D34D98154A}" type="slidenum">
              <a:rPr lang="en-US" sz="1200" smtClean="0">
                <a:solidFill>
                  <a:schemeClr val="tx1"/>
                </a:solidFill>
              </a:rPr>
              <a:pPr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2578100" y="6340475"/>
            <a:ext cx="3975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Linux Foundation Collaboration Summit</a:t>
            </a:r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57200" y="6340475"/>
            <a:ext cx="1905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19 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pecs.openstack.org/openstack/neutron-specs/specs/juno/ipv6-radvd-ra.html" TargetMode="External"/><Relationship Id="rId7" Type="http://schemas.openxmlformats.org/officeDocument/2006/relationships/hyperlink" Target="https://blueprints.launchpad.net/neutron/+spec/multiple-ipv6-prefixes" TargetMode="External"/><Relationship Id="rId2" Type="http://schemas.openxmlformats.org/officeDocument/2006/relationships/hyperlink" Target="https://review.openstack.org/#/c/102411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review.openstack.org/#/c/98217" TargetMode="External"/><Relationship Id="rId5" Type="http://schemas.openxmlformats.org/officeDocument/2006/relationships/hyperlink" Target="https://review.openstack.org/#/c/142224/" TargetMode="External"/><Relationship Id="rId4" Type="http://schemas.openxmlformats.org/officeDocument/2006/relationships/hyperlink" Target="http://specs.openstack.org/openstack/neutron-specs/specs/juno/ipv6-provider-nets-slaac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ugs.launchpad.net/neutron/juno/+bug/1377843" TargetMode="External"/><Relationship Id="rId2" Type="http://schemas.openxmlformats.org/officeDocument/2006/relationships/hyperlink" Target="https://bugs.launchpad.net/neutron/+bug/1367500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review.openstack.org/#/c/139731/" TargetMode="External"/><Relationship Id="rId4" Type="http://schemas.openxmlformats.org/officeDocument/2006/relationships/hyperlink" Target="https://review.openstack.org/#/c/98217/1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lueprints.launchpad.net/neutron/+spec/ml2-sriov-rate-limit-extension" TargetMode="External"/><Relationship Id="rId7" Type="http://schemas.openxmlformats.org/officeDocument/2006/relationships/hyperlink" Target="https://blueprints.launchpad.net/neutron/+spec/security-group-ipv6-ra-guard" TargetMode="External"/><Relationship Id="rId2" Type="http://schemas.openxmlformats.org/officeDocument/2006/relationships/hyperlink" Target="https://blueprints.launchpad.net/neutron/+spec/manage-sriov-ib-net-config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blueprints.launchpad.net/neutron/+spec/security-group-icmp-type-filter" TargetMode="External"/><Relationship Id="rId5" Type="http://schemas.openxmlformats.org/officeDocument/2006/relationships/hyperlink" Target="http://openstack.10931.n7.nabble.com/Neutron-cloud-init-IPv6-support-td45386.html" TargetMode="External"/><Relationship Id="rId4" Type="http://schemas.openxmlformats.org/officeDocument/2006/relationships/hyperlink" Target="https://blueprints.launchpad.net/neutron/+spec/high-availability-sriov-port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ueprints.launchpad.net/neutron/+spec/ipv6-prefix-delegation" TargetMode="External"/><Relationship Id="rId2" Type="http://schemas.openxmlformats.org/officeDocument/2006/relationships/hyperlink" Target="http://specs.openstack.org/openstack/neutron-specs/specs/juno/ipv6-radvd-ra.html#rest-api-impac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blueprints.launchpad.net/neutron/+spec/security-group-icmp-type-filter" TargetMode="External"/><Relationship Id="rId5" Type="http://schemas.openxmlformats.org/officeDocument/2006/relationships/hyperlink" Target="https://review.openstack.org/#/c/139731/" TargetMode="External"/><Relationship Id="rId4" Type="http://schemas.openxmlformats.org/officeDocument/2006/relationships/hyperlink" Target="https://blueprints.launchpad.net/neutron/+spec/multiple-ipv6-prefixe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h526r@att.com" TargetMode="External"/><Relationship Id="rId2" Type="http://schemas.openxmlformats.org/officeDocument/2006/relationships/hyperlink" Target="https://wiki.opnfv.org/ipv6_opnfv_proje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ueprints.launchpad.net/neutron/+spec/multiple-ipv6-prefixes" TargetMode="External"/><Relationship Id="rId2" Type="http://schemas.openxmlformats.org/officeDocument/2006/relationships/hyperlink" Target="https://blueprints.launchpad.net/neutron/+spec/ipv6-prefix-deleg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ueprints.launchpad.net/neutron/+spec/extra-dhcp-opts-ipv4-ipv6" TargetMode="External"/><Relationship Id="rId4" Type="http://schemas.openxmlformats.org/officeDocument/2006/relationships/hyperlink" Target="https://blueprints.launchpad.net/neutron/+spec/ipv6-route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pecs.openstack.org/openstack/neutron-specs/specs/kilo/multiple-ipv6-prefix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pecs.openstack.org/openstack/neutron-specs/specs/kilo/ipv6-prefix-delegatio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pecs.openstack.org/openstack/neutron-specs/specs/kilo/ipv6-route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.openstack.org/#/c/142224/" TargetMode="External"/><Relationship Id="rId7" Type="http://schemas.openxmlformats.org/officeDocument/2006/relationships/hyperlink" Target="https://review.openstack.org/#/c/93054/11" TargetMode="External"/><Relationship Id="rId2" Type="http://schemas.openxmlformats.org/officeDocument/2006/relationships/hyperlink" Target="https://blueprints.launchpad.net/neutron/+spec/ipv6-rou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ueprints.launchpad.net/neutron/+spec/ipv6-prefix-delegation" TargetMode="External"/><Relationship Id="rId5" Type="http://schemas.openxmlformats.org/officeDocument/2006/relationships/hyperlink" Target="https://review.openstack.org/#/c/98217" TargetMode="External"/><Relationship Id="rId4" Type="http://schemas.openxmlformats.org/officeDocument/2006/relationships/hyperlink" Target="https://blueprints.launchpad.net/neutron/+spec/multiple-ipv6-prefix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IPv6-enabled OPNFV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Bin Hu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IPv6 Project Lead, OPNFV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Other contributors of presentation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Henry Gessau, Sridhar Gaddam and Ian Wells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Arc 3"/>
          <p:cNvSpPr/>
          <p:nvPr/>
        </p:nvSpPr>
        <p:spPr>
          <a:xfrm>
            <a:off x="-1219200" y="43434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71474"/>
              </p:ext>
            </p:extLst>
          </p:nvPr>
        </p:nvGraphicFramePr>
        <p:xfrm>
          <a:off x="228600" y="1025236"/>
          <a:ext cx="8610599" cy="533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20491"/>
                <a:gridCol w="1219200"/>
                <a:gridCol w="2770908"/>
              </a:tblGrid>
              <a:tr h="6078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Requirement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upported  in Juno / Neutron?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Notes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All topologies work in a multi-tenant environmen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tenant's subnets are based on Neutron, with ML2 plugin and </a:t>
                      </a:r>
                      <a:r>
                        <a:rPr lang="en-US" sz="1400" dirty="0" smtClean="0"/>
                        <a:t>Single Flat Network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topology, dual-stacked. Refer to Blueprints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DHCPv6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IPv6 SLAAC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IPv6 VM to VM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Configuration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IPv6 address assignment</a:t>
                      </a:r>
                      <a:endParaRPr lang="en-US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IPv6 external L2 VLAN directly attached to a VM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Refer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hlinkClick r:id="rId4"/>
                        </a:rPr>
                        <a:t>Provider Networking – Upstream SLAAC Support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IPv6 subnet routed via L3 agent to an external IPv6 network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Both VLAN and overlay (e.g. GRE, VXLAN)  subnet attached to VMs</a:t>
                      </a: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Must be able to support multiple L3 agents for a given external network to support scaling (neutron scheduler to assign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vrouters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to the L3 agents)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Roadmap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Refer to Kilo Blueprints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hlinkClick r:id="rId5"/>
                        </a:rPr>
                        <a:t>IPv6 Router Support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hlinkClick r:id="rId6"/>
                        </a:rPr>
                        <a:t>Multiple IPv6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hlinkClick r:id="rId6"/>
                        </a:rPr>
                        <a:t> Prefixes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Scalability is supported. Patches for HA are under review</a:t>
                      </a: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Ability for a VM to support a mix of multiple IPv4 and IPv6 networks</a:t>
                      </a:r>
                    </a:p>
                    <a:p>
                      <a:pPr marL="285750" marR="0" lvl="4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Across the mix of all the above topologies including multiples of the same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Roadmap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Dual-stack is supported via Single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Flat Network topology.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Refer to Kilo Blueprints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hlinkClick r:id="rId7"/>
                        </a:rPr>
                        <a:t>Multiple IPv6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hlinkClick r:id="rId7"/>
                        </a:rPr>
                        <a:t> Prefixes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Use Case and Gap Analysis – Topology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4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89153"/>
              </p:ext>
            </p:extLst>
          </p:nvPr>
        </p:nvGraphicFramePr>
        <p:xfrm>
          <a:off x="228600" y="1363306"/>
          <a:ext cx="8610599" cy="3870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20491"/>
                <a:gridCol w="1219200"/>
                <a:gridCol w="2770908"/>
              </a:tblGrid>
              <a:tr h="6078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Requirement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upported  in Juno Neutron?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Notes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Support DHCP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stateful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Including the ability for a user to create a port on a IPv6 subnet and assign a specific IPv6 address to the port and have it taken out the DHCP address pool.</a:t>
                      </a: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Support the ability to assign multiple IPv6 address to an interface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Work-in-progress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to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Patch 1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Patch 2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Work-in-progress and expected in Kilo release. Full support of all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IPv6 configuration modes such as SLAAC, DHCPv6 Stateless and DHCPv6 </a:t>
                      </a:r>
                      <a:r>
                        <a:rPr lang="en-US" sz="14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Stateful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expected in Kilo release. Refer to Kilo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Blueprint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Should not prevent the ability to support non-DHCP statically assigned IPv6 addresses in the same fashion as is supported for IPv4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Sridhar 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investigating more details</a:t>
                      </a:r>
                      <a:endParaRPr lang="en-US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Support for private IPv6 to external IPv6 Floating 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Rejected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Refer to discussion of Blueprint “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hlinkClick r:id="rId5"/>
                        </a:rPr>
                        <a:t>Support Floating IP for IPv6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 Case and Gap Analysis – Address Management and Translation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51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65078"/>
              </p:ext>
            </p:extLst>
          </p:nvPr>
        </p:nvGraphicFramePr>
        <p:xfrm>
          <a:off x="228600" y="1413176"/>
          <a:ext cx="8610599" cy="48140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0"/>
                <a:gridCol w="1600200"/>
                <a:gridCol w="3352799"/>
              </a:tblGrid>
              <a:tr h="6078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Requirement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upported  in Juno / Neutron?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Notes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Provide IPv6/IPv4 feature parity in support for pass-through capabilities (e.g. SR-IOV support in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openstack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 as these features are provided in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openstack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Roadmap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Blueprint “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Managing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InfiniBand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SR-IOV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is pending approval, “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Traffic Rate Support for SR-IOV NIC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is being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drafted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“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HA SR-IOV Ports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has not started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yet.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Additional IPv6 extensions, for example:</a:t>
                      </a: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IPSEC</a:t>
                      </a: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IPv6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Anycast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Multicast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It doesn’t appear to be considered yet</a:t>
                      </a: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Access to the meta-data server to obtain user data and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ssh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keys etc. (may need more of a discussion)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Metadata (and GRE / VXLAN subnet) still requires IPv4. An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alternate mechanism is to use </a:t>
                      </a:r>
                      <a:r>
                        <a:rPr lang="en-US" sz="14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-drive. Refer to 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email thread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Full support for IPv6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tcp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udp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icmp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IPv6 security groups (same as we see for IPv4)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Response to Blueprint “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Support ICMP type filter by security group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” indicates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that it is supported.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Need to further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lookinto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Blueprint “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Security group rule for IPv6 RA guard and IPv6 Snooping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” which has not started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 Case and Gap Analysis – Miscellaneous Protocols, Metadata Server and Security Groups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45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424112"/>
              </p:ext>
            </p:extLst>
          </p:nvPr>
        </p:nvGraphicFramePr>
        <p:xfrm>
          <a:off x="228600" y="1066800"/>
          <a:ext cx="8610599" cy="4937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20491"/>
                <a:gridCol w="1219200"/>
                <a:gridCol w="2770908"/>
              </a:tblGrid>
              <a:tr h="6078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Requirement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upported  in Juno Neutron?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Notes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During network/subnet/router create have the option to allow user to specify the type of address management they would like</a:t>
                      </a: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This includes all options including those low priority if implemented (e.g. toggle on/off router and address prefix advertisements)</a:t>
                      </a: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Must be supported via Neutron API (restful and CLI) as well as via Horizon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Roadmap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ability to create various types of IPv6 subnets (i.e., SLAAC / DHCPv6 Stateless /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Stateful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supported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using Neutron router and external router.  Refer to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various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combinations and how to configure Neutron subnets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to Blueprints “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IPv6 Prefix Delegation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and “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Multiple IPv6 Prefixes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for support of multiple IPv4 and IPv6 networks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Ability to specify Floating IPs via Neutron API (restful and CLI) as well as via Horizon</a:t>
                      </a:r>
                    </a:p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Including combination of IPv6/IPv4 and IPv4/IPv6 Floating IPs if implemented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Floating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 support is rejected.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Refer to discussion of Blueprint “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hlinkClick r:id="rId5"/>
                        </a:rPr>
                        <a:t>Support Floating IP for IPv6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/>
                </a:tc>
              </a:tr>
              <a:tr h="43501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Ability to control and manage all IPv6 security group  capabilities via Neutron/Nova API (restful and CLI) as well as via Horizon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Related to Blueprint “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Support ICMP type filter by security group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” which indicates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that it is supported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Use Case and Gap Analysis – UI &amp; CLI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94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Proof-of-Concept (</a:t>
            </a:r>
            <a:r>
              <a:rPr lang="en-US" dirty="0" err="1" smtClean="0"/>
              <a:t>PoC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Objectives of </a:t>
            </a:r>
            <a:r>
              <a:rPr lang="en-US" dirty="0" err="1" smtClean="0"/>
              <a:t>PoC</a:t>
            </a:r>
            <a:endParaRPr lang="en-US" dirty="0" smtClean="0"/>
          </a:p>
          <a:p>
            <a:pPr lvl="1"/>
            <a:r>
              <a:rPr lang="en-US" dirty="0" smtClean="0"/>
              <a:t>Explore the auto configuration and provisioning of existing IPv6 features</a:t>
            </a:r>
          </a:p>
          <a:p>
            <a:pPr lvl="2"/>
            <a:r>
              <a:rPr lang="en-US" dirty="0" smtClean="0"/>
              <a:t>OPNFV infrastructure nodes should be able to communicate with each other using IPv6</a:t>
            </a:r>
          </a:p>
          <a:p>
            <a:pPr lvl="3"/>
            <a:r>
              <a:rPr lang="en-US" dirty="0" smtClean="0"/>
              <a:t>VM-2-VM, SLAAC and DHCPv6 (</a:t>
            </a:r>
            <a:r>
              <a:rPr lang="en-US" dirty="0" err="1" smtClean="0"/>
              <a:t>stateful</a:t>
            </a:r>
            <a:r>
              <a:rPr lang="en-US" dirty="0" smtClean="0"/>
              <a:t> and stateless)</a:t>
            </a:r>
          </a:p>
          <a:p>
            <a:pPr lvl="2"/>
            <a:r>
              <a:rPr lang="en-US" dirty="0" smtClean="0"/>
              <a:t>OPNFV should be able to instantiate IPv6-enabled VMs in a multi-tenant environment</a:t>
            </a:r>
          </a:p>
          <a:p>
            <a:pPr lvl="2"/>
            <a:r>
              <a:rPr lang="en-US" dirty="0" smtClean="0"/>
              <a:t>OPNFV VMs should be able to connect with external IPv6 networks</a:t>
            </a:r>
          </a:p>
          <a:p>
            <a:pPr lvl="3"/>
            <a:r>
              <a:rPr lang="en-US" dirty="0" smtClean="0"/>
              <a:t>IPv6 external L2 VLAN directly attached to VM</a:t>
            </a:r>
          </a:p>
          <a:p>
            <a:pPr lvl="3"/>
            <a:r>
              <a:rPr lang="en-US" dirty="0" smtClean="0"/>
              <a:t>IPv6 </a:t>
            </a:r>
            <a:r>
              <a:rPr lang="en-US" dirty="0"/>
              <a:t>subnet routed via L3 agent to an external IPv6 </a:t>
            </a:r>
            <a:r>
              <a:rPr lang="en-US" dirty="0" smtClean="0"/>
              <a:t>network</a:t>
            </a:r>
          </a:p>
          <a:p>
            <a:pPr lvl="2"/>
            <a:r>
              <a:rPr lang="en-US" dirty="0" smtClean="0"/>
              <a:t>Dual-stack should be supported</a:t>
            </a:r>
          </a:p>
          <a:p>
            <a:pPr lvl="1"/>
            <a:r>
              <a:rPr lang="en-US" dirty="0" smtClean="0"/>
              <a:t>Explore roadmap items</a:t>
            </a:r>
          </a:p>
          <a:p>
            <a:pPr lvl="2"/>
            <a:r>
              <a:rPr lang="en-US" dirty="0" smtClean="0"/>
              <a:t>Both IPv6 VLAN and overlay subnet attached to VMs</a:t>
            </a:r>
          </a:p>
          <a:p>
            <a:pPr lvl="2"/>
            <a:r>
              <a:rPr lang="en-US" dirty="0"/>
              <a:t>Ability for a VM to support a mix of multiple IPv4 and IPv6 </a:t>
            </a:r>
            <a:r>
              <a:rPr lang="en-US" dirty="0" smtClean="0"/>
              <a:t>networks</a:t>
            </a:r>
          </a:p>
          <a:p>
            <a:pPr lvl="2"/>
            <a:r>
              <a:rPr lang="en-US" dirty="0" smtClean="0"/>
              <a:t>Ability </a:t>
            </a:r>
            <a:r>
              <a:rPr lang="en-US" dirty="0"/>
              <a:t>to assign multiple IPv6 address to an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Work in Progress of </a:t>
            </a:r>
            <a:r>
              <a:rPr lang="en-US" dirty="0" err="1" smtClean="0"/>
              <a:t>PoC</a:t>
            </a:r>
            <a:r>
              <a:rPr lang="en-US" dirty="0" smtClean="0"/>
              <a:t> design</a:t>
            </a:r>
          </a:p>
          <a:p>
            <a:pPr lvl="1"/>
            <a:r>
              <a:rPr lang="en-US" dirty="0" smtClean="0"/>
              <a:t>A network topology is needed</a:t>
            </a:r>
          </a:p>
          <a:p>
            <a:pPr lvl="2"/>
            <a:r>
              <a:rPr lang="en-US" dirty="0" smtClean="0"/>
              <a:t>Provider network and </a:t>
            </a:r>
            <a:r>
              <a:rPr lang="en-US" smtClean="0"/>
              <a:t>tenant network</a:t>
            </a:r>
            <a:endParaRPr lang="en-US" dirty="0" smtClean="0"/>
          </a:p>
          <a:p>
            <a:pPr lvl="1"/>
            <a:r>
              <a:rPr lang="en-US" dirty="0" smtClean="0"/>
              <a:t>Design the network architecture of the </a:t>
            </a:r>
            <a:r>
              <a:rPr lang="en-US" dirty="0" err="1" smtClean="0"/>
              <a:t>PoC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9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</a:t>
            </a:r>
            <a:r>
              <a:rPr lang="en-US" dirty="0" err="1" smtClean="0"/>
              <a:t>PoC</a:t>
            </a:r>
            <a:r>
              <a:rPr lang="en-US" dirty="0" smtClean="0"/>
              <a:t> design and implementation</a:t>
            </a:r>
          </a:p>
          <a:p>
            <a:r>
              <a:rPr lang="en-US" dirty="0"/>
              <a:t>Test case development</a:t>
            </a:r>
          </a:p>
          <a:p>
            <a:r>
              <a:rPr lang="en-US" smtClean="0"/>
              <a:t>Verify </a:t>
            </a:r>
            <a:r>
              <a:rPr lang="en-US" dirty="0" smtClean="0"/>
              <a:t>gap analysis through </a:t>
            </a:r>
            <a:r>
              <a:rPr lang="en-US" dirty="0" err="1" smtClean="0"/>
              <a:t>PoC</a:t>
            </a:r>
            <a:r>
              <a:rPr lang="en-US" dirty="0" smtClean="0"/>
              <a:t> and Test</a:t>
            </a:r>
          </a:p>
          <a:p>
            <a:r>
              <a:rPr lang="en-US" dirty="0" smtClean="0"/>
              <a:t>Complete easy installation package</a:t>
            </a:r>
          </a:p>
          <a:p>
            <a:pPr lvl="1"/>
            <a:r>
              <a:rPr lang="en-US" dirty="0" smtClean="0"/>
              <a:t>Based on Bootstrap deliverables components</a:t>
            </a:r>
          </a:p>
          <a:p>
            <a:pPr lvl="1"/>
            <a:r>
              <a:rPr lang="en-US" dirty="0" smtClean="0"/>
              <a:t>Automated script</a:t>
            </a:r>
          </a:p>
          <a:p>
            <a:pPr lvl="1"/>
            <a:r>
              <a:rPr lang="en-US" dirty="0" smtClean="0"/>
              <a:t>Installation Guide</a:t>
            </a:r>
          </a:p>
          <a:p>
            <a:r>
              <a:rPr lang="en-US" dirty="0" smtClean="0"/>
              <a:t>Recommendation of filling the gap</a:t>
            </a:r>
          </a:p>
        </p:txBody>
      </p:sp>
    </p:spTree>
    <p:extLst>
      <p:ext uri="{BB962C8B-B14F-4D97-AF65-F5344CB8AC3E}">
        <p14:creationId xmlns:p14="http://schemas.microsoft.com/office/powerpoint/2010/main" val="5662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IPv6-enabled OPNFV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60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Project Facts</a:t>
            </a:r>
          </a:p>
          <a:p>
            <a:r>
              <a:rPr lang="en-US" dirty="0" smtClean="0"/>
              <a:t>Goals and Deliverables</a:t>
            </a:r>
          </a:p>
          <a:p>
            <a:r>
              <a:rPr lang="en-US" dirty="0" smtClean="0"/>
              <a:t>Status Quo of IPv6 in </a:t>
            </a:r>
            <a:r>
              <a:rPr lang="en-US" dirty="0" err="1" smtClean="0"/>
              <a:t>OpenStack</a:t>
            </a:r>
            <a:endParaRPr lang="en-US" dirty="0" smtClean="0"/>
          </a:p>
          <a:p>
            <a:r>
              <a:rPr lang="en-US" dirty="0" smtClean="0"/>
              <a:t>Use Case and Gap Analysis</a:t>
            </a:r>
          </a:p>
          <a:p>
            <a:r>
              <a:rPr lang="en-US" dirty="0" smtClean="0"/>
              <a:t>Proof-of-Concept (</a:t>
            </a:r>
            <a:r>
              <a:rPr lang="en-US" dirty="0" err="1" smtClean="0"/>
              <a:t>PoC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Project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Creation Date: November 25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</a:p>
          <a:p>
            <a:r>
              <a:rPr lang="en-US" dirty="0" smtClean="0"/>
              <a:t>Lifecycle State: Incubation</a:t>
            </a:r>
          </a:p>
          <a:p>
            <a:r>
              <a:rPr lang="en-US" dirty="0" err="1" smtClean="0"/>
              <a:t>Gerrit</a:t>
            </a:r>
            <a:r>
              <a:rPr lang="en-US" dirty="0" smtClean="0"/>
              <a:t> Repo: ipv6</a:t>
            </a:r>
          </a:p>
          <a:p>
            <a:r>
              <a:rPr lang="en-US" dirty="0"/>
              <a:t>Project Wiki: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wiki.opnfv.org/ipv6_opnfv_project</a:t>
            </a:r>
            <a:endParaRPr lang="en-US" dirty="0" smtClean="0"/>
          </a:p>
          <a:p>
            <a:r>
              <a:rPr lang="en-US" dirty="0"/>
              <a:t>Project Lead: Bin Hu </a:t>
            </a:r>
            <a:r>
              <a:rPr lang="en-US" dirty="0">
                <a:hlinkClick r:id="rId3"/>
              </a:rPr>
              <a:t>bh526r@att.com</a:t>
            </a:r>
            <a:endParaRPr lang="en-US" dirty="0"/>
          </a:p>
          <a:p>
            <a:r>
              <a:rPr lang="en-US" dirty="0"/>
              <a:t>Primary Contact: Bin Hu </a:t>
            </a:r>
            <a:r>
              <a:rPr lang="en-US" dirty="0">
                <a:hlinkClick r:id="rId3"/>
              </a:rPr>
              <a:t>bh526r@att.com</a:t>
            </a:r>
            <a:endParaRPr lang="en-US" dirty="0"/>
          </a:p>
          <a:p>
            <a:r>
              <a:rPr lang="en-US" dirty="0" smtClean="0"/>
              <a:t>Seven committers</a:t>
            </a:r>
            <a:r>
              <a:rPr lang="en-US" dirty="0"/>
              <a:t> </a:t>
            </a:r>
            <a:r>
              <a:rPr lang="en-US" dirty="0" smtClean="0"/>
              <a:t>from AT&amp;T, Brocade, Cisco, </a:t>
            </a:r>
            <a:r>
              <a:rPr lang="en-US" dirty="0" err="1" smtClean="0"/>
              <a:t>ClearPath</a:t>
            </a:r>
            <a:r>
              <a:rPr lang="en-US" dirty="0" smtClean="0"/>
              <a:t>, Huawei and Nokia</a:t>
            </a:r>
          </a:p>
        </p:txBody>
      </p:sp>
    </p:spTree>
    <p:extLst>
      <p:ext uri="{BB962C8B-B14F-4D97-AF65-F5344CB8AC3E}">
        <p14:creationId xmlns:p14="http://schemas.microsoft.com/office/powerpoint/2010/main" val="37958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A meta distribution of IPv6-enabled OPNFV platform</a:t>
            </a:r>
          </a:p>
          <a:p>
            <a:pPr lvl="1"/>
            <a:r>
              <a:rPr lang="en-US" dirty="0" smtClean="0"/>
              <a:t>A methodology of evolving IPv6 OPNFV</a:t>
            </a:r>
          </a:p>
          <a:p>
            <a:r>
              <a:rPr lang="en-US" dirty="0" smtClean="0"/>
              <a:t>Deliverables</a:t>
            </a:r>
          </a:p>
          <a:p>
            <a:pPr lvl="1"/>
            <a:r>
              <a:rPr lang="en-US" dirty="0" smtClean="0"/>
              <a:t>An integrated package consisting of basic upstream components</a:t>
            </a:r>
          </a:p>
          <a:p>
            <a:pPr lvl="1"/>
            <a:r>
              <a:rPr lang="en-US" dirty="0" smtClean="0"/>
              <a:t>Auto configuration script to automate </a:t>
            </a:r>
            <a:r>
              <a:rPr lang="en-US" dirty="0"/>
              <a:t>the configuration and provisioning of IPv6 features (for those that can be automated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An Installation Guide and/or User Guide with step-by-step instructions of manual configuration of IPv6 features </a:t>
            </a:r>
            <a:r>
              <a:rPr lang="en-US" dirty="0" smtClean="0"/>
              <a:t>(for </a:t>
            </a:r>
            <a:r>
              <a:rPr lang="en-US" dirty="0"/>
              <a:t>those that cannot be </a:t>
            </a:r>
            <a:r>
              <a:rPr lang="en-US" dirty="0" smtClean="0"/>
              <a:t>automated)</a:t>
            </a:r>
            <a:endParaRPr lang="en-US" dirty="0"/>
          </a:p>
          <a:p>
            <a:pPr lvl="1"/>
            <a:r>
              <a:rPr lang="en-US" dirty="0"/>
              <a:t>Test cases adapted to IPv6 specific use cases</a:t>
            </a:r>
          </a:p>
          <a:p>
            <a:pPr lvl="1"/>
            <a:r>
              <a:rPr lang="en-US" dirty="0"/>
              <a:t>Gap analysis and Recommendation for next steps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9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IPv6 in 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 Work (for Kilo release)</a:t>
            </a:r>
          </a:p>
          <a:p>
            <a:pPr lvl="1"/>
            <a:r>
              <a:rPr lang="en-US" dirty="0">
                <a:hlinkClick r:id="rId2"/>
              </a:rPr>
              <a:t>Prefix Delegation </a:t>
            </a:r>
            <a:r>
              <a:rPr lang="en-US" dirty="0"/>
              <a:t>integrated with IPAM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Multiple Prefixes</a:t>
            </a:r>
            <a:r>
              <a:rPr lang="en-US" dirty="0" smtClean="0"/>
              <a:t> on ports and gateways</a:t>
            </a:r>
          </a:p>
          <a:p>
            <a:pPr lvl="1"/>
            <a:r>
              <a:rPr lang="en-US" dirty="0" smtClean="0">
                <a:hlinkClick r:id="rId4"/>
              </a:rPr>
              <a:t>IPv6 Router</a:t>
            </a:r>
            <a:r>
              <a:rPr lang="en-US" dirty="0" smtClean="0"/>
              <a:t> to support external connectivity</a:t>
            </a:r>
          </a:p>
          <a:p>
            <a:pPr lvl="1"/>
            <a:r>
              <a:rPr lang="en-US" dirty="0" smtClean="0">
                <a:hlinkClick r:id="rId5"/>
              </a:rPr>
              <a:t>Extra DHCP Options</a:t>
            </a:r>
            <a:r>
              <a:rPr lang="en-US" dirty="0" smtClean="0"/>
              <a:t> to validate option name, value and version before applying DHCPv4 or DHCPv6 address</a:t>
            </a:r>
          </a:p>
          <a:p>
            <a:pPr lvl="1"/>
            <a:r>
              <a:rPr lang="en-US" dirty="0" smtClean="0"/>
              <a:t>Stabilizing the existing IPv6 use cases, e.g. </a:t>
            </a:r>
            <a:r>
              <a:rPr lang="en-US" dirty="0"/>
              <a:t>SLAAC, DHCPv6 Stateless and </a:t>
            </a:r>
            <a:r>
              <a:rPr lang="en-US" dirty="0" err="1"/>
              <a:t>Stateful</a:t>
            </a:r>
            <a:endParaRPr lang="en-US" dirty="0" smtClean="0"/>
          </a:p>
          <a:p>
            <a:r>
              <a:rPr lang="en-US" dirty="0" smtClean="0"/>
              <a:t>Roadmap (after Kilo)</a:t>
            </a:r>
          </a:p>
          <a:p>
            <a:pPr lvl="1"/>
            <a:r>
              <a:rPr lang="en-US" dirty="0" smtClean="0"/>
              <a:t>Support L3 HA and Distributed Virtual Routers</a:t>
            </a:r>
          </a:p>
          <a:p>
            <a:r>
              <a:rPr lang="en-US" dirty="0" smtClean="0"/>
              <a:t>Potential Future Work</a:t>
            </a:r>
          </a:p>
          <a:p>
            <a:pPr lvl="1"/>
            <a:r>
              <a:rPr lang="en-US" dirty="0" smtClean="0"/>
              <a:t>IPv6 only cloud in an dual-stack environment</a:t>
            </a:r>
          </a:p>
        </p:txBody>
      </p:sp>
    </p:spTree>
    <p:extLst>
      <p:ext uri="{BB962C8B-B14F-4D97-AF65-F5344CB8AC3E}">
        <p14:creationId xmlns:p14="http://schemas.microsoft.com/office/powerpoint/2010/main" val="25104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Prefixes in 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New Neutron capability for Kilo release</a:t>
            </a:r>
          </a:p>
          <a:p>
            <a:r>
              <a:rPr lang="en-US" dirty="0">
                <a:hlinkClick r:id="rId2"/>
              </a:rPr>
              <a:t>http://specs.openstack.org/openstack/neutron-specs/specs/kilo/multiple-ipv6-prefixes.html</a:t>
            </a:r>
            <a:endParaRPr lang="en-US" dirty="0" smtClean="0"/>
          </a:p>
          <a:p>
            <a:r>
              <a:rPr lang="en-US" dirty="0" smtClean="0"/>
              <a:t>Include SLAAC addresses implicitly on ports if subnet is IPv6</a:t>
            </a:r>
          </a:p>
          <a:p>
            <a:r>
              <a:rPr lang="en-US" dirty="0" smtClean="0"/>
              <a:t>Dual-Stack </a:t>
            </a:r>
            <a:r>
              <a:rPr lang="en-US" dirty="0"/>
              <a:t>Gateway Ports on Neutron </a:t>
            </a:r>
            <a:r>
              <a:rPr lang="en-US" dirty="0" smtClean="0"/>
              <a:t>Routers</a:t>
            </a:r>
          </a:p>
          <a:p>
            <a:r>
              <a:rPr lang="en-US" dirty="0" smtClean="0"/>
              <a:t>Multiple </a:t>
            </a:r>
            <a:r>
              <a:rPr lang="en-US" dirty="0"/>
              <a:t>IPv6 prefixes on internal router ports</a:t>
            </a:r>
          </a:p>
        </p:txBody>
      </p:sp>
    </p:spTree>
    <p:extLst>
      <p:ext uri="{BB962C8B-B14F-4D97-AF65-F5344CB8AC3E}">
        <p14:creationId xmlns:p14="http://schemas.microsoft.com/office/powerpoint/2010/main" val="32804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Delegation for 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Neutron capability for Kilo release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specs.openstack.org/openstack/neutron-specs/specs/kilo/ipv6-prefix-delegation.html</a:t>
            </a:r>
            <a:endParaRPr lang="en-US" dirty="0" smtClean="0"/>
          </a:p>
          <a:p>
            <a:r>
              <a:rPr lang="en-US" dirty="0" smtClean="0"/>
              <a:t>Automatic prefix when creating IPv6 subnet</a:t>
            </a:r>
          </a:p>
          <a:p>
            <a:r>
              <a:rPr lang="en-US" dirty="0" smtClean="0"/>
              <a:t>Neutron runs PD clients to get prefixes from an external PD server</a:t>
            </a:r>
          </a:p>
          <a:p>
            <a:r>
              <a:rPr lang="en-US" dirty="0" smtClean="0"/>
              <a:t>Integrates with Neutron IP address management (IPAM)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Router in 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Neutron capability for Kilo release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specs.openstack.org/openstack/neutron-specs/specs/kilo/ipv6-router.html</a:t>
            </a:r>
            <a:endParaRPr lang="en-US" dirty="0" smtClean="0"/>
          </a:p>
          <a:p>
            <a:r>
              <a:rPr lang="en-US" dirty="0" smtClean="0"/>
              <a:t>Simple change to enable external connectivity</a:t>
            </a:r>
          </a:p>
          <a:p>
            <a:r>
              <a:rPr lang="en-US" dirty="0" smtClean="0"/>
              <a:t>Operator can configure external gateway</a:t>
            </a:r>
          </a:p>
          <a:p>
            <a:r>
              <a:rPr lang="en-US" dirty="0" smtClean="0"/>
              <a:t>Neutron installs a default route with next hop being the gateway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and 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Roadmap for Kilo Neutron</a:t>
            </a:r>
          </a:p>
          <a:p>
            <a:pPr lvl="1"/>
            <a:r>
              <a:rPr lang="en-US" dirty="0">
                <a:hlinkClick r:id="rId2"/>
              </a:rPr>
              <a:t>IPv6 Router </a:t>
            </a:r>
            <a:r>
              <a:rPr lang="en-US" dirty="0" smtClean="0">
                <a:hlinkClick r:id="rId2"/>
              </a:rPr>
              <a:t>Support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code review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Multiple </a:t>
            </a:r>
            <a:r>
              <a:rPr lang="en-US" dirty="0">
                <a:hlinkClick r:id="rId4"/>
              </a:rPr>
              <a:t>IPv6 </a:t>
            </a:r>
            <a:r>
              <a:rPr lang="en-US" dirty="0" smtClean="0">
                <a:hlinkClick r:id="rId4"/>
              </a:rPr>
              <a:t>Prefixes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code review</a:t>
            </a:r>
            <a:endParaRPr lang="en-US" dirty="0"/>
          </a:p>
          <a:p>
            <a:pPr lvl="1"/>
            <a:r>
              <a:rPr lang="en-US" dirty="0" smtClean="0">
                <a:hlinkClick r:id="rId6"/>
              </a:rPr>
              <a:t>IPv6 Prefix Delegation</a:t>
            </a:r>
            <a:r>
              <a:rPr lang="en-US" dirty="0" smtClean="0"/>
              <a:t> and </a:t>
            </a:r>
            <a:r>
              <a:rPr lang="en-US" dirty="0" smtClean="0">
                <a:hlinkClick r:id="rId7"/>
              </a:rPr>
              <a:t>code review</a:t>
            </a:r>
            <a:endParaRPr lang="en-US" dirty="0" smtClean="0"/>
          </a:p>
          <a:p>
            <a:pPr lvl="0"/>
            <a:r>
              <a:rPr lang="en-US" dirty="0" smtClean="0"/>
              <a:t>Not considered in Neutron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ability to support non-DHCP statically assigned IPv6 addresses in the same fashion as is supported for </a:t>
            </a:r>
            <a:r>
              <a:rPr lang="en-US" dirty="0" smtClean="0"/>
              <a:t>IPv4</a:t>
            </a:r>
          </a:p>
          <a:p>
            <a:pPr lvl="1"/>
            <a:r>
              <a:rPr lang="en-US" dirty="0" smtClean="0"/>
              <a:t>Additional </a:t>
            </a:r>
            <a:r>
              <a:rPr lang="en-US" dirty="0"/>
              <a:t>IPv6 extensions such as </a:t>
            </a:r>
            <a:r>
              <a:rPr lang="en-US" dirty="0" err="1"/>
              <a:t>IPSec</a:t>
            </a:r>
            <a:r>
              <a:rPr lang="en-US" dirty="0"/>
              <a:t>, IPv6 </a:t>
            </a:r>
            <a:r>
              <a:rPr lang="en-US" dirty="0" err="1"/>
              <a:t>Anycast</a:t>
            </a:r>
            <a:r>
              <a:rPr lang="en-US" dirty="0"/>
              <a:t>, Multicast etc</a:t>
            </a:r>
            <a:r>
              <a:rPr lang="en-US" dirty="0" smtClean="0"/>
              <a:t>. are not supported</a:t>
            </a:r>
            <a:endParaRPr lang="en-US" dirty="0"/>
          </a:p>
          <a:p>
            <a:pPr lvl="1"/>
            <a:r>
              <a:rPr lang="en-US" dirty="0"/>
              <a:t>Access to metadata server (and GRE/VXLAN) still requires </a:t>
            </a:r>
            <a:r>
              <a:rPr lang="en-US" dirty="0" smtClean="0"/>
              <a:t>IPv4</a:t>
            </a:r>
          </a:p>
          <a:p>
            <a:pPr lvl="1"/>
            <a:r>
              <a:rPr lang="en-US" dirty="0" smtClean="0"/>
              <a:t>Floating IPv6 is rejected</a:t>
            </a:r>
            <a:endParaRPr lang="en-US" dirty="0"/>
          </a:p>
          <a:p>
            <a:pPr lvl="0"/>
            <a:r>
              <a:rPr lang="en-US" dirty="0" smtClean="0"/>
              <a:t>IPv6 in ODL</a:t>
            </a:r>
          </a:p>
          <a:p>
            <a:pPr lvl="1"/>
            <a:r>
              <a:rPr lang="en-US" dirty="0" smtClean="0"/>
              <a:t>To be investigated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1413</Words>
  <Application>Microsoft Office PowerPoint</Application>
  <PresentationFormat>On-screen Show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IPv6-enabled OPNFV</vt:lpstr>
      <vt:lpstr>Agenda</vt:lpstr>
      <vt:lpstr>Key Project Facts</vt:lpstr>
      <vt:lpstr>Goals and Deliverables</vt:lpstr>
      <vt:lpstr>Status of IPv6 in OpenStack</vt:lpstr>
      <vt:lpstr>Multiple Prefixes in OpenStack</vt:lpstr>
      <vt:lpstr>Prefix Delegation for OpenStack</vt:lpstr>
      <vt:lpstr>IPv6 Router in OpenStack</vt:lpstr>
      <vt:lpstr>Use Case and Gap Analysis</vt:lpstr>
      <vt:lpstr>Use Case and Gap Analysis – Topology</vt:lpstr>
      <vt:lpstr>Use Case and Gap Analysis – Address Management and Translation</vt:lpstr>
      <vt:lpstr>Use Case and Gap Analysis – Miscellaneous Protocols, Metadata Server and Security Groups</vt:lpstr>
      <vt:lpstr>Use Case and Gap Analysis – UI &amp; CLI</vt:lpstr>
      <vt:lpstr>Proof-of-Concept (PoC)</vt:lpstr>
      <vt:lpstr>Next Steps</vt:lpstr>
      <vt:lpstr>IPv6-enabled OPNFV</vt:lpstr>
    </vt:vector>
  </TitlesOfParts>
  <Company>AT&amp;T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 Hu</dc:creator>
  <cp:lastModifiedBy>Bin Hu</cp:lastModifiedBy>
  <cp:revision>107</cp:revision>
  <dcterms:created xsi:type="dcterms:W3CDTF">2015-02-05T01:16:28Z</dcterms:created>
  <dcterms:modified xsi:type="dcterms:W3CDTF">2015-02-20T17:43:47Z</dcterms:modified>
</cp:coreProperties>
</file>