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256" r:id="rId3"/>
    <p:sldId id="297" r:id="rId4"/>
    <p:sldId id="296" r:id="rId5"/>
    <p:sldId id="257" r:id="rId6"/>
    <p:sldId id="324" r:id="rId7"/>
    <p:sldId id="323" r:id="rId8"/>
    <p:sldId id="298" r:id="rId9"/>
    <p:sldId id="299" r:id="rId10"/>
    <p:sldId id="304" r:id="rId11"/>
    <p:sldId id="311" r:id="rId12"/>
    <p:sldId id="312" r:id="rId13"/>
    <p:sldId id="306" r:id="rId14"/>
    <p:sldId id="307" r:id="rId15"/>
    <p:sldId id="300" r:id="rId16"/>
    <p:sldId id="322" r:id="rId17"/>
    <p:sldId id="319" r:id="rId18"/>
    <p:sldId id="325" r:id="rId19"/>
    <p:sldId id="314" r:id="rId20"/>
    <p:sldId id="320" r:id="rId21"/>
    <p:sldId id="321" r:id="rId22"/>
    <p:sldId id="302" r:id="rId23"/>
    <p:sldId id="303" r:id="rId24"/>
    <p:sldId id="308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884"/>
    <a:srgbClr val="007864"/>
    <a:srgbClr val="00B0B9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6" autoAdjust="0"/>
  </p:normalViewPr>
  <p:slideViewPr>
    <p:cSldViewPr snapToGrid="0" snapToObjects="1">
      <p:cViewPr varScale="1">
        <p:scale>
          <a:sx n="145" d="100"/>
          <a:sy n="145" d="100"/>
        </p:scale>
        <p:origin x="21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27BE-65D6-C54A-85F5-BDBD4AFDD39C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DE125-67A3-524C-ADDE-3BB0EF0D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9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517D-D916-F04C-B50E-6C8E72C4365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E1AD-BCB3-AD43-B3D0-2942F6BE8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3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story in addition or instead of super-detailed flow slide (next)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E1AD-BCB3-AD43-B3D0-2942F6BE85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quite get my</a:t>
            </a:r>
            <a:r>
              <a:rPr lang="en-US" baseline="0" dirty="0" smtClean="0"/>
              <a:t> head around numbers on arrows, thinking remove to save audience headache on talk through flow.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E1AD-BCB3-AD43-B3D0-2942F6BE85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learned: Time to spin up new VM made failover much higher latency (seconds</a:t>
            </a:r>
            <a:r>
              <a:rPr lang="en-US" baseline="0" dirty="0" smtClean="0"/>
              <a:t> to minutes) than example of hot-spare failover, followed by setting up another hot-spare after healing. </a:t>
            </a:r>
            <a:endParaRPr lang="en-US" baseline="0" dirty="0" smtClean="0"/>
          </a:p>
          <a:p>
            <a:r>
              <a:rPr lang="en-US" baseline="0" dirty="0" smtClean="0"/>
              <a:t>Theoretically hitless, but clearly non-zero packet loss due to time to re-route. Streaming apps have high tolerance for such things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E1AD-BCB3-AD43-B3D0-2942F6BE85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5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didn’t scale to tens of subscribers</a:t>
            </a:r>
            <a:r>
              <a:rPr lang="en-US" baseline="0" dirty="0" smtClean="0"/>
              <a:t> as described in original user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E1AD-BCB3-AD43-B3D0-2942F6BE85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8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4594623"/>
            <a:ext cx="1665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82A382F7-0A92-194E-9E3C-CB04B4580BF5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2547" y="459462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8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A382F7-0A92-194E-9E3C-CB04B4580BF5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7" name="Picture 6" descr="OPNFV_PPT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0131"/>
            <a:ext cx="9194133" cy="315058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174271" y="2660650"/>
            <a:ext cx="2654300" cy="131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Subtitle or presenter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name(s) here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114799" y="790199"/>
            <a:ext cx="4597400" cy="12573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sz="2800" dirty="0" err="1" smtClean="0"/>
              <a:t>Lorem</a:t>
            </a:r>
            <a:r>
              <a:rPr lang="en-US" sz="2800" dirty="0" smtClean="0"/>
              <a:t> </a:t>
            </a:r>
            <a:r>
              <a:rPr lang="en-US" sz="2800" dirty="0" err="1" smtClean="0"/>
              <a:t>Ipsum</a:t>
            </a:r>
            <a:r>
              <a:rPr lang="en-US" sz="2800" dirty="0" smtClean="0"/>
              <a:t> Dolor Sit Presentation Title Goes 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831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5000">
              <a:schemeClr val="bg1">
                <a:tint val="80000"/>
                <a:satMod val="300000"/>
              </a:schemeClr>
            </a:gs>
            <a:gs pos="100000">
              <a:srgbClr val="373A36">
                <a:alpha val="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3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4594623"/>
            <a:ext cx="1665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82A382F7-0A92-194E-9E3C-CB04B4580BF5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2547" y="459462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8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3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4594623"/>
            <a:ext cx="1665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D1240CD-5308-6D44-AEBF-1A6519B9ECDA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2547" y="459462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7" name="Picture 6" descr="CroppedPetal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1" y="110729"/>
            <a:ext cx="1783854" cy="23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 sz="280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 sz="24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 sz="200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 sz="180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3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61350" y="4594623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594623"/>
            <a:ext cx="1665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B9D8A18B-6CC8-CA45-A6FF-AEE120FDB7C9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2547" y="459462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9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>
                <a:tint val="80000"/>
                <a:satMod val="300000"/>
              </a:schemeClr>
            </a:gs>
            <a:gs pos="100000">
              <a:srgbClr val="373A36">
                <a:alpha val="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</a:t>
            </a:r>
            <a:r>
              <a:rPr lang="en-CA" dirty="0" smtClean="0"/>
              <a:t>HIS IS A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8" name="Picture 7" descr="OPNFV_Panto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4" y="4621836"/>
            <a:ext cx="1206499" cy="26158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054600"/>
            <a:ext cx="9169400" cy="114300"/>
          </a:xfrm>
          <a:prstGeom prst="rect">
            <a:avLst/>
          </a:prstGeom>
          <a:solidFill>
            <a:srgbClr val="00B0B9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0" y="4594623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A656EF6-BAFE-D947-B882-BDAE585DD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4594623"/>
            <a:ext cx="1665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82A382F7-0A92-194E-9E3C-CB04B4580BF5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2547" y="459462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2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373A36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Clr>
          <a:srgbClr val="00B0B9"/>
        </a:buClr>
        <a:buFont typeface="Arial"/>
        <a:buChar char="•"/>
        <a:defRPr sz="22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ts val="0"/>
        </a:spcBef>
        <a:buClr>
          <a:srgbClr val="00B0B9"/>
        </a:buClr>
        <a:buFont typeface="Arial"/>
        <a:buChar char="–"/>
        <a:defRPr sz="20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•"/>
        <a:defRPr sz="18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–"/>
        <a:defRPr sz="16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0B9"/>
        </a:buClr>
        <a:buFont typeface="Arial"/>
        <a:buChar char="»"/>
        <a:defRPr sz="1400" b="0" i="0" kern="1200">
          <a:solidFill>
            <a:srgbClr val="373A36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7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5" Type="http://schemas.openxmlformats.org/officeDocument/2006/relationships/image" Target="../media/image5.png"/><Relationship Id="rId10" Type="http://schemas.openxmlformats.org/officeDocument/2006/relationships/image" Target="../media/image18.gif"/><Relationship Id="rId4" Type="http://schemas.microsoft.com/office/2007/relationships/hdphoto" Target="../media/hdphoto1.wdp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NFV_Pan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88270"/>
            <a:ext cx="3175000" cy="688385"/>
          </a:xfrm>
          <a:prstGeom prst="rect">
            <a:avLst/>
          </a:prstGeom>
        </p:spPr>
      </p:pic>
      <p:pic>
        <p:nvPicPr>
          <p:cNvPr id="9" name="Picture 8" descr="LF_collab_logo_whit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19" y="4526820"/>
            <a:ext cx="2773680" cy="3383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15833" y="790199"/>
            <a:ext cx="4796366" cy="1257300"/>
          </a:xfrm>
        </p:spPr>
        <p:txBody>
          <a:bodyPr/>
          <a:lstStyle/>
          <a:p>
            <a:r>
              <a:rPr lang="en-US" altLang="en-US" sz="2800" dirty="0" smtClean="0">
                <a:latin typeface="Arial"/>
                <a:cs typeface="Arial"/>
              </a:rPr>
              <a:t>A Multivendor, Interoperable NFV Solution</a:t>
            </a:r>
            <a:endParaRPr lang="en-US" alt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174271" y="2384199"/>
            <a:ext cx="3869252" cy="1314450"/>
          </a:xfrm>
        </p:spPr>
        <p:txBody>
          <a:bodyPr/>
          <a:lstStyle/>
          <a:p>
            <a:pPr marL="0" indent="0" defTabSz="457046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Bin Hu, AT&amp;T</a:t>
            </a:r>
          </a:p>
          <a:p>
            <a:pPr marL="0" indent="0" defTabSz="457046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Dave Lenrow,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HP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#1 – OPNFV Infrastructure-as-a-Service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88187"/>
              </p:ext>
            </p:extLst>
          </p:nvPr>
        </p:nvGraphicFramePr>
        <p:xfrm>
          <a:off x="76200" y="965771"/>
          <a:ext cx="8991600" cy="344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270"/>
                <a:gridCol w="5040330"/>
              </a:tblGrid>
              <a:tr h="3447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User Experience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OPNFV Infrastructure and VNF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2511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Joe Doe is a sales executive of ABC Company in S.F</a:t>
                      </a:r>
                      <a:endParaRPr lang="en-US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Joe Doe and his sales team typically connect to corporate network via VPN for company business</a:t>
                      </a:r>
                      <a:endParaRPr lang="en-US" sz="12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Mobile</a:t>
                      </a:r>
                      <a:r>
                        <a:rPr lang="en-US" sz="1200" baseline="0" dirty="0" smtClean="0"/>
                        <a:t> Secure Access</a:t>
                      </a:r>
                      <a:r>
                        <a:rPr lang="en-US" sz="1200" dirty="0" smtClean="0"/>
                        <a:t> VNF</a:t>
                      </a:r>
                      <a:r>
                        <a:rPr lang="en-US" sz="1200" baseline="0" dirty="0" smtClean="0"/>
                        <a:t> is running on OPNFV-I-A administered by Operator A, serving Joe Doe and his team in S.F</a:t>
                      </a:r>
                    </a:p>
                  </a:txBody>
                  <a:tcPr marT="34290" marB="34290" anchor="ctr"/>
                </a:tc>
              </a:tr>
              <a:tr h="17237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</a:t>
                      </a:r>
                      <a:r>
                        <a:rPr lang="en-US" sz="1200" baseline="0" dirty="0" smtClean="0"/>
                        <a:t> order to explore a new market opportunity in China, </a:t>
                      </a:r>
                      <a:r>
                        <a:rPr lang="en-US" sz="1200" dirty="0" smtClean="0"/>
                        <a:t>Joe Doe and</a:t>
                      </a:r>
                      <a:r>
                        <a:rPr lang="en-US" sz="1200" baseline="0" dirty="0" smtClean="0"/>
                        <a:t> his sales team get a temporary assignment in Beijing, China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Joe Doe and his sales team now in Beijing need to connect to corporate network via VPN for company business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Operator A detects that Joe Doe and his team is now accessing Mobile</a:t>
                      </a:r>
                      <a:r>
                        <a:rPr lang="en-US" sz="1200" baseline="0" dirty="0" smtClean="0"/>
                        <a:t> Secure Access VNF from Beijing, China</a:t>
                      </a:r>
                      <a:endParaRPr lang="en-US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Operator</a:t>
                      </a:r>
                      <a:r>
                        <a:rPr lang="en-US" sz="1200" baseline="0" dirty="0" smtClean="0"/>
                        <a:t> A has business relationship with Operator B that administers an OPNFV-I-B serving the area of Beijing, China</a:t>
                      </a:r>
                      <a:endParaRPr lang="en-US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Operator A decides to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Scale out </a:t>
                      </a:r>
                      <a:r>
                        <a:rPr lang="en-US" sz="1200" dirty="0" smtClean="0"/>
                        <a:t>Mobile</a:t>
                      </a:r>
                      <a:r>
                        <a:rPr lang="en-US" sz="1200" baseline="0" dirty="0" smtClean="0"/>
                        <a:t> Secure Access VNF to OPNFV-I-B administered by Operator B in order to serve Joe Doe and his team with better </a:t>
                      </a:r>
                      <a:r>
                        <a:rPr lang="en-US" sz="1200" baseline="0" dirty="0" err="1" smtClean="0"/>
                        <a:t>QoS</a:t>
                      </a:r>
                      <a:endParaRPr lang="en-US" sz="1200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Scale down </a:t>
                      </a:r>
                      <a:r>
                        <a:rPr lang="en-US" sz="1200" dirty="0" smtClean="0"/>
                        <a:t>Mobile</a:t>
                      </a:r>
                      <a:r>
                        <a:rPr lang="en-US" sz="1200" baseline="0" dirty="0" smtClean="0"/>
                        <a:t> Secure Access VNF in its own OPNFV-I-A in order to save resources</a:t>
                      </a:r>
                    </a:p>
                  </a:txBody>
                  <a:tcPr marT="34290" marB="34290" anchor="ctr"/>
                </a:tc>
              </a:tr>
              <a:tr h="76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Mobile Secure Access VNF starts live migration. Joe Doe and his team has the same UE</a:t>
                      </a:r>
                      <a:endParaRPr lang="en-US" sz="120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Controller A interacts with Controller B for live migration of Mobile Secure Access VNF. Information includes VNF and VNFD, capacity requirement, SLA, etc.</a:t>
                      </a:r>
                      <a:endParaRPr lang="en-US" sz="1200" dirty="0" smtClean="0"/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6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#1 – OPNFV Infrastructure-as-a-Service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89189"/>
              </p:ext>
            </p:extLst>
          </p:nvPr>
        </p:nvGraphicFramePr>
        <p:xfrm>
          <a:off x="76200" y="1023556"/>
          <a:ext cx="899160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54864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User Experience</a:t>
                      </a:r>
                      <a:endParaRPr lang="en-US" sz="1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OPNFV Infrastructure and VNF</a:t>
                      </a:r>
                      <a:endParaRPr lang="en-US" sz="1800" dirty="0"/>
                    </a:p>
                  </a:txBody>
                  <a:tcPr marT="34290" marB="34290" anchor="ctr"/>
                </a:tc>
              </a:tr>
              <a:tr h="1897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Mobile Secure Access VNF migration is in progress. Joe Doe and his team has the same UE</a:t>
                      </a:r>
                      <a:endParaRPr lang="en-US" sz="120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Controller B gets the information from Controller A, and</a:t>
                      </a:r>
                      <a:r>
                        <a:rPr lang="en-US" sz="1200" baseline="0" dirty="0" smtClean="0"/>
                        <a:t> instantiates Mobile Secure Access VNF on OPNFV-I-B, with sufficient resources to ensure the capacity of serving Joe Doe and his sales team at </a:t>
                      </a:r>
                      <a:r>
                        <a:rPr lang="en-US" sz="1200" baseline="0" dirty="0" err="1" smtClean="0"/>
                        <a:t>QoS</a:t>
                      </a:r>
                      <a:r>
                        <a:rPr lang="en-US" sz="1200" baseline="0" dirty="0" smtClean="0"/>
                        <a:t> in SLA</a:t>
                      </a:r>
                      <a:endParaRPr lang="en-US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Controller A hands over the status information of serving</a:t>
                      </a:r>
                      <a:r>
                        <a:rPr lang="en-US" sz="1200" baseline="0" dirty="0" smtClean="0"/>
                        <a:t> Joe Doe and his team to Controller B as the starting point of Mobile Secure Access VNF on OPNFV-I-B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Controller A and Controller B coordinates the access procedure so that Joe Doe and his team’s device start to use Mobile Secure Access VNF on OPNFV-I-B.</a:t>
                      </a:r>
                      <a:endParaRPr lang="en-US" sz="1200" dirty="0"/>
                    </a:p>
                  </a:txBody>
                  <a:tcPr marT="34290" marB="34290" anchor="ctr"/>
                </a:tc>
              </a:tr>
              <a:tr h="845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Joe Doe and his sales team now in Beijing is connecting to corporate network via VPN for company business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Mobile</a:t>
                      </a:r>
                      <a:r>
                        <a:rPr lang="en-US" sz="1200" baseline="0" dirty="0" smtClean="0"/>
                        <a:t> Secure Access</a:t>
                      </a:r>
                      <a:r>
                        <a:rPr lang="en-US" sz="1200" dirty="0" smtClean="0"/>
                        <a:t> VNF</a:t>
                      </a:r>
                      <a:r>
                        <a:rPr lang="en-US" sz="1200" baseline="0" dirty="0" smtClean="0"/>
                        <a:t> running on OPNFV-I-B administered by Operator B is now serving Joe Doe and his team in  Beijing, China for the period of temporary job assignment there.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8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#1 – OPNFV Infrastructure-as-a-Service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>
                <a:latin typeface="Arial"/>
                <a:cs typeface="Arial"/>
              </a:rPr>
              <a:t>Implemented in </a:t>
            </a:r>
            <a:r>
              <a:rPr lang="en-CA" altLang="en-US" dirty="0" err="1" smtClean="0">
                <a:latin typeface="Arial"/>
                <a:cs typeface="Arial"/>
              </a:rPr>
              <a:t>PoC</a:t>
            </a:r>
            <a:r>
              <a:rPr lang="en-CA" altLang="en-US" dirty="0" smtClean="0">
                <a:latin typeface="Arial"/>
                <a:cs typeface="Arial"/>
              </a:rPr>
              <a:t> #1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 based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OPNFV (OPNFV-I) deployed on multiple OPNFV community labs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ederation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two separately-administered OPNFV-I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VNF creation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first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OPNFV-I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VNF migration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first to second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OPNFV-I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#1 – OPNFV Infrastructure-as-a-Service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9321" y="811668"/>
            <a:ext cx="9054290" cy="3826020"/>
            <a:chOff x="349321" y="811668"/>
            <a:chExt cx="9054290" cy="3826020"/>
          </a:xfrm>
        </p:grpSpPr>
        <p:grpSp>
          <p:nvGrpSpPr>
            <p:cNvPr id="8" name="Group 7"/>
            <p:cNvGrpSpPr/>
            <p:nvPr/>
          </p:nvGrpSpPr>
          <p:grpSpPr>
            <a:xfrm>
              <a:off x="349321" y="811668"/>
              <a:ext cx="8261279" cy="3826020"/>
              <a:chOff x="457200" y="533400"/>
              <a:chExt cx="8153400" cy="6006561"/>
            </a:xfrm>
          </p:grpSpPr>
          <p:pic>
            <p:nvPicPr>
              <p:cNvPr id="9" name="Picture 2" descr="C:\Users\alibuser\Desktop\figure-connecting-two-wire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533400"/>
                <a:ext cx="1517362" cy="1512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alibuser\Desktop\partner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174" b="70922"/>
              <a:stretch/>
            </p:blipFill>
            <p:spPr bwMode="auto">
              <a:xfrm>
                <a:off x="4764694" y="1303588"/>
                <a:ext cx="1333500" cy="91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592994" y="1447800"/>
                <a:ext cx="1349087" cy="739259"/>
                <a:chOff x="5943600" y="2159916"/>
                <a:chExt cx="1876425" cy="1269084"/>
              </a:xfrm>
            </p:grpSpPr>
            <p:pic>
              <p:nvPicPr>
                <p:cNvPr id="19" name="Picture 2" descr="C:\Users\alibuser\Desktop\partners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1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263" b="64715"/>
                <a:stretch/>
              </p:blipFill>
              <p:spPr bwMode="auto">
                <a:xfrm>
                  <a:off x="5943600" y="2159916"/>
                  <a:ext cx="1876425" cy="12690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C:\Users\alibuser\Desktop\partners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1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483" r="9322" b="90466"/>
                <a:stretch/>
              </p:blipFill>
              <p:spPr bwMode="auto">
                <a:xfrm>
                  <a:off x="5946025" y="3200400"/>
                  <a:ext cx="378575" cy="2286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pic>
            <p:nvPicPr>
              <p:cNvPr id="12" name="Picture 5" descr="C:\Users\alibuser\Desktop\usa flag3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1444" y="1817429"/>
                <a:ext cx="190500" cy="107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C:\Users\alibuser\Desktop\china flag4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7037" y="1818062"/>
                <a:ext cx="190500" cy="106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526" y="2286000"/>
                <a:ext cx="8030874" cy="3860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57200" y="609600"/>
                <a:ext cx="8153400" cy="5638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ular Callout 15"/>
              <p:cNvSpPr/>
              <p:nvPr/>
            </p:nvSpPr>
            <p:spPr>
              <a:xfrm>
                <a:off x="6019800" y="5396960"/>
                <a:ext cx="1920715" cy="1143001"/>
              </a:xfrm>
              <a:prstGeom prst="wedgeRectCallout">
                <a:avLst>
                  <a:gd name="adj1" fmla="val -41351"/>
                  <a:gd name="adj2" fmla="val -68477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PoC features effective multi-company cooperation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2971800" y="5257800"/>
                <a:ext cx="1082616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 hangingPunct="0">
                  <a:buNone/>
                </a:pPr>
                <a:r>
                  <a:rPr lang="en-US" sz="1200" dirty="0" smtClean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Data path</a:t>
                </a:r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937184" y="5257800"/>
                <a:ext cx="1082616" cy="381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 hangingPunct="0">
                  <a:buNone/>
                </a:pPr>
                <a:r>
                  <a:rPr lang="en-US" sz="1200" dirty="0" smtClean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Data path</a:t>
                </a:r>
              </a:p>
            </p:txBody>
          </p:sp>
        </p:grpSp>
        <p:sp>
          <p:nvSpPr>
            <p:cNvPr id="21" name="Rectangular Callout 20"/>
            <p:cNvSpPr/>
            <p:nvPr/>
          </p:nvSpPr>
          <p:spPr>
            <a:xfrm>
              <a:off x="7817588" y="2014655"/>
              <a:ext cx="1586023" cy="728545"/>
            </a:xfrm>
            <a:prstGeom prst="wedgeRectCallout">
              <a:avLst>
                <a:gd name="adj1" fmla="val -68651"/>
                <a:gd name="adj2" fmla="val -31268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Federation enables VNFs to migrate with user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ttp://icons.iconarchive.com/icons/icons8/ios7/256/Transport-Airplane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289" y="3359885"/>
              <a:ext cx="635152" cy="41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3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8599" y="2094525"/>
            <a:ext cx="4605019" cy="56551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0B0B9"/>
              </a:buClr>
            </a:pPr>
            <a:r>
              <a:rPr lang="en-US" altLang="en-US" sz="3600" dirty="0" err="1" smtClean="0">
                <a:latin typeface="Arial"/>
                <a:cs typeface="Arial"/>
              </a:rPr>
              <a:t>PoC</a:t>
            </a:r>
            <a:r>
              <a:rPr lang="en-US" altLang="en-US" sz="3600" dirty="0" smtClean="0">
                <a:latin typeface="Arial"/>
                <a:cs typeface="Arial"/>
              </a:rPr>
              <a:t> #2 – OPNFV Site Failover</a:t>
            </a:r>
            <a:endParaRPr lang="en-US" altLang="en-US" sz="3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1195293"/>
            <a:ext cx="2392807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are streaming video using two VFs running on two different VMs to create a </a:t>
            </a:r>
            <a:r>
              <a:rPr lang="en-US" dirty="0" err="1" smtClean="0"/>
              <a:t>content+adds</a:t>
            </a:r>
            <a:r>
              <a:rPr lang="en-US" dirty="0" smtClean="0"/>
              <a:t> stream.</a:t>
            </a:r>
          </a:p>
          <a:p>
            <a:r>
              <a:rPr lang="en-US" dirty="0" smtClean="0"/>
              <a:t>VF instance with active subscribers fails/crashes</a:t>
            </a:r>
          </a:p>
          <a:p>
            <a:r>
              <a:rPr lang="en-US" dirty="0" smtClean="0"/>
              <a:t>(active subs are temporarily redirected to an existing instance, possible over-utilization scenario)</a:t>
            </a:r>
          </a:p>
          <a:p>
            <a:r>
              <a:rPr lang="en-US" dirty="0"/>
              <a:t>New instance of VNF is created on a newly created </a:t>
            </a:r>
            <a:r>
              <a:rPr lang="en-US" dirty="0" smtClean="0"/>
              <a:t>VM</a:t>
            </a:r>
            <a:endParaRPr lang="en-US" dirty="0"/>
          </a:p>
          <a:p>
            <a:r>
              <a:rPr lang="en-US" dirty="0" smtClean="0"/>
              <a:t>Subs are re-routed to new instance restoring service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A382F7-0A92-194E-9E3C-CB04B4580BF5}" type="datetime1">
              <a:rPr lang="en-CA" smtClean="0"/>
              <a:t>12/06/2015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#2 – OPNFV Site Failover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88949"/>
              </p:ext>
            </p:extLst>
          </p:nvPr>
        </p:nvGraphicFramePr>
        <p:xfrm>
          <a:off x="124821" y="919306"/>
          <a:ext cx="8942528" cy="360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619"/>
                <a:gridCol w="5902909"/>
              </a:tblGrid>
              <a:tr h="2703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 Experience</a:t>
                      </a:r>
                      <a:endParaRPr lang="en-US" sz="1400" dirty="0"/>
                    </a:p>
                  </a:txBody>
                  <a:tcPr marL="68652" marR="6865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OPNFV Infrastructure and VNF</a:t>
                      </a:r>
                      <a:endParaRPr lang="en-US" sz="1400" dirty="0"/>
                    </a:p>
                  </a:txBody>
                  <a:tcPr marL="68652" marR="68652" marT="34290" marB="34290"/>
                </a:tc>
              </a:tr>
              <a:tr h="405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Joe Doe is watching a movie on</a:t>
                      </a:r>
                      <a:r>
                        <a:rPr lang="en-US" sz="1000" baseline="0" dirty="0" smtClean="0"/>
                        <a:t> YouTube.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Targeted ads are pushed to movie channel</a:t>
                      </a:r>
                      <a:endParaRPr lang="en-US" sz="1000" dirty="0"/>
                    </a:p>
                  </a:txBody>
                  <a:tcPr marL="68652" marR="68652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Video Server VNF</a:t>
                      </a:r>
                      <a:r>
                        <a:rPr lang="en-US" sz="1000" baseline="0" dirty="0" smtClean="0"/>
                        <a:t> is running on OPNFV site A, serving 100 users including Joe Doe.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Ads Server VNF is running on OPNFV site B, serving 80 users including Joe Doe.</a:t>
                      </a:r>
                      <a:endParaRPr lang="en-US" sz="1000" dirty="0"/>
                    </a:p>
                  </a:txBody>
                  <a:tcPr marL="68652" marR="68652" marT="34290" marB="34290" anchor="ctr"/>
                </a:tc>
              </a:tr>
              <a:tr h="205809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Joe Doe continues</a:t>
                      </a:r>
                      <a:r>
                        <a:rPr lang="en-US" sz="1000" baseline="0" dirty="0" smtClean="0"/>
                        <a:t> watching the movie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The ads continue to be triggered and displayed from time to time.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(Failover is in progress. Joe Doe’s UE has no impact)</a:t>
                      </a:r>
                      <a:endParaRPr lang="en-US" sz="1000" dirty="0"/>
                    </a:p>
                  </a:txBody>
                  <a:tcPr marL="68652" marR="68652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OPNFV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Site A fails. Notification is sent to VIM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VIM’s Failover Policy demands that VNF be instantiated on backup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VIM detects</a:t>
                      </a:r>
                      <a:r>
                        <a:rPr lang="en-US" sz="1000" baseline="0" dirty="0" smtClean="0"/>
                        <a:t> that the resources on current live OPNFV site B are insufficient for the capacity originally served on site A.</a:t>
                      </a:r>
                      <a:endParaRPr lang="en-US" sz="1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VIM sends the information to Orchestrator.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Considering the available resources on all sites,</a:t>
                      </a:r>
                      <a:r>
                        <a:rPr lang="en-US" sz="1000" baseline="0" dirty="0" smtClean="0"/>
                        <a:t> and the Policy of balancing resource capacity, Orchestrator decides to scale out and brings OPNFV Site C live. Now VIM has sufficient resources.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Orchestrator instructs VNF Manager to:</a:t>
                      </a:r>
                    </a:p>
                    <a:p>
                      <a:pPr marL="89492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Instantiate Video Server VNF on Site C, with the capacity of serving 50 users</a:t>
                      </a:r>
                    </a:p>
                    <a:p>
                      <a:pPr marL="89492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Instantiate Ads Server VNF on Site C, with the capacity of serving 40 users</a:t>
                      </a:r>
                    </a:p>
                    <a:p>
                      <a:pPr marL="89492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Scale down Ads Server VNF on site B, with the capacity of serving the rest of 40 users</a:t>
                      </a:r>
                    </a:p>
                    <a:p>
                      <a:pPr marL="894923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Instantiate Video Server VNF on Site B, with the capacity of serving 50 users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Working with VNF Manager, VIM manages the OPNFV resources accordingly.</a:t>
                      </a:r>
                      <a:endParaRPr lang="en-US" sz="1000" dirty="0" smtClean="0"/>
                    </a:p>
                  </a:txBody>
                  <a:tcPr marL="68652" marR="68652" marT="34290" marB="34290" anchor="ctr"/>
                </a:tc>
              </a:tr>
              <a:tr h="8567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Joe Doe continues</a:t>
                      </a:r>
                      <a:r>
                        <a:rPr lang="en-US" sz="1000" baseline="0" dirty="0" smtClean="0"/>
                        <a:t> watching the movie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The ads continue to be triggered and displayed from time to time.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aseline="0" dirty="0" smtClean="0"/>
                        <a:t>(Failover has finished without impact on UE)</a:t>
                      </a:r>
                      <a:endParaRPr lang="en-US" sz="1000" dirty="0" smtClean="0"/>
                    </a:p>
                  </a:txBody>
                  <a:tcPr marL="68652" marR="68652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Video Server VNF</a:t>
                      </a:r>
                      <a:r>
                        <a:rPr lang="en-US" sz="1000" baseline="0" dirty="0" smtClean="0"/>
                        <a:t> is running on OPNFV site B and C, serving 50 users at each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Ads Server VNF is running on OPNFV site B and C, serving 40 users at each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SDN controller handles the traffic flow, and re-routes the traffic which was dynamically provisioned by Orchestrator. Now Joe Doe’s movie is served from Site B, and ads is served from site C</a:t>
                      </a:r>
                      <a:endParaRPr lang="en-US" sz="1000" dirty="0" smtClean="0"/>
                    </a:p>
                  </a:txBody>
                  <a:tcPr marL="68652" marR="68652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0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24225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#2 – OPNFV Site Failover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0204"/>
            <a:ext cx="8229600" cy="386441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Policy-based,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SDNC-based service orchestration for site failover</a:t>
            </a:r>
            <a:endParaRPr lang="en-CA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8559" y="1245792"/>
            <a:ext cx="8315323" cy="3295688"/>
            <a:chOff x="357189" y="1163600"/>
            <a:chExt cx="8315323" cy="329568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275" y="1163600"/>
              <a:ext cx="6565899" cy="329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Broca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9" y="2598480"/>
              <a:ext cx="1571625" cy="381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887" y="2522279"/>
              <a:ext cx="1571625" cy="57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s://www.opnfv.org/sites/opnfv/files/styles/member__platinum/public/members/logos/att_logo_hz_bc_grd_pos.png?itok=gx976Ib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84" y="1198520"/>
            <a:ext cx="1243170" cy="8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#2 – OPNFV Site Failover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Rounded Rectangle 30"/>
          <p:cNvSpPr/>
          <p:nvPr/>
        </p:nvSpPr>
        <p:spPr bwMode="gray">
          <a:xfrm>
            <a:off x="506205" y="1787553"/>
            <a:ext cx="5457223" cy="1316372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VNF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32" name="Rounded Rectangle 31"/>
          <p:cNvSpPr/>
          <p:nvPr/>
        </p:nvSpPr>
        <p:spPr bwMode="gray">
          <a:xfrm>
            <a:off x="1202085" y="1950507"/>
            <a:ext cx="4427944" cy="969110"/>
          </a:xfrm>
          <a:prstGeom prst="roundRect">
            <a:avLst>
              <a:gd name="adj" fmla="val 706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9B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gray">
          <a:xfrm>
            <a:off x="6159444" y="822873"/>
            <a:ext cx="2465555" cy="4040375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MANO Layer</a:t>
            </a:r>
          </a:p>
        </p:txBody>
      </p:sp>
      <p:sp>
        <p:nvSpPr>
          <p:cNvPr id="34" name="Rounded Rectangle 33"/>
          <p:cNvSpPr/>
          <p:nvPr/>
        </p:nvSpPr>
        <p:spPr bwMode="gray">
          <a:xfrm>
            <a:off x="506205" y="822873"/>
            <a:ext cx="5457223" cy="833063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OSS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35" name="Round Diagonal Corner Rectangle 34"/>
          <p:cNvSpPr/>
          <p:nvPr/>
        </p:nvSpPr>
        <p:spPr bwMode="gray">
          <a:xfrm>
            <a:off x="1202085" y="919457"/>
            <a:ext cx="4427944" cy="625274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NFVI Domain : </a:t>
            </a:r>
            <a:r>
              <a:rPr lang="en-US" sz="1400" dirty="0" err="1">
                <a:solidFill>
                  <a:prstClr val="black"/>
                </a:solidFill>
              </a:rPr>
              <a:t>SiteScope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NNMi</a:t>
            </a:r>
            <a:r>
              <a:rPr lang="en-US" sz="1400" dirty="0">
                <a:solidFill>
                  <a:prstClr val="black"/>
                </a:solidFill>
              </a:rPr>
              <a:t>, IMC </a:t>
            </a:r>
          </a:p>
          <a:p>
            <a:pPr algn="ctr"/>
            <a:r>
              <a:rPr lang="en-US" sz="1400" i="1" dirty="0">
                <a:solidFill>
                  <a:prstClr val="black"/>
                </a:solidFill>
              </a:rPr>
              <a:t>+ Other HP OSS Capabilities</a:t>
            </a:r>
          </a:p>
        </p:txBody>
      </p:sp>
      <p:sp>
        <p:nvSpPr>
          <p:cNvPr id="36" name="Round Diagonal Corner Rectangle 35"/>
          <p:cNvSpPr/>
          <p:nvPr/>
        </p:nvSpPr>
        <p:spPr bwMode="gray">
          <a:xfrm>
            <a:off x="6451364" y="1169354"/>
            <a:ext cx="1881715" cy="625274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HP NFV </a:t>
            </a:r>
            <a:r>
              <a:rPr lang="en-US" sz="1400" dirty="0">
                <a:solidFill>
                  <a:prstClr val="black"/>
                </a:solidFill>
              </a:rPr>
              <a:t>Director</a:t>
            </a:r>
          </a:p>
        </p:txBody>
      </p:sp>
      <p:sp>
        <p:nvSpPr>
          <p:cNvPr id="37" name="Round Diagonal Corner Rectangle 36"/>
          <p:cNvSpPr/>
          <p:nvPr/>
        </p:nvSpPr>
        <p:spPr bwMode="gray">
          <a:xfrm>
            <a:off x="6451363" y="1986699"/>
            <a:ext cx="1881715" cy="778770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VNF Manager(s)</a:t>
            </a:r>
          </a:p>
        </p:txBody>
      </p:sp>
      <p:sp>
        <p:nvSpPr>
          <p:cNvPr id="38" name="Round Diagonal Corner Rectangle 37"/>
          <p:cNvSpPr/>
          <p:nvPr/>
        </p:nvSpPr>
        <p:spPr bwMode="gray">
          <a:xfrm>
            <a:off x="6451364" y="3755452"/>
            <a:ext cx="1881715" cy="873467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HP Converged Infrastructure Management (HP OneView)</a:t>
            </a:r>
          </a:p>
        </p:txBody>
      </p:sp>
      <p:sp>
        <p:nvSpPr>
          <p:cNvPr id="39" name="Round Diagonal Corner Rectangle 38"/>
          <p:cNvSpPr/>
          <p:nvPr/>
        </p:nvSpPr>
        <p:spPr bwMode="gray">
          <a:xfrm>
            <a:off x="6451362" y="3044948"/>
            <a:ext cx="885179" cy="538709"/>
          </a:xfrm>
          <a:prstGeom prst="round2DiagRect">
            <a:avLst/>
          </a:prstGeom>
          <a:solidFill>
            <a:srgbClr val="7FC594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Brocade </a:t>
            </a:r>
            <a:r>
              <a:rPr lang="en-US" sz="105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Vyatta</a:t>
            </a:r>
            <a:r>
              <a:rPr lang="en-US" sz="1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Controller (ODL)</a:t>
            </a:r>
            <a:endParaRPr 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0" name="Round Diagonal Corner Rectangle 39"/>
          <p:cNvSpPr/>
          <p:nvPr/>
        </p:nvSpPr>
        <p:spPr bwMode="gray">
          <a:xfrm>
            <a:off x="7437774" y="3044947"/>
            <a:ext cx="895304" cy="538709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HP Helion OpenStack</a:t>
            </a:r>
          </a:p>
        </p:txBody>
      </p:sp>
      <p:sp>
        <p:nvSpPr>
          <p:cNvPr id="41" name="Round Diagonal Corner Rectangle 40"/>
          <p:cNvSpPr/>
          <p:nvPr/>
        </p:nvSpPr>
        <p:spPr bwMode="gray">
          <a:xfrm>
            <a:off x="1418581" y="2167494"/>
            <a:ext cx="680597" cy="553888"/>
          </a:xfrm>
          <a:prstGeom prst="round2DiagRect">
            <a:avLst/>
          </a:prstGeom>
          <a:solidFill>
            <a:srgbClr val="7FC594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Brocade </a:t>
            </a: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vRouter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2" name="Round Diagonal Corner Rectangle 41"/>
          <p:cNvSpPr/>
          <p:nvPr/>
        </p:nvSpPr>
        <p:spPr bwMode="gray">
          <a:xfrm>
            <a:off x="3879880" y="2167494"/>
            <a:ext cx="680597" cy="553888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VNF</a:t>
            </a:r>
          </a:p>
        </p:txBody>
      </p:sp>
      <p:sp>
        <p:nvSpPr>
          <p:cNvPr id="43" name="Round Diagonal Corner Rectangle 42"/>
          <p:cNvSpPr/>
          <p:nvPr/>
        </p:nvSpPr>
        <p:spPr bwMode="gray">
          <a:xfrm>
            <a:off x="2239014" y="2167494"/>
            <a:ext cx="680597" cy="553888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VNF</a:t>
            </a:r>
          </a:p>
        </p:txBody>
      </p:sp>
      <p:sp>
        <p:nvSpPr>
          <p:cNvPr id="44" name="Round Diagonal Corner Rectangle 43"/>
          <p:cNvSpPr/>
          <p:nvPr/>
        </p:nvSpPr>
        <p:spPr bwMode="gray">
          <a:xfrm>
            <a:off x="3059447" y="2167494"/>
            <a:ext cx="680597" cy="553888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VNF</a:t>
            </a:r>
          </a:p>
        </p:txBody>
      </p:sp>
      <p:sp>
        <p:nvSpPr>
          <p:cNvPr id="45" name="Round Diagonal Corner Rectangle 44"/>
          <p:cNvSpPr/>
          <p:nvPr/>
        </p:nvSpPr>
        <p:spPr bwMode="gray">
          <a:xfrm>
            <a:off x="4700311" y="2167494"/>
            <a:ext cx="680597" cy="553888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VNF</a:t>
            </a:r>
          </a:p>
        </p:txBody>
      </p:sp>
      <p:sp>
        <p:nvSpPr>
          <p:cNvPr id="46" name="Rounded Rectangle 45"/>
          <p:cNvSpPr/>
          <p:nvPr/>
        </p:nvSpPr>
        <p:spPr bwMode="gray">
          <a:xfrm>
            <a:off x="506205" y="3230606"/>
            <a:ext cx="5457223" cy="1632641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NFVI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Layer</a:t>
            </a:r>
          </a:p>
        </p:txBody>
      </p:sp>
      <p:sp>
        <p:nvSpPr>
          <p:cNvPr id="47" name="Round Diagonal Corner Rectangle 46"/>
          <p:cNvSpPr/>
          <p:nvPr/>
        </p:nvSpPr>
        <p:spPr bwMode="gray">
          <a:xfrm>
            <a:off x="1063344" y="4318119"/>
            <a:ext cx="691013" cy="449573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3rd Party Servers</a:t>
            </a:r>
          </a:p>
        </p:txBody>
      </p:sp>
      <p:sp>
        <p:nvSpPr>
          <p:cNvPr id="48" name="Round Diagonal Corner Rectangle 47"/>
          <p:cNvSpPr/>
          <p:nvPr/>
        </p:nvSpPr>
        <p:spPr bwMode="gray">
          <a:xfrm>
            <a:off x="2032261" y="4320351"/>
            <a:ext cx="691013" cy="449573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HP Servers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(BladeSystem / ProLiant)</a:t>
            </a:r>
          </a:p>
        </p:txBody>
      </p:sp>
      <p:sp>
        <p:nvSpPr>
          <p:cNvPr id="49" name="Round Diagonal Corner Rectangle 48"/>
          <p:cNvSpPr/>
          <p:nvPr/>
        </p:nvSpPr>
        <p:spPr bwMode="gray">
          <a:xfrm>
            <a:off x="3001179" y="4320351"/>
            <a:ext cx="691013" cy="449573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HP Storage </a:t>
            </a:r>
            <a:r>
              <a:rPr lang="en-US" sz="800" dirty="0">
                <a:solidFill>
                  <a:prstClr val="black"/>
                </a:solidFill>
              </a:rPr>
              <a:t>(HP VSA)</a:t>
            </a:r>
          </a:p>
        </p:txBody>
      </p:sp>
      <p:sp>
        <p:nvSpPr>
          <p:cNvPr id="50" name="Round Diagonal Corner Rectangle 49"/>
          <p:cNvSpPr/>
          <p:nvPr/>
        </p:nvSpPr>
        <p:spPr bwMode="gray">
          <a:xfrm>
            <a:off x="3970096" y="4320351"/>
            <a:ext cx="691013" cy="449573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prstClr val="black"/>
                </a:solidFill>
              </a:rPr>
              <a:t>HP Networking </a:t>
            </a:r>
            <a:r>
              <a:rPr lang="en-US" sz="700" dirty="0">
                <a:solidFill>
                  <a:prstClr val="black"/>
                </a:solidFill>
              </a:rPr>
              <a:t>(HP 59XX)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1" name="Round Diagonal Corner Rectangle 50"/>
          <p:cNvSpPr/>
          <p:nvPr/>
        </p:nvSpPr>
        <p:spPr bwMode="gray">
          <a:xfrm>
            <a:off x="4939015" y="4318119"/>
            <a:ext cx="691013" cy="449573"/>
          </a:xfrm>
          <a:prstGeom prst="round2Diag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WAN Network</a:t>
            </a:r>
          </a:p>
        </p:txBody>
      </p:sp>
      <p:sp>
        <p:nvSpPr>
          <p:cNvPr id="52" name="Round Diagonal Corner Rectangle 51"/>
          <p:cNvSpPr/>
          <p:nvPr/>
        </p:nvSpPr>
        <p:spPr bwMode="gray">
          <a:xfrm>
            <a:off x="3748314" y="3479908"/>
            <a:ext cx="1881715" cy="676160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Network Virtualization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(OpenStack Neutron with Open </a:t>
            </a:r>
            <a:r>
              <a:rPr lang="en-US" sz="1100" dirty="0" err="1">
                <a:solidFill>
                  <a:prstClr val="black"/>
                </a:solidFill>
              </a:rPr>
              <a:t>vSwitch</a:t>
            </a:r>
            <a:r>
              <a:rPr lang="en-US" sz="11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3" name="Round Diagonal Corner Rectangle 52"/>
          <p:cNvSpPr/>
          <p:nvPr/>
        </p:nvSpPr>
        <p:spPr bwMode="gray">
          <a:xfrm>
            <a:off x="1063343" y="3479910"/>
            <a:ext cx="2583735" cy="668932"/>
          </a:xfrm>
          <a:prstGeom prst="round2DiagRect">
            <a:avLst/>
          </a:prstGeom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Compute Virtualization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(OpenStack Nova with </a:t>
            </a:r>
            <a:r>
              <a:rPr lang="en-US" sz="1100" dirty="0" err="1" smtClean="0">
                <a:solidFill>
                  <a:prstClr val="black"/>
                </a:solidFill>
              </a:rPr>
              <a:t>hLinux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Compute Nodes)</a:t>
            </a:r>
          </a:p>
        </p:txBody>
      </p:sp>
    </p:spTree>
    <p:extLst>
      <p:ext uri="{BB962C8B-B14F-4D97-AF65-F5344CB8AC3E}">
        <p14:creationId xmlns:p14="http://schemas.microsoft.com/office/powerpoint/2010/main" val="14352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97" y="6603"/>
            <a:ext cx="291859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373A36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Network Topology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37701" y="122837"/>
            <a:ext cx="255822" cy="1418300"/>
            <a:chOff x="5703196" y="3839208"/>
            <a:chExt cx="341423" cy="1849118"/>
          </a:xfrm>
        </p:grpSpPr>
        <p:grpSp>
          <p:nvGrpSpPr>
            <p:cNvPr id="10" name="Group 9"/>
            <p:cNvGrpSpPr/>
            <p:nvPr/>
          </p:nvGrpSpPr>
          <p:grpSpPr>
            <a:xfrm>
              <a:off x="5703196" y="3839208"/>
              <a:ext cx="176283" cy="1849118"/>
              <a:chOff x="1268568" y="3386683"/>
              <a:chExt cx="204347" cy="1849118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5400000">
                <a:off x="453455" y="4201798"/>
                <a:ext cx="1834569" cy="2043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A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5582848" y="5099803"/>
              <a:ext cx="797807" cy="125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10.10.10.0/24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36640" y="112309"/>
            <a:ext cx="232167" cy="1428828"/>
            <a:chOff x="4094554" y="3847491"/>
            <a:chExt cx="309853" cy="1989104"/>
          </a:xfrm>
        </p:grpSpPr>
        <p:grpSp>
          <p:nvGrpSpPr>
            <p:cNvPr id="16" name="Group 15"/>
            <p:cNvGrpSpPr/>
            <p:nvPr/>
          </p:nvGrpSpPr>
          <p:grpSpPr>
            <a:xfrm>
              <a:off x="4094554" y="3847491"/>
              <a:ext cx="172355" cy="1989104"/>
              <a:chOff x="1302782" y="3386683"/>
              <a:chExt cx="199795" cy="198910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318970" y="3386683"/>
                <a:ext cx="183607" cy="1972453"/>
              </a:xfrm>
              <a:prstGeom prst="roundRect">
                <a:avLst/>
              </a:prstGeom>
              <a:solidFill>
                <a:srgbClr val="FF0000"/>
              </a:solidFill>
              <a:ln w="19050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400000">
                <a:off x="407021" y="4282445"/>
                <a:ext cx="1989103" cy="19758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WAN facing network – Site A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5400000">
              <a:off x="3932983" y="5330021"/>
              <a:ext cx="823919" cy="118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13.13.13.0/24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9449" y="3496835"/>
            <a:ext cx="325523" cy="1562012"/>
            <a:chOff x="5734307" y="3823483"/>
            <a:chExt cx="261799" cy="1912738"/>
          </a:xfrm>
        </p:grpSpPr>
        <p:grpSp>
          <p:nvGrpSpPr>
            <p:cNvPr id="21" name="Group 20"/>
            <p:cNvGrpSpPr/>
            <p:nvPr/>
          </p:nvGrpSpPr>
          <p:grpSpPr>
            <a:xfrm>
              <a:off x="5734307" y="3823483"/>
              <a:ext cx="151604" cy="1912738"/>
              <a:chOff x="1304644" y="3370958"/>
              <a:chExt cx="175741" cy="1912738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5400000">
                <a:off x="436146" y="4239456"/>
                <a:ext cx="1912738" cy="175741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B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5400000">
              <a:off x="5576024" y="5101913"/>
              <a:ext cx="762935" cy="77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50.50.50.0/24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46377" y="3485642"/>
            <a:ext cx="282161" cy="1567353"/>
            <a:chOff x="4094554" y="3847491"/>
            <a:chExt cx="308530" cy="1989104"/>
          </a:xfrm>
        </p:grpSpPr>
        <p:grpSp>
          <p:nvGrpSpPr>
            <p:cNvPr id="26" name="Group 25"/>
            <p:cNvGrpSpPr/>
            <p:nvPr/>
          </p:nvGrpSpPr>
          <p:grpSpPr>
            <a:xfrm>
              <a:off x="4094554" y="3847491"/>
              <a:ext cx="172354" cy="1989104"/>
              <a:chOff x="1302783" y="3386683"/>
              <a:chExt cx="199794" cy="198910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318970" y="3386683"/>
                <a:ext cx="183607" cy="1972453"/>
              </a:xfrm>
              <a:prstGeom prst="roundRect">
                <a:avLst/>
              </a:prstGeom>
              <a:solidFill>
                <a:srgbClr val="FF0000"/>
              </a:solidFill>
              <a:ln w="19050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5400000">
                <a:off x="408128" y="4281339"/>
                <a:ext cx="1989103" cy="1997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WAN facing network – Site B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5400000">
              <a:off x="3975096" y="5155373"/>
              <a:ext cx="747174" cy="1088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12.12.12.0/24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 rot="16200000">
            <a:off x="3406462" y="2940450"/>
            <a:ext cx="1766177" cy="263728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33" y="3949038"/>
            <a:ext cx="302393" cy="261325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31" idx="3"/>
          </p:cNvCxnSpPr>
          <p:nvPr/>
        </p:nvCxnSpPr>
        <p:spPr>
          <a:xfrm flipV="1">
            <a:off x="3888325" y="4079700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1" idx="3"/>
          </p:cNvCxnSpPr>
          <p:nvPr/>
        </p:nvCxnSpPr>
        <p:spPr>
          <a:xfrm>
            <a:off x="7242071" y="2360363"/>
            <a:ext cx="315925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34" name="Cloud 33"/>
          <p:cNvSpPr/>
          <p:nvPr/>
        </p:nvSpPr>
        <p:spPr>
          <a:xfrm>
            <a:off x="8210539" y="1921642"/>
            <a:ext cx="863618" cy="790385"/>
          </a:xfrm>
          <a:prstGeom prst="cloud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r>
              <a:rPr lang="en-US" sz="600" dirty="0">
                <a:solidFill>
                  <a:prstClr val="white"/>
                </a:solidFill>
              </a:rPr>
              <a:t>internet</a:t>
            </a:r>
          </a:p>
        </p:txBody>
      </p:sp>
      <p:cxnSp>
        <p:nvCxnSpPr>
          <p:cNvPr id="35" name="Straight Connector 34"/>
          <p:cNvCxnSpPr>
            <a:endCxn id="51" idx="0"/>
          </p:cNvCxnSpPr>
          <p:nvPr/>
        </p:nvCxnSpPr>
        <p:spPr>
          <a:xfrm>
            <a:off x="5478797" y="719627"/>
            <a:ext cx="1447457" cy="136781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203898" y="599228"/>
            <a:ext cx="120914" cy="284453"/>
            <a:chOff x="8015288" y="2190750"/>
            <a:chExt cx="279399" cy="693738"/>
          </a:xfrm>
          <a:solidFill>
            <a:schemeClr val="accent1"/>
          </a:solidFill>
        </p:grpSpPr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8081963" y="2190750"/>
              <a:ext cx="146050" cy="152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8015288" y="2365375"/>
              <a:ext cx="279399" cy="519113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75" y="0"/>
                </a:cxn>
                <a:cxn ang="0">
                  <a:pos x="32" y="0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65"/>
                </a:cxn>
                <a:cxn ang="0">
                  <a:pos x="0" y="88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12" y="145"/>
                </a:cxn>
                <a:cxn ang="0">
                  <a:pos x="25" y="135"/>
                </a:cxn>
                <a:cxn ang="0">
                  <a:pos x="25" y="133"/>
                </a:cxn>
                <a:cxn ang="0">
                  <a:pos x="25" y="43"/>
                </a:cxn>
                <a:cxn ang="0">
                  <a:pos x="28" y="39"/>
                </a:cxn>
                <a:cxn ang="0">
                  <a:pos x="31" y="43"/>
                </a:cxn>
                <a:cxn ang="0">
                  <a:pos x="31" y="138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2" y="260"/>
                </a:cxn>
                <a:cxn ang="0">
                  <a:pos x="64" y="283"/>
                </a:cxn>
                <a:cxn ang="0">
                  <a:pos x="75" y="283"/>
                </a:cxn>
                <a:cxn ang="0">
                  <a:pos x="87" y="283"/>
                </a:cxn>
                <a:cxn ang="0">
                  <a:pos x="109" y="260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38"/>
                </a:cxn>
                <a:cxn ang="0">
                  <a:pos x="119" y="43"/>
                </a:cxn>
                <a:cxn ang="0">
                  <a:pos x="123" y="39"/>
                </a:cxn>
                <a:cxn ang="0">
                  <a:pos x="126" y="43"/>
                </a:cxn>
                <a:cxn ang="0">
                  <a:pos x="126" y="133"/>
                </a:cxn>
                <a:cxn ang="0">
                  <a:pos x="126" y="135"/>
                </a:cxn>
                <a:cxn ang="0">
                  <a:pos x="139" y="145"/>
                </a:cxn>
                <a:cxn ang="0">
                  <a:pos x="151" y="133"/>
                </a:cxn>
                <a:cxn ang="0">
                  <a:pos x="151" y="133"/>
                </a:cxn>
                <a:cxn ang="0">
                  <a:pos x="151" y="65"/>
                </a:cxn>
                <a:cxn ang="0">
                  <a:pos x="151" y="39"/>
                </a:cxn>
                <a:cxn ang="0">
                  <a:pos x="151" y="34"/>
                </a:cxn>
                <a:cxn ang="0">
                  <a:pos x="119" y="0"/>
                </a:cxn>
              </a:cxnLst>
              <a:rect l="0" t="0" r="r" b="b"/>
              <a:pathLst>
                <a:path w="151" h="283">
                  <a:moveTo>
                    <a:pt x="119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1" y="0"/>
                    <a:pt x="0" y="10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5" y="145"/>
                    <a:pt x="12" y="145"/>
                  </a:cubicBezTo>
                  <a:cubicBezTo>
                    <a:pt x="19" y="145"/>
                    <a:pt x="24" y="141"/>
                    <a:pt x="25" y="135"/>
                  </a:cubicBezTo>
                  <a:cubicBezTo>
                    <a:pt x="25" y="134"/>
                    <a:pt x="25" y="133"/>
                    <a:pt x="25" y="13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1"/>
                    <a:pt x="26" y="39"/>
                    <a:pt x="28" y="39"/>
                  </a:cubicBezTo>
                  <a:cubicBezTo>
                    <a:pt x="30" y="39"/>
                    <a:pt x="31" y="41"/>
                    <a:pt x="31" y="43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47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76"/>
                    <a:pt x="50" y="283"/>
                    <a:pt x="64" y="283"/>
                  </a:cubicBezTo>
                  <a:cubicBezTo>
                    <a:pt x="75" y="283"/>
                    <a:pt x="75" y="283"/>
                    <a:pt x="75" y="28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101" y="283"/>
                    <a:pt x="108" y="276"/>
                    <a:pt x="109" y="260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47"/>
                    <a:pt x="119" y="138"/>
                    <a:pt x="119" y="138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1"/>
                    <a:pt x="121" y="39"/>
                    <a:pt x="123" y="39"/>
                  </a:cubicBezTo>
                  <a:cubicBezTo>
                    <a:pt x="124" y="39"/>
                    <a:pt x="126" y="41"/>
                    <a:pt x="126" y="4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3"/>
                    <a:pt x="126" y="134"/>
                    <a:pt x="126" y="135"/>
                  </a:cubicBezTo>
                  <a:cubicBezTo>
                    <a:pt x="127" y="141"/>
                    <a:pt x="132" y="145"/>
                    <a:pt x="139" y="145"/>
                  </a:cubicBezTo>
                  <a:cubicBezTo>
                    <a:pt x="146" y="145"/>
                    <a:pt x="151" y="140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10"/>
                    <a:pt x="140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2324812" y="714861"/>
            <a:ext cx="639206" cy="4766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40" name="TextBox 39"/>
          <p:cNvSpPr txBox="1"/>
          <p:nvPr/>
        </p:nvSpPr>
        <p:spPr>
          <a:xfrm>
            <a:off x="227409" y="868480"/>
            <a:ext cx="1428750" cy="6745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b="1" dirty="0"/>
              <a:t>User View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John Doe watching </a:t>
            </a:r>
            <a:r>
              <a:rPr lang="en-US" sz="800" dirty="0" err="1"/>
              <a:t>Youtube</a:t>
            </a:r>
            <a:r>
              <a:rPr lang="en-US" sz="800" dirty="0"/>
              <a:t> video while routed via site A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Jane Doe watching </a:t>
            </a:r>
            <a:r>
              <a:rPr lang="en-US" sz="800" dirty="0" err="1"/>
              <a:t>Youtube</a:t>
            </a:r>
            <a:r>
              <a:rPr lang="en-US" sz="800" dirty="0"/>
              <a:t> video while routed from site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187" y="1994320"/>
            <a:ext cx="2244218" cy="1017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Simulated Users are pre-deployed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Deploy Site A (</a:t>
            </a:r>
            <a:r>
              <a:rPr lang="en-US" sz="800" dirty="0" err="1"/>
              <a:t>vRouter</a:t>
            </a:r>
            <a:r>
              <a:rPr lang="en-US" sz="800" dirty="0"/>
              <a:t>, GRE Tunnel/routing)</a:t>
            </a:r>
          </a:p>
          <a:p>
            <a:pPr marL="471488" lvl="1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Deploy Site C as backup of Site A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Deploy Site B (</a:t>
            </a:r>
            <a:r>
              <a:rPr lang="en-US" sz="800" dirty="0" err="1"/>
              <a:t>vRouter</a:t>
            </a:r>
            <a:r>
              <a:rPr lang="en-US" sz="800" dirty="0"/>
              <a:t>, GRE Tunnel/routing)</a:t>
            </a: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222294" y="3969235"/>
            <a:ext cx="120914" cy="284453"/>
            <a:chOff x="8015288" y="2190750"/>
            <a:chExt cx="279399" cy="693738"/>
          </a:xfrm>
          <a:solidFill>
            <a:schemeClr val="accent1"/>
          </a:solidFill>
        </p:grpSpPr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8081963" y="2190750"/>
              <a:ext cx="146050" cy="152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8015288" y="2365375"/>
              <a:ext cx="279399" cy="519113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75" y="0"/>
                </a:cxn>
                <a:cxn ang="0">
                  <a:pos x="32" y="0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65"/>
                </a:cxn>
                <a:cxn ang="0">
                  <a:pos x="0" y="88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12" y="145"/>
                </a:cxn>
                <a:cxn ang="0">
                  <a:pos x="25" y="135"/>
                </a:cxn>
                <a:cxn ang="0">
                  <a:pos x="25" y="133"/>
                </a:cxn>
                <a:cxn ang="0">
                  <a:pos x="25" y="43"/>
                </a:cxn>
                <a:cxn ang="0">
                  <a:pos x="28" y="39"/>
                </a:cxn>
                <a:cxn ang="0">
                  <a:pos x="31" y="43"/>
                </a:cxn>
                <a:cxn ang="0">
                  <a:pos x="31" y="138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2" y="260"/>
                </a:cxn>
                <a:cxn ang="0">
                  <a:pos x="64" y="283"/>
                </a:cxn>
                <a:cxn ang="0">
                  <a:pos x="75" y="283"/>
                </a:cxn>
                <a:cxn ang="0">
                  <a:pos x="87" y="283"/>
                </a:cxn>
                <a:cxn ang="0">
                  <a:pos x="109" y="260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38"/>
                </a:cxn>
                <a:cxn ang="0">
                  <a:pos x="119" y="43"/>
                </a:cxn>
                <a:cxn ang="0">
                  <a:pos x="123" y="39"/>
                </a:cxn>
                <a:cxn ang="0">
                  <a:pos x="126" y="43"/>
                </a:cxn>
                <a:cxn ang="0">
                  <a:pos x="126" y="133"/>
                </a:cxn>
                <a:cxn ang="0">
                  <a:pos x="126" y="135"/>
                </a:cxn>
                <a:cxn ang="0">
                  <a:pos x="139" y="145"/>
                </a:cxn>
                <a:cxn ang="0">
                  <a:pos x="151" y="133"/>
                </a:cxn>
                <a:cxn ang="0">
                  <a:pos x="151" y="133"/>
                </a:cxn>
                <a:cxn ang="0">
                  <a:pos x="151" y="65"/>
                </a:cxn>
                <a:cxn ang="0">
                  <a:pos x="151" y="39"/>
                </a:cxn>
                <a:cxn ang="0">
                  <a:pos x="151" y="34"/>
                </a:cxn>
                <a:cxn ang="0">
                  <a:pos x="119" y="0"/>
                </a:cxn>
              </a:cxnLst>
              <a:rect l="0" t="0" r="r" b="b"/>
              <a:pathLst>
                <a:path w="151" h="283">
                  <a:moveTo>
                    <a:pt x="119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1" y="0"/>
                    <a:pt x="0" y="10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5" y="145"/>
                    <a:pt x="12" y="145"/>
                  </a:cubicBezTo>
                  <a:cubicBezTo>
                    <a:pt x="19" y="145"/>
                    <a:pt x="24" y="141"/>
                    <a:pt x="25" y="135"/>
                  </a:cubicBezTo>
                  <a:cubicBezTo>
                    <a:pt x="25" y="134"/>
                    <a:pt x="25" y="133"/>
                    <a:pt x="25" y="13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1"/>
                    <a:pt x="26" y="39"/>
                    <a:pt x="28" y="39"/>
                  </a:cubicBezTo>
                  <a:cubicBezTo>
                    <a:pt x="30" y="39"/>
                    <a:pt x="31" y="41"/>
                    <a:pt x="31" y="43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47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76"/>
                    <a:pt x="50" y="283"/>
                    <a:pt x="64" y="283"/>
                  </a:cubicBezTo>
                  <a:cubicBezTo>
                    <a:pt x="75" y="283"/>
                    <a:pt x="75" y="283"/>
                    <a:pt x="75" y="28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101" y="283"/>
                    <a:pt x="108" y="276"/>
                    <a:pt x="109" y="260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47"/>
                    <a:pt x="119" y="138"/>
                    <a:pt x="119" y="138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1"/>
                    <a:pt x="121" y="39"/>
                    <a:pt x="123" y="39"/>
                  </a:cubicBezTo>
                  <a:cubicBezTo>
                    <a:pt x="124" y="39"/>
                    <a:pt x="126" y="41"/>
                    <a:pt x="126" y="4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3"/>
                    <a:pt x="126" y="134"/>
                    <a:pt x="126" y="135"/>
                  </a:cubicBezTo>
                  <a:cubicBezTo>
                    <a:pt x="127" y="141"/>
                    <a:pt x="132" y="145"/>
                    <a:pt x="139" y="145"/>
                  </a:cubicBezTo>
                  <a:cubicBezTo>
                    <a:pt x="146" y="145"/>
                    <a:pt x="151" y="140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10"/>
                    <a:pt x="140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2343208" y="4107402"/>
            <a:ext cx="620810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46" name="Rectangle 45"/>
          <p:cNvSpPr/>
          <p:nvPr/>
        </p:nvSpPr>
        <p:spPr>
          <a:xfrm rot="16200000">
            <a:off x="3438206" y="-438340"/>
            <a:ext cx="1582605" cy="25172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3798" y="3431875"/>
            <a:ext cx="460704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0096D6"/>
                </a:solidFill>
                <a:cs typeface="HP Simplified" pitchFamily="34" charset="0"/>
              </a:rPr>
              <a:t>Site B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79" y="591524"/>
            <a:ext cx="290939" cy="2613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95" y="599228"/>
            <a:ext cx="302393" cy="2613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27" y="3969234"/>
            <a:ext cx="302393" cy="2613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37" y="2087438"/>
            <a:ext cx="631634" cy="54585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074563" y="117259"/>
            <a:ext cx="240094" cy="1418300"/>
            <a:chOff x="5740062" y="3839208"/>
            <a:chExt cx="320432" cy="1849118"/>
          </a:xfrm>
        </p:grpSpPr>
        <p:grpSp>
          <p:nvGrpSpPr>
            <p:cNvPr id="53" name="Group 52"/>
            <p:cNvGrpSpPr/>
            <p:nvPr/>
          </p:nvGrpSpPr>
          <p:grpSpPr>
            <a:xfrm>
              <a:off x="5740062" y="3839208"/>
              <a:ext cx="139416" cy="1849118"/>
              <a:chOff x="1311304" y="3386683"/>
              <a:chExt cx="161611" cy="1849118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5400000">
                <a:off x="474823" y="4223164"/>
                <a:ext cx="1834569" cy="161607"/>
              </a:xfrm>
              <a:prstGeom prst="rect">
                <a:avLst/>
              </a:prstGeom>
              <a:solidFill>
                <a:srgbClr val="59BBE4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A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5400000">
              <a:off x="5596348" y="5134281"/>
              <a:ext cx="786683" cy="141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20.20.20.0/24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94571" y="3485642"/>
            <a:ext cx="284225" cy="1548197"/>
            <a:chOff x="5689698" y="3839208"/>
            <a:chExt cx="354414" cy="1849118"/>
          </a:xfrm>
        </p:grpSpPr>
        <p:grpSp>
          <p:nvGrpSpPr>
            <p:cNvPr id="58" name="Group 57"/>
            <p:cNvGrpSpPr/>
            <p:nvPr/>
          </p:nvGrpSpPr>
          <p:grpSpPr>
            <a:xfrm>
              <a:off x="5689698" y="3839208"/>
              <a:ext cx="189783" cy="1849118"/>
              <a:chOff x="1252919" y="3386683"/>
              <a:chExt cx="219996" cy="1849118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5400000">
                <a:off x="439513" y="4200089"/>
                <a:ext cx="1836645" cy="209834"/>
              </a:xfrm>
              <a:prstGeom prst="rect">
                <a:avLst/>
              </a:prstGeom>
              <a:solidFill>
                <a:srgbClr val="59BBE4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B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 rot="5400000">
              <a:off x="5608695" y="5095570"/>
              <a:ext cx="745601" cy="125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20.20.20.0/24</a:t>
              </a: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3337818" y="4107402"/>
            <a:ext cx="220161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365379" y="4112015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947645" y="4108860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282478" y="719628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59621" y="719627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266896" y="729890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12190" y="726891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027987" y="987522"/>
            <a:ext cx="506247" cy="232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User John </a:t>
            </a:r>
          </a:p>
          <a:p>
            <a:pPr algn="ctr">
              <a:lnSpc>
                <a:spcPct val="90000"/>
              </a:lnSpc>
            </a:pPr>
            <a:r>
              <a:rPr lang="en-US" sz="800" dirty="0"/>
              <a:t>13.13.13.3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39104" y="574483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05379" y="586470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13547" y="3969234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27423" y="3973797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348853" y="601332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77429" y="602056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84966" y="3963724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84132" y="3963725"/>
            <a:ext cx="197059" cy="78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36936" y="4341705"/>
            <a:ext cx="506247" cy="232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User Jane 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12.12.12.2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81483" y="1756310"/>
            <a:ext cx="255822" cy="1418300"/>
            <a:chOff x="5703196" y="3839208"/>
            <a:chExt cx="341423" cy="1849118"/>
          </a:xfrm>
        </p:grpSpPr>
        <p:grpSp>
          <p:nvGrpSpPr>
            <p:cNvPr id="80" name="Group 79"/>
            <p:cNvGrpSpPr/>
            <p:nvPr/>
          </p:nvGrpSpPr>
          <p:grpSpPr>
            <a:xfrm>
              <a:off x="5703196" y="3839208"/>
              <a:ext cx="176283" cy="1849118"/>
              <a:chOff x="1268568" y="3386683"/>
              <a:chExt cx="204347" cy="1849118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5400000">
                <a:off x="453455" y="4201798"/>
                <a:ext cx="1834569" cy="2043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C</a:t>
                </a: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5400000">
              <a:off x="5582848" y="5099803"/>
              <a:ext cx="797807" cy="125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40.40.40.0/24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 rot="16200000">
            <a:off x="4349913" y="1677722"/>
            <a:ext cx="1582605" cy="158472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78" y="2232701"/>
            <a:ext cx="302393" cy="261325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5518346" y="1750732"/>
            <a:ext cx="240094" cy="1418300"/>
            <a:chOff x="5740062" y="3839208"/>
            <a:chExt cx="320432" cy="1849118"/>
          </a:xfrm>
        </p:grpSpPr>
        <p:grpSp>
          <p:nvGrpSpPr>
            <p:cNvPr id="87" name="Group 86"/>
            <p:cNvGrpSpPr/>
            <p:nvPr/>
          </p:nvGrpSpPr>
          <p:grpSpPr>
            <a:xfrm>
              <a:off x="5740062" y="3839208"/>
              <a:ext cx="139416" cy="1849118"/>
              <a:chOff x="1311304" y="3386683"/>
              <a:chExt cx="161611" cy="1849118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5400000">
                <a:off x="474823" y="4223164"/>
                <a:ext cx="1834569" cy="161607"/>
              </a:xfrm>
              <a:prstGeom prst="rect">
                <a:avLst/>
              </a:prstGeom>
              <a:solidFill>
                <a:srgbClr val="59BBE4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C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 rot="5400000">
              <a:off x="5596348" y="5134281"/>
              <a:ext cx="786683" cy="141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20.20.20.0/24</a:t>
              </a:r>
            </a:p>
          </p:txBody>
        </p:sp>
      </p:grpSp>
      <p:cxnSp>
        <p:nvCxnSpPr>
          <p:cNvPr id="91" name="Straight Connector 90"/>
          <p:cNvCxnSpPr/>
          <p:nvPr/>
        </p:nvCxnSpPr>
        <p:spPr>
          <a:xfrm flipV="1">
            <a:off x="5255973" y="2360364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792635" y="2234805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313309" y="2237031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.13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713566" y="2342544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659505" y="1705894"/>
            <a:ext cx="906338" cy="3616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0096D6"/>
                </a:solidFill>
                <a:cs typeface="HP Simplified" pitchFamily="34" charset="0"/>
              </a:rPr>
              <a:t>Site C</a:t>
            </a:r>
          </a:p>
          <a:p>
            <a:pPr algn="ctr"/>
            <a:r>
              <a:rPr lang="en-US" sz="800" dirty="0">
                <a:solidFill>
                  <a:srgbClr val="0096D6"/>
                </a:solidFill>
                <a:cs typeface="HP Simplified" pitchFamily="34" charset="0"/>
              </a:rPr>
              <a:t>(Standby/inactive)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428926" y="125857"/>
            <a:ext cx="46551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0096D6"/>
                </a:solidFill>
                <a:cs typeface="HP Simplified" pitchFamily="34" charset="0"/>
              </a:rPr>
              <a:t>Site A</a:t>
            </a:r>
          </a:p>
        </p:txBody>
      </p:sp>
      <p:cxnSp>
        <p:nvCxnSpPr>
          <p:cNvPr id="97" name="Straight Connector 96"/>
          <p:cNvCxnSpPr>
            <a:endCxn id="51" idx="2"/>
          </p:cNvCxnSpPr>
          <p:nvPr/>
        </p:nvCxnSpPr>
        <p:spPr>
          <a:xfrm flipV="1">
            <a:off x="5633137" y="2633289"/>
            <a:ext cx="1293117" cy="157457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cxnSp>
        <p:nvCxnSpPr>
          <p:cNvPr id="98" name="Straight Connector 97"/>
          <p:cNvCxnSpPr>
            <a:endCxn id="51" idx="1"/>
          </p:cNvCxnSpPr>
          <p:nvPr/>
        </p:nvCxnSpPr>
        <p:spPr>
          <a:xfrm flipV="1">
            <a:off x="5921718" y="2360364"/>
            <a:ext cx="688720" cy="1531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99" name="TextBox 98"/>
          <p:cNvSpPr txBox="1"/>
          <p:nvPr/>
        </p:nvSpPr>
        <p:spPr>
          <a:xfrm>
            <a:off x="6503904" y="3174610"/>
            <a:ext cx="525546" cy="134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20.20.20.7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53735" y="2228962"/>
            <a:ext cx="525546" cy="134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20.20.20.7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02304" y="1269571"/>
            <a:ext cx="525546" cy="134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20.20.20.7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7558009" y="122837"/>
            <a:ext cx="186518" cy="4646592"/>
            <a:chOff x="1311304" y="3386683"/>
            <a:chExt cx="161611" cy="1849119"/>
          </a:xfrm>
          <a:solidFill>
            <a:schemeClr val="tx2"/>
          </a:solidFill>
        </p:grpSpPr>
        <p:sp>
          <p:nvSpPr>
            <p:cNvPr id="103" name="Rounded Rectangle 102"/>
            <p:cNvSpPr/>
            <p:nvPr/>
          </p:nvSpPr>
          <p:spPr>
            <a:xfrm>
              <a:off x="1311312" y="3386683"/>
              <a:ext cx="161603" cy="1849118"/>
            </a:xfrm>
            <a:prstGeom prst="round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5400000">
              <a:off x="466611" y="4231376"/>
              <a:ext cx="1849119" cy="1597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Internal Facing Network – 30.30.30.0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7333771" y="2186632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919249" y="2186850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.6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7754917" y="2360364"/>
            <a:ext cx="434712" cy="766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108" name="TextBox 107"/>
          <p:cNvSpPr txBox="1"/>
          <p:nvPr/>
        </p:nvSpPr>
        <p:spPr>
          <a:xfrm>
            <a:off x="3536163" y="924043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U1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46417" y="920697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S1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52632" y="2574660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S3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588849" y="4324979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U2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701974" y="4326822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S2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69409" y="2710720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Y1</a:t>
            </a:r>
          </a:p>
        </p:txBody>
      </p:sp>
    </p:spTree>
    <p:extLst>
      <p:ext uri="{BB962C8B-B14F-4D97-AF65-F5344CB8AC3E}">
        <p14:creationId xmlns:p14="http://schemas.microsoft.com/office/powerpoint/2010/main" val="34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Agenda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>
                <a:latin typeface="Arial"/>
                <a:cs typeface="Arial"/>
              </a:rPr>
              <a:t>OPNFV Vision</a:t>
            </a:r>
          </a:p>
          <a:p>
            <a:r>
              <a:rPr lang="en-CA" altLang="en-US" dirty="0" err="1" smtClean="0">
                <a:latin typeface="Arial"/>
                <a:cs typeface="Arial"/>
              </a:rPr>
              <a:t>PoC</a:t>
            </a:r>
            <a:r>
              <a:rPr lang="en-CA" altLang="en-US" dirty="0" smtClean="0">
                <a:latin typeface="Arial"/>
                <a:cs typeface="Arial"/>
              </a:rPr>
              <a:t> Background</a:t>
            </a:r>
          </a:p>
          <a:p>
            <a:r>
              <a:rPr lang="en-CA" altLang="en-US" dirty="0" err="1" smtClean="0">
                <a:latin typeface="Arial"/>
                <a:cs typeface="Arial"/>
              </a:rPr>
              <a:t>PoC</a:t>
            </a:r>
            <a:r>
              <a:rPr lang="en-CA" altLang="en-US" dirty="0" smtClean="0">
                <a:latin typeface="Arial"/>
                <a:cs typeface="Arial"/>
              </a:rPr>
              <a:t> #1 – OPNFV </a:t>
            </a:r>
            <a:r>
              <a:rPr lang="en-CA" altLang="en-US" dirty="0" err="1" smtClean="0">
                <a:latin typeface="Arial"/>
                <a:cs typeface="Arial"/>
              </a:rPr>
              <a:t>IaaS</a:t>
            </a:r>
            <a:endParaRPr lang="en-CA" altLang="en-US" dirty="0" smtClean="0">
              <a:latin typeface="Arial"/>
              <a:cs typeface="Arial"/>
            </a:endParaRPr>
          </a:p>
          <a:p>
            <a:r>
              <a:rPr lang="en-CA" altLang="en-US" dirty="0" err="1" smtClean="0">
                <a:latin typeface="Arial"/>
                <a:cs typeface="Arial"/>
              </a:rPr>
              <a:t>PoC</a:t>
            </a:r>
            <a:r>
              <a:rPr lang="en-CA" altLang="en-US" dirty="0" smtClean="0">
                <a:latin typeface="Arial"/>
                <a:cs typeface="Arial"/>
              </a:rPr>
              <a:t> #2 – OPNFV Site Failover</a:t>
            </a:r>
          </a:p>
          <a:p>
            <a:r>
              <a:rPr lang="en-CA" altLang="en-US" dirty="0" smtClean="0">
                <a:latin typeface="Arial"/>
                <a:cs typeface="Arial"/>
              </a:rPr>
              <a:t>Next Steps</a:t>
            </a:r>
          </a:p>
          <a:p>
            <a:r>
              <a:rPr lang="en-CA" altLang="en-US" dirty="0" smtClean="0">
                <a:latin typeface="Arial"/>
                <a:cs typeface="Arial"/>
              </a:rPr>
              <a:t>Acknowledgement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51467" y="3570069"/>
            <a:ext cx="7272622" cy="952636"/>
            <a:chOff x="751467" y="3282397"/>
            <a:chExt cx="7272622" cy="952636"/>
          </a:xfrm>
        </p:grpSpPr>
        <p:pic>
          <p:nvPicPr>
            <p:cNvPr id="1026" name="Picture 2" descr="https://www.opnfv.org/sites/opnfv/files/styles/member__platinum/public/members/logos/att_logo_hz_bc_grd_pos.png?itok=gx976Ib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67" y="3396832"/>
              <a:ext cx="1190625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roc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092" y="3415882"/>
              <a:ext cx="11334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hina Mobi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211" y="3415882"/>
              <a:ext cx="11334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e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560" y="3482931"/>
              <a:ext cx="874252" cy="61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84" y="3496350"/>
              <a:ext cx="847262" cy="598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lear Path Network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895" y="3395334"/>
              <a:ext cx="1190625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www.opnfv.org/sites/opnfv/files/styles/member__platinum/public/members/logos/spirent_logo_whiteonblue_1200dpi1_0.png?itok=G1XFuqGZ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464" y="3282397"/>
              <a:ext cx="1190625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04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719736">
            <a:off x="2870509" y="509708"/>
            <a:ext cx="2540307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  <a:cs typeface="HP Simplified" pitchFamily="34" charset="0"/>
              </a:rPr>
              <a:t>Site              Down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09" y="868480"/>
            <a:ext cx="1428750" cy="1017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b="1" dirty="0"/>
              <a:t>User View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Jane Doe continues watching video from site B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John Doe &lt;continues&gt; to watch video which is now routed via site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187" y="1994320"/>
            <a:ext cx="1428750" cy="1017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Site A goes down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Activate Site C (Dynamically provisioned as a replacement of Site A)</a:t>
            </a:r>
          </a:p>
          <a:p>
            <a:pPr marL="128588" indent="-1285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SDN Controller routes the traffic to site 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37701" y="122837"/>
            <a:ext cx="255822" cy="1418300"/>
            <a:chOff x="5703196" y="3839208"/>
            <a:chExt cx="341423" cy="1849118"/>
          </a:xfrm>
        </p:grpSpPr>
        <p:grpSp>
          <p:nvGrpSpPr>
            <p:cNvPr id="10" name="Group 9"/>
            <p:cNvGrpSpPr/>
            <p:nvPr/>
          </p:nvGrpSpPr>
          <p:grpSpPr>
            <a:xfrm>
              <a:off x="5703196" y="3839208"/>
              <a:ext cx="176283" cy="1849118"/>
              <a:chOff x="1268568" y="3386683"/>
              <a:chExt cx="204347" cy="1849118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5400000">
                <a:off x="453455" y="4201798"/>
                <a:ext cx="1834569" cy="2043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A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5582848" y="5099803"/>
              <a:ext cx="797807" cy="125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10.10.10.0/24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6640" y="112309"/>
            <a:ext cx="232167" cy="1428828"/>
            <a:chOff x="4094554" y="3847491"/>
            <a:chExt cx="309853" cy="1989104"/>
          </a:xfrm>
        </p:grpSpPr>
        <p:grpSp>
          <p:nvGrpSpPr>
            <p:cNvPr id="15" name="Group 14"/>
            <p:cNvGrpSpPr/>
            <p:nvPr/>
          </p:nvGrpSpPr>
          <p:grpSpPr>
            <a:xfrm>
              <a:off x="4094554" y="3847491"/>
              <a:ext cx="172355" cy="1989104"/>
              <a:chOff x="1302782" y="3386683"/>
              <a:chExt cx="199795" cy="198910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8970" y="3386683"/>
                <a:ext cx="183607" cy="1972453"/>
              </a:xfrm>
              <a:prstGeom prst="roundRect">
                <a:avLst/>
              </a:prstGeom>
              <a:solidFill>
                <a:srgbClr val="FF0000"/>
              </a:solidFill>
              <a:ln w="19050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5400000">
                <a:off x="407021" y="4282445"/>
                <a:ext cx="1989103" cy="197581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WAN facing network – Site A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5400000">
              <a:off x="3932983" y="5330021"/>
              <a:ext cx="823919" cy="1189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13.13.13.0/24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59449" y="3496835"/>
            <a:ext cx="325523" cy="1562012"/>
            <a:chOff x="5734307" y="3823483"/>
            <a:chExt cx="261799" cy="1912738"/>
          </a:xfrm>
        </p:grpSpPr>
        <p:grpSp>
          <p:nvGrpSpPr>
            <p:cNvPr id="20" name="Group 19"/>
            <p:cNvGrpSpPr/>
            <p:nvPr/>
          </p:nvGrpSpPr>
          <p:grpSpPr>
            <a:xfrm>
              <a:off x="5734307" y="3823483"/>
              <a:ext cx="151604" cy="1912738"/>
              <a:chOff x="1304644" y="3370958"/>
              <a:chExt cx="175741" cy="191273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5400000">
                <a:off x="436146" y="4239456"/>
                <a:ext cx="1912738" cy="175741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B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5400000">
              <a:off x="5576024" y="5101913"/>
              <a:ext cx="762935" cy="772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50.50.50.0/24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46377" y="3485642"/>
            <a:ext cx="282161" cy="1567353"/>
            <a:chOff x="4094554" y="3847491"/>
            <a:chExt cx="308530" cy="1989104"/>
          </a:xfrm>
        </p:grpSpPr>
        <p:grpSp>
          <p:nvGrpSpPr>
            <p:cNvPr id="25" name="Group 24"/>
            <p:cNvGrpSpPr/>
            <p:nvPr/>
          </p:nvGrpSpPr>
          <p:grpSpPr>
            <a:xfrm>
              <a:off x="4094554" y="3847491"/>
              <a:ext cx="172354" cy="1989104"/>
              <a:chOff x="1302783" y="3386683"/>
              <a:chExt cx="199794" cy="1989104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318970" y="3386683"/>
                <a:ext cx="183607" cy="1972453"/>
              </a:xfrm>
              <a:prstGeom prst="roundRect">
                <a:avLst/>
              </a:prstGeom>
              <a:solidFill>
                <a:srgbClr val="FF0000"/>
              </a:solidFill>
              <a:ln w="19050">
                <a:solidFill>
                  <a:srgbClr val="C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408128" y="4281339"/>
                <a:ext cx="1989103" cy="199793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WAN facing network – Site B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5400000">
              <a:off x="3975096" y="5155373"/>
              <a:ext cx="747174" cy="1088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12.12.12.0/24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 rot="16200000">
            <a:off x="3406462" y="2940450"/>
            <a:ext cx="1766177" cy="263728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33" y="3949038"/>
            <a:ext cx="302393" cy="261325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30" idx="3"/>
          </p:cNvCxnSpPr>
          <p:nvPr/>
        </p:nvCxnSpPr>
        <p:spPr>
          <a:xfrm flipV="1">
            <a:off x="3888325" y="4079700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8" idx="3"/>
          </p:cNvCxnSpPr>
          <p:nvPr/>
        </p:nvCxnSpPr>
        <p:spPr>
          <a:xfrm>
            <a:off x="7242071" y="2360363"/>
            <a:ext cx="315925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33" name="Cloud 32"/>
          <p:cNvSpPr/>
          <p:nvPr/>
        </p:nvSpPr>
        <p:spPr>
          <a:xfrm>
            <a:off x="8210539" y="1921642"/>
            <a:ext cx="863618" cy="790385"/>
          </a:xfrm>
          <a:prstGeom prst="cloud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r>
              <a:rPr lang="en-US" sz="600" dirty="0">
                <a:solidFill>
                  <a:prstClr val="white"/>
                </a:solidFill>
              </a:rPr>
              <a:t>internet</a:t>
            </a:r>
          </a:p>
        </p:txBody>
      </p:sp>
      <p:cxnSp>
        <p:nvCxnSpPr>
          <p:cNvPr id="34" name="Straight Connector 33"/>
          <p:cNvCxnSpPr>
            <a:endCxn id="48" idx="0"/>
          </p:cNvCxnSpPr>
          <p:nvPr/>
        </p:nvCxnSpPr>
        <p:spPr>
          <a:xfrm>
            <a:off x="5478797" y="719627"/>
            <a:ext cx="1447457" cy="1367812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203898" y="599228"/>
            <a:ext cx="120914" cy="284453"/>
            <a:chOff x="8015288" y="2190750"/>
            <a:chExt cx="279399" cy="693738"/>
          </a:xfrm>
          <a:solidFill>
            <a:schemeClr val="accent1"/>
          </a:solidFill>
        </p:grpSpPr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8081963" y="2190750"/>
              <a:ext cx="146050" cy="152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015288" y="2365375"/>
              <a:ext cx="279399" cy="519113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75" y="0"/>
                </a:cxn>
                <a:cxn ang="0">
                  <a:pos x="32" y="0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65"/>
                </a:cxn>
                <a:cxn ang="0">
                  <a:pos x="0" y="88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12" y="145"/>
                </a:cxn>
                <a:cxn ang="0">
                  <a:pos x="25" y="135"/>
                </a:cxn>
                <a:cxn ang="0">
                  <a:pos x="25" y="133"/>
                </a:cxn>
                <a:cxn ang="0">
                  <a:pos x="25" y="43"/>
                </a:cxn>
                <a:cxn ang="0">
                  <a:pos x="28" y="39"/>
                </a:cxn>
                <a:cxn ang="0">
                  <a:pos x="31" y="43"/>
                </a:cxn>
                <a:cxn ang="0">
                  <a:pos x="31" y="138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2" y="260"/>
                </a:cxn>
                <a:cxn ang="0">
                  <a:pos x="64" y="283"/>
                </a:cxn>
                <a:cxn ang="0">
                  <a:pos x="75" y="283"/>
                </a:cxn>
                <a:cxn ang="0">
                  <a:pos x="87" y="283"/>
                </a:cxn>
                <a:cxn ang="0">
                  <a:pos x="109" y="260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38"/>
                </a:cxn>
                <a:cxn ang="0">
                  <a:pos x="119" y="43"/>
                </a:cxn>
                <a:cxn ang="0">
                  <a:pos x="123" y="39"/>
                </a:cxn>
                <a:cxn ang="0">
                  <a:pos x="126" y="43"/>
                </a:cxn>
                <a:cxn ang="0">
                  <a:pos x="126" y="133"/>
                </a:cxn>
                <a:cxn ang="0">
                  <a:pos x="126" y="135"/>
                </a:cxn>
                <a:cxn ang="0">
                  <a:pos x="139" y="145"/>
                </a:cxn>
                <a:cxn ang="0">
                  <a:pos x="151" y="133"/>
                </a:cxn>
                <a:cxn ang="0">
                  <a:pos x="151" y="133"/>
                </a:cxn>
                <a:cxn ang="0">
                  <a:pos x="151" y="65"/>
                </a:cxn>
                <a:cxn ang="0">
                  <a:pos x="151" y="39"/>
                </a:cxn>
                <a:cxn ang="0">
                  <a:pos x="151" y="34"/>
                </a:cxn>
                <a:cxn ang="0">
                  <a:pos x="119" y="0"/>
                </a:cxn>
              </a:cxnLst>
              <a:rect l="0" t="0" r="r" b="b"/>
              <a:pathLst>
                <a:path w="151" h="283">
                  <a:moveTo>
                    <a:pt x="119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1" y="0"/>
                    <a:pt x="0" y="10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5" y="145"/>
                    <a:pt x="12" y="145"/>
                  </a:cubicBezTo>
                  <a:cubicBezTo>
                    <a:pt x="19" y="145"/>
                    <a:pt x="24" y="141"/>
                    <a:pt x="25" y="135"/>
                  </a:cubicBezTo>
                  <a:cubicBezTo>
                    <a:pt x="25" y="134"/>
                    <a:pt x="25" y="133"/>
                    <a:pt x="25" y="13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1"/>
                    <a:pt x="26" y="39"/>
                    <a:pt x="28" y="39"/>
                  </a:cubicBezTo>
                  <a:cubicBezTo>
                    <a:pt x="30" y="39"/>
                    <a:pt x="31" y="41"/>
                    <a:pt x="31" y="43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47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76"/>
                    <a:pt x="50" y="283"/>
                    <a:pt x="64" y="283"/>
                  </a:cubicBezTo>
                  <a:cubicBezTo>
                    <a:pt x="75" y="283"/>
                    <a:pt x="75" y="283"/>
                    <a:pt x="75" y="28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101" y="283"/>
                    <a:pt x="108" y="276"/>
                    <a:pt x="109" y="260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47"/>
                    <a:pt x="119" y="138"/>
                    <a:pt x="119" y="138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1"/>
                    <a:pt x="121" y="39"/>
                    <a:pt x="123" y="39"/>
                  </a:cubicBezTo>
                  <a:cubicBezTo>
                    <a:pt x="124" y="39"/>
                    <a:pt x="126" y="41"/>
                    <a:pt x="126" y="4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3"/>
                    <a:pt x="126" y="134"/>
                    <a:pt x="126" y="135"/>
                  </a:cubicBezTo>
                  <a:cubicBezTo>
                    <a:pt x="127" y="141"/>
                    <a:pt x="132" y="145"/>
                    <a:pt x="139" y="145"/>
                  </a:cubicBezTo>
                  <a:cubicBezTo>
                    <a:pt x="146" y="145"/>
                    <a:pt x="151" y="140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10"/>
                    <a:pt x="140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2324812" y="714861"/>
            <a:ext cx="639206" cy="4766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222294" y="3969235"/>
            <a:ext cx="120914" cy="284453"/>
            <a:chOff x="8015288" y="2190750"/>
            <a:chExt cx="279399" cy="693738"/>
          </a:xfrm>
          <a:solidFill>
            <a:schemeClr val="accent1"/>
          </a:solidFill>
        </p:grpSpPr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8081963" y="2190750"/>
              <a:ext cx="146050" cy="1524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8015288" y="2365375"/>
              <a:ext cx="279399" cy="519113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75" y="0"/>
                </a:cxn>
                <a:cxn ang="0">
                  <a:pos x="32" y="0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65"/>
                </a:cxn>
                <a:cxn ang="0">
                  <a:pos x="0" y="88"/>
                </a:cxn>
                <a:cxn ang="0">
                  <a:pos x="0" y="133"/>
                </a:cxn>
                <a:cxn ang="0">
                  <a:pos x="0" y="133"/>
                </a:cxn>
                <a:cxn ang="0">
                  <a:pos x="12" y="145"/>
                </a:cxn>
                <a:cxn ang="0">
                  <a:pos x="25" y="135"/>
                </a:cxn>
                <a:cxn ang="0">
                  <a:pos x="25" y="133"/>
                </a:cxn>
                <a:cxn ang="0">
                  <a:pos x="25" y="43"/>
                </a:cxn>
                <a:cxn ang="0">
                  <a:pos x="28" y="39"/>
                </a:cxn>
                <a:cxn ang="0">
                  <a:pos x="31" y="43"/>
                </a:cxn>
                <a:cxn ang="0">
                  <a:pos x="31" y="138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2" y="260"/>
                </a:cxn>
                <a:cxn ang="0">
                  <a:pos x="64" y="283"/>
                </a:cxn>
                <a:cxn ang="0">
                  <a:pos x="75" y="283"/>
                </a:cxn>
                <a:cxn ang="0">
                  <a:pos x="87" y="283"/>
                </a:cxn>
                <a:cxn ang="0">
                  <a:pos x="109" y="260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52"/>
                </a:cxn>
                <a:cxn ang="0">
                  <a:pos x="119" y="138"/>
                </a:cxn>
                <a:cxn ang="0">
                  <a:pos x="119" y="43"/>
                </a:cxn>
                <a:cxn ang="0">
                  <a:pos x="123" y="39"/>
                </a:cxn>
                <a:cxn ang="0">
                  <a:pos x="126" y="43"/>
                </a:cxn>
                <a:cxn ang="0">
                  <a:pos x="126" y="133"/>
                </a:cxn>
                <a:cxn ang="0">
                  <a:pos x="126" y="135"/>
                </a:cxn>
                <a:cxn ang="0">
                  <a:pos x="139" y="145"/>
                </a:cxn>
                <a:cxn ang="0">
                  <a:pos x="151" y="133"/>
                </a:cxn>
                <a:cxn ang="0">
                  <a:pos x="151" y="133"/>
                </a:cxn>
                <a:cxn ang="0">
                  <a:pos x="151" y="65"/>
                </a:cxn>
                <a:cxn ang="0">
                  <a:pos x="151" y="39"/>
                </a:cxn>
                <a:cxn ang="0">
                  <a:pos x="151" y="34"/>
                </a:cxn>
                <a:cxn ang="0">
                  <a:pos x="119" y="0"/>
                </a:cxn>
              </a:cxnLst>
              <a:rect l="0" t="0" r="r" b="b"/>
              <a:pathLst>
                <a:path w="151" h="283">
                  <a:moveTo>
                    <a:pt x="119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1" y="0"/>
                    <a:pt x="0" y="10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5" y="145"/>
                    <a:pt x="12" y="145"/>
                  </a:cubicBezTo>
                  <a:cubicBezTo>
                    <a:pt x="19" y="145"/>
                    <a:pt x="24" y="141"/>
                    <a:pt x="25" y="135"/>
                  </a:cubicBezTo>
                  <a:cubicBezTo>
                    <a:pt x="25" y="134"/>
                    <a:pt x="25" y="133"/>
                    <a:pt x="25" y="13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1"/>
                    <a:pt x="26" y="39"/>
                    <a:pt x="28" y="39"/>
                  </a:cubicBezTo>
                  <a:cubicBezTo>
                    <a:pt x="30" y="39"/>
                    <a:pt x="31" y="41"/>
                    <a:pt x="31" y="43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38"/>
                    <a:pt x="31" y="147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3" y="276"/>
                    <a:pt x="50" y="283"/>
                    <a:pt x="64" y="283"/>
                  </a:cubicBezTo>
                  <a:cubicBezTo>
                    <a:pt x="75" y="283"/>
                    <a:pt x="75" y="283"/>
                    <a:pt x="75" y="28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101" y="283"/>
                    <a:pt x="108" y="276"/>
                    <a:pt x="109" y="260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47"/>
                    <a:pt x="119" y="138"/>
                    <a:pt x="119" y="138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1"/>
                    <a:pt x="121" y="39"/>
                    <a:pt x="123" y="39"/>
                  </a:cubicBezTo>
                  <a:cubicBezTo>
                    <a:pt x="124" y="39"/>
                    <a:pt x="126" y="41"/>
                    <a:pt x="126" y="4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3"/>
                    <a:pt x="126" y="134"/>
                    <a:pt x="126" y="135"/>
                  </a:cubicBezTo>
                  <a:cubicBezTo>
                    <a:pt x="127" y="141"/>
                    <a:pt x="132" y="145"/>
                    <a:pt x="139" y="145"/>
                  </a:cubicBezTo>
                  <a:cubicBezTo>
                    <a:pt x="146" y="145"/>
                    <a:pt x="151" y="140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10"/>
                    <a:pt x="140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343208" y="4107402"/>
            <a:ext cx="620810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43" name="Rectangle 42"/>
          <p:cNvSpPr/>
          <p:nvPr/>
        </p:nvSpPr>
        <p:spPr>
          <a:xfrm rot="16200000">
            <a:off x="3438206" y="-438340"/>
            <a:ext cx="1582605" cy="25172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03798" y="3431875"/>
            <a:ext cx="460704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0096D6"/>
                </a:solidFill>
                <a:cs typeface="HP Simplified" pitchFamily="34" charset="0"/>
              </a:rPr>
              <a:t>Site B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79" y="591524"/>
            <a:ext cx="290939" cy="2613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95" y="599228"/>
            <a:ext cx="302393" cy="2613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27" y="3969234"/>
            <a:ext cx="302393" cy="2613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37" y="2087438"/>
            <a:ext cx="631634" cy="54585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074563" y="117259"/>
            <a:ext cx="240094" cy="1418300"/>
            <a:chOff x="5740062" y="3839208"/>
            <a:chExt cx="320432" cy="1849118"/>
          </a:xfrm>
        </p:grpSpPr>
        <p:grpSp>
          <p:nvGrpSpPr>
            <p:cNvPr id="50" name="Group 49"/>
            <p:cNvGrpSpPr/>
            <p:nvPr/>
          </p:nvGrpSpPr>
          <p:grpSpPr>
            <a:xfrm>
              <a:off x="5740062" y="3839208"/>
              <a:ext cx="139416" cy="1849118"/>
              <a:chOff x="1311304" y="3386683"/>
              <a:chExt cx="161611" cy="1849118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5400000">
                <a:off x="474823" y="4223164"/>
                <a:ext cx="1834569" cy="161607"/>
              </a:xfrm>
              <a:prstGeom prst="rect">
                <a:avLst/>
              </a:prstGeom>
              <a:solidFill>
                <a:srgbClr val="59BBE4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A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5400000">
              <a:off x="5596348" y="5134281"/>
              <a:ext cx="786683" cy="141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20.20.20.0/24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94571" y="3485642"/>
            <a:ext cx="284225" cy="1548197"/>
            <a:chOff x="5689698" y="3839208"/>
            <a:chExt cx="354414" cy="1849118"/>
          </a:xfrm>
        </p:grpSpPr>
        <p:grpSp>
          <p:nvGrpSpPr>
            <p:cNvPr id="55" name="Group 54"/>
            <p:cNvGrpSpPr/>
            <p:nvPr/>
          </p:nvGrpSpPr>
          <p:grpSpPr>
            <a:xfrm>
              <a:off x="5689698" y="3839208"/>
              <a:ext cx="189783" cy="1849118"/>
              <a:chOff x="1252919" y="3386683"/>
              <a:chExt cx="219996" cy="184911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5400000">
                <a:off x="439513" y="4200089"/>
                <a:ext cx="1836645" cy="209834"/>
              </a:xfrm>
              <a:prstGeom prst="rect">
                <a:avLst/>
              </a:prstGeom>
              <a:solidFill>
                <a:srgbClr val="59BBE4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B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5400000">
              <a:off x="5608695" y="5095570"/>
              <a:ext cx="745601" cy="125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20.20.20.0/24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3337818" y="4107402"/>
            <a:ext cx="220161" cy="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365379" y="4112015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282478" y="719628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859621" y="719627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266896" y="729890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812190" y="726891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39104" y="574483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05379" y="586470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13547" y="3969234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27423" y="3973797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48853" y="601332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77429" y="602056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84966" y="3963724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84132" y="3963725"/>
            <a:ext cx="197059" cy="78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.12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581483" y="1756310"/>
            <a:ext cx="255822" cy="1418300"/>
            <a:chOff x="5703196" y="3839208"/>
            <a:chExt cx="341423" cy="1849118"/>
          </a:xfrm>
        </p:grpSpPr>
        <p:grpSp>
          <p:nvGrpSpPr>
            <p:cNvPr id="74" name="Group 73"/>
            <p:cNvGrpSpPr/>
            <p:nvPr/>
          </p:nvGrpSpPr>
          <p:grpSpPr>
            <a:xfrm>
              <a:off x="5703196" y="3839208"/>
              <a:ext cx="176283" cy="1849118"/>
              <a:chOff x="1268568" y="3386683"/>
              <a:chExt cx="204347" cy="1849118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5400000">
                <a:off x="453455" y="4201798"/>
                <a:ext cx="1834569" cy="2043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C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5400000">
              <a:off x="5582848" y="5099803"/>
              <a:ext cx="797807" cy="125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40.40.40.0/24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 rot="16200000">
            <a:off x="4349913" y="1677722"/>
            <a:ext cx="1582605" cy="158472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78" y="2232701"/>
            <a:ext cx="302393" cy="261325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5518346" y="1750732"/>
            <a:ext cx="240094" cy="1418300"/>
            <a:chOff x="5740062" y="3839208"/>
            <a:chExt cx="320432" cy="1849118"/>
          </a:xfrm>
        </p:grpSpPr>
        <p:grpSp>
          <p:nvGrpSpPr>
            <p:cNvPr id="81" name="Group 80"/>
            <p:cNvGrpSpPr/>
            <p:nvPr/>
          </p:nvGrpSpPr>
          <p:grpSpPr>
            <a:xfrm>
              <a:off x="5740062" y="3839208"/>
              <a:ext cx="139416" cy="1849118"/>
              <a:chOff x="1311304" y="3386683"/>
              <a:chExt cx="161611" cy="1849118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1311312" y="3386683"/>
                <a:ext cx="161603" cy="1849118"/>
              </a:xfrm>
              <a:prstGeom prst="roundRect">
                <a:avLst/>
              </a:prstGeom>
              <a:solidFill>
                <a:srgbClr val="40A85F"/>
              </a:solidFill>
              <a:ln w="19050">
                <a:solidFill>
                  <a:srgbClr val="008B2C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5400000">
                <a:off x="474823" y="4223164"/>
                <a:ext cx="1834569" cy="161607"/>
              </a:xfrm>
              <a:prstGeom prst="rect">
                <a:avLst/>
              </a:prstGeom>
              <a:solidFill>
                <a:srgbClr val="59BBE4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>
                    <a:solidFill>
                      <a:schemeClr val="bg1"/>
                    </a:solidFill>
                  </a:rPr>
                  <a:t>Internal Facing Network – Site 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 rot="5400000">
              <a:off x="5596348" y="5134281"/>
              <a:ext cx="786683" cy="141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7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20.20.20.0/24</a:t>
              </a:r>
            </a:p>
          </p:txBody>
        </p:sp>
      </p:grpSp>
      <p:cxnSp>
        <p:nvCxnSpPr>
          <p:cNvPr id="85" name="Straight Connector 84"/>
          <p:cNvCxnSpPr/>
          <p:nvPr/>
        </p:nvCxnSpPr>
        <p:spPr>
          <a:xfrm flipV="1">
            <a:off x="5255973" y="2360364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792635" y="2234805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313309" y="2237031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.13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713566" y="2342544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83122" y="1705894"/>
            <a:ext cx="459101" cy="3616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0096D6"/>
                </a:solidFill>
                <a:cs typeface="HP Simplified" pitchFamily="34" charset="0"/>
              </a:rPr>
              <a:t>Site C</a:t>
            </a:r>
          </a:p>
          <a:p>
            <a:pPr algn="ctr"/>
            <a:r>
              <a:rPr lang="en-US" sz="800" dirty="0">
                <a:solidFill>
                  <a:srgbClr val="0096D6"/>
                </a:solidFill>
                <a:cs typeface="HP Simplified" pitchFamily="34" charset="0"/>
              </a:rPr>
              <a:t>(Active)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428926" y="125857"/>
            <a:ext cx="46551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00" dirty="0">
                <a:solidFill>
                  <a:srgbClr val="0096D6"/>
                </a:solidFill>
                <a:cs typeface="HP Simplified" pitchFamily="34" charset="0"/>
              </a:rPr>
              <a:t>Site A</a:t>
            </a:r>
          </a:p>
        </p:txBody>
      </p:sp>
      <p:cxnSp>
        <p:nvCxnSpPr>
          <p:cNvPr id="91" name="Straight Connector 90"/>
          <p:cNvCxnSpPr>
            <a:endCxn id="48" idx="2"/>
          </p:cNvCxnSpPr>
          <p:nvPr/>
        </p:nvCxnSpPr>
        <p:spPr>
          <a:xfrm flipV="1">
            <a:off x="5633137" y="2633289"/>
            <a:ext cx="1293117" cy="157457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92" name="TextBox 91"/>
          <p:cNvSpPr txBox="1"/>
          <p:nvPr/>
        </p:nvSpPr>
        <p:spPr>
          <a:xfrm>
            <a:off x="6503904" y="3174610"/>
            <a:ext cx="525546" cy="134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20.20.20.7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735" y="2228962"/>
            <a:ext cx="525546" cy="134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20.20.20.7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02304" y="1269571"/>
            <a:ext cx="525546" cy="134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20.20.20.7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558009" y="122837"/>
            <a:ext cx="186518" cy="4646592"/>
            <a:chOff x="1311304" y="3386683"/>
            <a:chExt cx="161611" cy="1849119"/>
          </a:xfrm>
          <a:solidFill>
            <a:schemeClr val="tx2"/>
          </a:solidFill>
        </p:grpSpPr>
        <p:sp>
          <p:nvSpPr>
            <p:cNvPr id="96" name="Rounded Rectangle 95"/>
            <p:cNvSpPr/>
            <p:nvPr/>
          </p:nvSpPr>
          <p:spPr>
            <a:xfrm>
              <a:off x="1311312" y="3386683"/>
              <a:ext cx="161603" cy="1849118"/>
            </a:xfrm>
            <a:prstGeom prst="round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466611" y="4231376"/>
              <a:ext cx="1849119" cy="15973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Internal Facing Network – 30.30.30.0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333771" y="2186632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919249" y="2186850"/>
            <a:ext cx="197059" cy="9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.6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7754917" y="2360364"/>
            <a:ext cx="434712" cy="766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sp>
        <p:nvSpPr>
          <p:cNvPr id="101" name="TextBox 100"/>
          <p:cNvSpPr txBox="1"/>
          <p:nvPr/>
        </p:nvSpPr>
        <p:spPr>
          <a:xfrm>
            <a:off x="3536163" y="924043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U1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546417" y="920697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S1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52632" y="2574660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S3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88849" y="4324979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U2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701974" y="4326822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S2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69409" y="2710720"/>
            <a:ext cx="320083" cy="1096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VR Y1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921718" y="2360364"/>
            <a:ext cx="688720" cy="1531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cxnSp>
      <p:cxnSp>
        <p:nvCxnSpPr>
          <p:cNvPr id="108" name="Straight Connector 107"/>
          <p:cNvCxnSpPr/>
          <p:nvPr/>
        </p:nvCxnSpPr>
        <p:spPr>
          <a:xfrm flipV="1">
            <a:off x="4947645" y="4108860"/>
            <a:ext cx="253685" cy="1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027987" y="987522"/>
            <a:ext cx="506247" cy="232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User John 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13.13.13.3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036936" y="4341705"/>
            <a:ext cx="506247" cy="232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User Jane 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12.12.12.2</a:t>
            </a: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10097" y="6603"/>
            <a:ext cx="2918594" cy="5715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Network Topology </a:t>
            </a:r>
            <a:r>
              <a:rPr lang="en-US" sz="1800" dirty="0"/>
              <a:t>(contd.)</a:t>
            </a:r>
          </a:p>
        </p:txBody>
      </p:sp>
    </p:spTree>
    <p:extLst>
      <p:ext uri="{BB962C8B-B14F-4D97-AF65-F5344CB8AC3E}">
        <p14:creationId xmlns:p14="http://schemas.microsoft.com/office/powerpoint/2010/main" val="40087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8599" y="2094525"/>
            <a:ext cx="4605019" cy="56551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0B0B9"/>
              </a:buClr>
            </a:pPr>
            <a:r>
              <a:rPr lang="en-US" altLang="en-US" sz="3600" dirty="0" smtClean="0">
                <a:latin typeface="Arial"/>
                <a:cs typeface="Arial"/>
              </a:rPr>
              <a:t>Next Steps</a:t>
            </a:r>
            <a:endParaRPr lang="en-US" altLang="en-US" sz="3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1195293"/>
            <a:ext cx="2392807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Next Steps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participation from more service providers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Migrate from pre-Arno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band-aids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fully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up-streamed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 the implementation to entire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scope with more use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Incubate and drive new open source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8599" y="2094525"/>
            <a:ext cx="4605019" cy="56551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0B0B9"/>
              </a:buClr>
            </a:pPr>
            <a:r>
              <a:rPr lang="en-US" altLang="en-US" sz="3600" smtClean="0">
                <a:latin typeface="Arial"/>
                <a:cs typeface="Arial"/>
              </a:rPr>
              <a:t>Thank You</a:t>
            </a:r>
            <a:endParaRPr lang="en-US" altLang="en-US" sz="3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1195293"/>
            <a:ext cx="2392807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8599" y="2094525"/>
            <a:ext cx="4605019" cy="56551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0B0B9"/>
              </a:buClr>
            </a:pPr>
            <a:r>
              <a:rPr lang="en-US" altLang="en-US" sz="3600" dirty="0" smtClean="0">
                <a:latin typeface="Arial"/>
                <a:cs typeface="Arial"/>
              </a:rPr>
              <a:t>OPNFV Vision</a:t>
            </a:r>
            <a:endParaRPr lang="en-US" altLang="en-US" sz="3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1195293"/>
            <a:ext cx="2392807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OPNFV Vision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Multivendor, interoperable NFV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Consistency, performance and interoperability among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NFVIs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Unlimited potential of new use cases, services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OPNFV_Pan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20" y="2731398"/>
            <a:ext cx="4244959" cy="9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8599" y="2094525"/>
            <a:ext cx="4605019" cy="56551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0B0B9"/>
              </a:buClr>
            </a:pPr>
            <a:r>
              <a:rPr lang="en-US" altLang="en-US" sz="3600" dirty="0" err="1" smtClean="0">
                <a:latin typeface="Arial"/>
                <a:cs typeface="Arial"/>
              </a:rPr>
              <a:t>PoC</a:t>
            </a:r>
            <a:r>
              <a:rPr lang="en-US" altLang="en-US" sz="3600" dirty="0" smtClean="0">
                <a:latin typeface="Arial"/>
                <a:cs typeface="Arial"/>
              </a:rPr>
              <a:t> Background</a:t>
            </a:r>
            <a:endParaRPr lang="en-US" altLang="en-US" sz="3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1195293"/>
            <a:ext cx="2392807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PoCs</a:t>
            </a:r>
            <a:r>
              <a:rPr lang="en-US" dirty="0" smtClean="0"/>
              <a:t> were completed prior to release of OPNFV Arno</a:t>
            </a:r>
          </a:p>
          <a:p>
            <a:r>
              <a:rPr lang="en-US" dirty="0" smtClean="0"/>
              <a:t>They used the Arno upstream components (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OpenDayLight</a:t>
            </a:r>
            <a:r>
              <a:rPr lang="en-US" dirty="0" smtClean="0"/>
              <a:t>, OVS, etc.)</a:t>
            </a:r>
          </a:p>
          <a:p>
            <a:r>
              <a:rPr lang="en-US" dirty="0" smtClean="0"/>
              <a:t>They used vendor supported, generally available distributions of those upstream components, considered more deployable than the raw upstream currently</a:t>
            </a:r>
          </a:p>
          <a:p>
            <a:r>
              <a:rPr lang="en-US" dirty="0" smtClean="0"/>
              <a:t>They used prototype / </a:t>
            </a:r>
            <a:r>
              <a:rPr lang="en-US" dirty="0" err="1" smtClean="0"/>
              <a:t>PoC</a:t>
            </a:r>
            <a:r>
              <a:rPr lang="en-US" dirty="0" smtClean="0"/>
              <a:t>-specific APIs and code to create some of the advanced features which don’t yet have upstream support.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A382F7-0A92-194E-9E3C-CB04B4580BF5}" type="datetime1">
              <a:rPr lang="en-CA" smtClean="0"/>
              <a:t>12/06/2015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0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08598" y="2094525"/>
            <a:ext cx="4978547" cy="56551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rgbClr val="373A36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pPr>
              <a:spcBef>
                <a:spcPts val="300"/>
              </a:spcBef>
              <a:spcAft>
                <a:spcPts val="400"/>
              </a:spcAft>
              <a:buClr>
                <a:srgbClr val="00B0B9"/>
              </a:buClr>
            </a:pPr>
            <a:r>
              <a:rPr lang="en-US" altLang="en-US" sz="3600" dirty="0" err="1" smtClean="0">
                <a:latin typeface="Arial"/>
                <a:cs typeface="Arial"/>
              </a:rPr>
              <a:t>PoC</a:t>
            </a:r>
            <a:r>
              <a:rPr lang="en-US" altLang="en-US" sz="3600" dirty="0" smtClean="0">
                <a:latin typeface="Arial"/>
                <a:cs typeface="Arial"/>
              </a:rPr>
              <a:t> #1 – OPNFV </a:t>
            </a:r>
            <a:r>
              <a:rPr lang="en-US" altLang="en-US" sz="3600" dirty="0" err="1" smtClean="0">
                <a:latin typeface="Arial"/>
                <a:cs typeface="Arial"/>
              </a:rPr>
              <a:t>IaaS</a:t>
            </a:r>
            <a:endParaRPr lang="en-US" altLang="en-US" sz="36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1195293"/>
            <a:ext cx="2392807" cy="23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#1 – OPNFV Infrastructure-as-a-Service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Interoperability aspects of OPNFV-I that are independently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administered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02941" y="2037444"/>
            <a:ext cx="1870471" cy="2067630"/>
          </a:xfrm>
          <a:prstGeom prst="verticalScroll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partners’ OPNFV environments to expand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coverage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178208" y="1952094"/>
            <a:ext cx="2780858" cy="1255503"/>
          </a:xfrm>
          <a:prstGeom prst="wedgeEllipseCallou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services across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domains of OPNFV environments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71725" y="1508695"/>
            <a:ext cx="5130480" cy="2996804"/>
            <a:chOff x="2371725" y="1508695"/>
            <a:chExt cx="5130480" cy="2996804"/>
          </a:xfrm>
        </p:grpSpPr>
        <p:grpSp>
          <p:nvGrpSpPr>
            <p:cNvPr id="15" name="Group 14"/>
            <p:cNvGrpSpPr/>
            <p:nvPr/>
          </p:nvGrpSpPr>
          <p:grpSpPr>
            <a:xfrm>
              <a:off x="2371725" y="1508695"/>
              <a:ext cx="5130480" cy="2996804"/>
              <a:chOff x="2371725" y="1457325"/>
              <a:chExt cx="5130480" cy="299680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371725" y="1457325"/>
                <a:ext cx="4562475" cy="2933699"/>
                <a:chOff x="1295400" y="521732"/>
                <a:chExt cx="6553200" cy="3974068"/>
              </a:xfrm>
            </p:grpSpPr>
            <p:pic>
              <p:nvPicPr>
                <p:cNvPr id="21" name="Picture 2" descr="C:\Users\alibuser\Desktop\figure-connecting-two-wires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0962" y="521732"/>
                  <a:ext cx="3937000" cy="3924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C:\Users\alibuser\Desktop\partners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1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174" b="70922"/>
                <a:stretch/>
              </p:blipFill>
              <p:spPr bwMode="auto">
                <a:xfrm>
                  <a:off x="5676900" y="2887979"/>
                  <a:ext cx="2171700" cy="14935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1295400" y="3226716"/>
                  <a:ext cx="1876425" cy="1269084"/>
                  <a:chOff x="5943600" y="2159916"/>
                  <a:chExt cx="1876425" cy="1269084"/>
                </a:xfrm>
              </p:grpSpPr>
              <p:pic>
                <p:nvPicPr>
                  <p:cNvPr id="26" name="Picture 2" descr="C:\Users\alibuser\Desktop\partners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aturation sat="1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263" b="64715"/>
                  <a:stretch/>
                </p:blipFill>
                <p:spPr bwMode="auto">
                  <a:xfrm>
                    <a:off x="5943600" y="2159916"/>
                    <a:ext cx="1876425" cy="126908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2" descr="C:\Users\alibuser\Desktop\partners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1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483" r="9322" b="90466"/>
                  <a:stretch/>
                </p:blipFill>
                <p:spPr bwMode="auto">
                  <a:xfrm>
                    <a:off x="5946025" y="3200400"/>
                    <a:ext cx="378575" cy="228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</p:grpSp>
            <p:pic>
              <p:nvPicPr>
                <p:cNvPr id="24" name="Picture 5" descr="C:\Users\alibuser\Desktop\usa flag3.jpg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4650" y="3661109"/>
                  <a:ext cx="381000" cy="2143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6" descr="C:\Users\alibuser\Desktop\china flag4.gif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5138" y="3784057"/>
                  <a:ext cx="381000" cy="213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2" descr="C:\Users\bh526r\AppData\Local\Microsoft\Windows\Temporary Internet Files\Content.Outlook\X4SSPQ4V\China Mobile logo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717" y="3281503"/>
                <a:ext cx="844414" cy="527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learPath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2043" y="3051103"/>
                <a:ext cx="972270" cy="235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Dell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3688" y="3853950"/>
                <a:ext cx="858517" cy="312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2903" y="3977879"/>
                <a:ext cx="476250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" descr="https://www.opnfv.org/sites/opnfv/files/styles/member__platinum/public/members/logos/att_logo_hz_bc_grd_pos.png?itok=gx976Ibz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827" y="3392591"/>
              <a:ext cx="583573" cy="41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1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PoC</a:t>
            </a:r>
            <a:r>
              <a:rPr lang="en-US" dirty="0" smtClean="0">
                <a:latin typeface="Arial"/>
                <a:cs typeface="Arial"/>
              </a:rPr>
              <a:t> #1 – OPNFV Infrastructure-as-a-Service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>
                <a:latin typeface="Arial"/>
                <a:cs typeface="Arial"/>
              </a:rPr>
              <a:t>Objectives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Demonstrate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OPNFV-compliant infrastructures-as-a-Service environments (“OPNFV-I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VNF migration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separately administered OPNFV-I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federated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OPNFV-I environments enable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 synchronization between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0167B64D-182E-7142-A5F4-4D145E57CAF3}" type="datetime1">
              <a:rPr lang="en-CA" smtClean="0"/>
              <a:t>12/06/2015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900" y="346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PNFV Colours">
      <a:dk1>
        <a:srgbClr val="373A36"/>
      </a:dk1>
      <a:lt1>
        <a:sysClr val="window" lastClr="FFFFFF"/>
      </a:lt1>
      <a:dk2>
        <a:srgbClr val="00B0B9"/>
      </a:dk2>
      <a:lt2>
        <a:srgbClr val="EEECE1"/>
      </a:lt2>
      <a:accent1>
        <a:srgbClr val="00B0B9"/>
      </a:accent1>
      <a:accent2>
        <a:srgbClr val="00594F"/>
      </a:accent2>
      <a:accent3>
        <a:srgbClr val="007864"/>
      </a:accent3>
      <a:accent4>
        <a:srgbClr val="26D07C"/>
      </a:accent4>
      <a:accent5>
        <a:srgbClr val="A1D884"/>
      </a:accent5>
      <a:accent6>
        <a:srgbClr val="FFFFFF"/>
      </a:accent6>
      <a:hlink>
        <a:srgbClr val="00B0B9"/>
      </a:hlink>
      <a:folHlink>
        <a:srgbClr val="0059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1733</Words>
  <Application>Microsoft Office PowerPoint</Application>
  <PresentationFormat>On-screen Show (16:9)</PresentationFormat>
  <Paragraphs>276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Helvetica Neue</vt:lpstr>
      <vt:lpstr>Helvetica Neue Light</vt:lpstr>
      <vt:lpstr>HP Simplified</vt:lpstr>
      <vt:lpstr>Times New Roman</vt:lpstr>
      <vt:lpstr>Wingdings</vt:lpstr>
      <vt:lpstr>Office Theme</vt:lpstr>
      <vt:lpstr>Custom Design</vt:lpstr>
      <vt:lpstr>PowerPoint Presentation</vt:lpstr>
      <vt:lpstr>Agenda</vt:lpstr>
      <vt:lpstr>PowerPoint Presentation</vt:lpstr>
      <vt:lpstr>OPNFV Vision</vt:lpstr>
      <vt:lpstr>PowerPoint Presentation</vt:lpstr>
      <vt:lpstr>POC Background</vt:lpstr>
      <vt:lpstr>PowerPoint Presentation</vt:lpstr>
      <vt:lpstr>PoC #1 – OPNFV Infrastructure-as-a-Service</vt:lpstr>
      <vt:lpstr>PoC #1 – OPNFV Infrastructure-as-a-Service</vt:lpstr>
      <vt:lpstr>PoC #1 – OPNFV Infrastructure-as-a-Service</vt:lpstr>
      <vt:lpstr>PoC #1 – OPNFV Infrastructure-as-a-Service</vt:lpstr>
      <vt:lpstr>PoC #1 – OPNFV Infrastructure-as-a-Service</vt:lpstr>
      <vt:lpstr>PoC #1 – OPNFV Infrastructure-as-a-Service</vt:lpstr>
      <vt:lpstr>PowerPoint Presentation</vt:lpstr>
      <vt:lpstr>Simplified Flow </vt:lpstr>
      <vt:lpstr>PoC #2 – OPNFV Site Failover</vt:lpstr>
      <vt:lpstr>PoC #2 – OPNFV Site Failover</vt:lpstr>
      <vt:lpstr>PoC #2 – OPNFV Site Failover</vt:lpstr>
      <vt:lpstr>PowerPoint Presentation</vt:lpstr>
      <vt:lpstr>Network Topology (contd.)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bh526r@att.com</dc:creator>
  <cp:lastModifiedBy>Lenrow, Dave</cp:lastModifiedBy>
  <cp:revision>148</cp:revision>
  <dcterms:created xsi:type="dcterms:W3CDTF">2014-08-28T16:51:48Z</dcterms:created>
  <dcterms:modified xsi:type="dcterms:W3CDTF">2015-06-12T17:54:51Z</dcterms:modified>
</cp:coreProperties>
</file>