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</p:sldMasterIdLst>
  <p:notesMasterIdLst>
    <p:notesMasterId r:id="rId24"/>
  </p:notesMasterIdLst>
  <p:sldIdLst>
    <p:sldId id="256" r:id="rId3"/>
    <p:sldId id="257" r:id="rId4"/>
    <p:sldId id="275" r:id="rId5"/>
    <p:sldId id="276" r:id="rId6"/>
    <p:sldId id="277" r:id="rId7"/>
    <p:sldId id="278" r:id="rId8"/>
    <p:sldId id="258" r:id="rId9"/>
    <p:sldId id="259" r:id="rId10"/>
    <p:sldId id="264" r:id="rId11"/>
    <p:sldId id="263" r:id="rId12"/>
    <p:sldId id="265" r:id="rId13"/>
    <p:sldId id="266" r:id="rId14"/>
    <p:sldId id="274" r:id="rId15"/>
    <p:sldId id="269" r:id="rId16"/>
    <p:sldId id="262" r:id="rId17"/>
    <p:sldId id="273" r:id="rId18"/>
    <p:sldId id="270" r:id="rId19"/>
    <p:sldId id="271" r:id="rId20"/>
    <p:sldId id="272" r:id="rId21"/>
    <p:sldId id="268" r:id="rId22"/>
    <p:sldId id="267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6" autoAdjust="0"/>
  </p:normalViewPr>
  <p:slideViewPr>
    <p:cSldViewPr snapToGrid="0" snapToObjects="1"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2F3FE-7F92-48AB-86A6-6B7EA01C0F9E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128FC-ADAA-40FF-91E6-727CE5C15E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Proof-of-Concepts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OPNFV Proof-of-Concepts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39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4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Proof-of-Concepts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2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20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5000">
              <a:schemeClr val="bg1"/>
            </a:gs>
            <a:gs pos="100000">
              <a:srgbClr val="000000">
                <a:alpha val="5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75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ipv6_opnfv_project/bottomup_exerci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opnfv.org/ipv6_opnfv_project/bringup_odl_controlle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ipv6_opnfv_project/setup_osodl_ctrlnwcom_nod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opnfv.org/ipv6_opnfv_project/create_networks" TargetMode="External"/><Relationship Id="rId4" Type="http://schemas.openxmlformats.org/officeDocument/2006/relationships/hyperlink" Target="https://wiki.opnfv.org/ipv6_opnfv_project/setup_osodl_compute_nod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endaylight.org/view/IPv4/IPv6_Dual_stac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sts.opendaylight.org/pipermail/neutron-dev/2015-October/000462.html" TargetMode="External"/><Relationship Id="rId4" Type="http://schemas.openxmlformats.org/officeDocument/2006/relationships/hyperlink" Target="http://specs.openstack.org/openstack/neutron-specs/specs/kilo/ml2-ovs-portsecurity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endaylight.org/view/IPv4/IPv6_Dual_stac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.opendaylight.org/gerrit/#/c/26284" TargetMode="External"/><Relationship Id="rId4" Type="http://schemas.openxmlformats.org/officeDocument/2006/relationships/hyperlink" Target="http://fpaste.org/275362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pecs.openstack.org/openstack/neutron-specs/specs/kilo/ml2-ovs-portsecurity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h526r@att.com" TargetMode="External"/><Relationship Id="rId2" Type="http://schemas.openxmlformats.org/officeDocument/2006/relationships/hyperlink" Target="https://wiki.opnfv.org/ipv6_opnfv_proje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ipv6_opnfv_project/ipv6_gap_odl" TargetMode="External"/><Relationship Id="rId2" Type="http://schemas.openxmlformats.org/officeDocument/2006/relationships/hyperlink" Target="https://wiki.opnfv.org/ipv6_opnfv_project/topdown_useca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iki.opnfv.org/ipv6_opnfv_project/bottomup_exercis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0" y="824770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dirty="0" smtClean="0"/>
              <a:t>Service VM as a </a:t>
            </a:r>
            <a:r>
              <a:rPr lang="en-US" sz="2800" dirty="0" err="1" smtClean="0"/>
              <a:t>vRouter</a:t>
            </a:r>
            <a:endParaRPr lang="en-US" sz="2800" dirty="0" smtClean="0"/>
          </a:p>
          <a:p>
            <a:r>
              <a:rPr lang="en-US" sz="2800" dirty="0" smtClean="0"/>
              <a:t>– IPv6-enabled OPNFV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0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1416"/>
            <a:ext cx="9180287" cy="3163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57073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Bin </a:t>
            </a:r>
            <a:r>
              <a:rPr lang="en-US" sz="2000" dirty="0" err="1">
                <a:solidFill>
                  <a:schemeClr val="bg1"/>
                </a:solidFill>
              </a:rPr>
              <a:t>Hu,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AT&amp;T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IPv6 Project Lead, OPNFV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Steps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29601" cy="3394472"/>
          </a:xfrm>
        </p:spPr>
        <p:txBody>
          <a:bodyPr>
            <a:normAutofit/>
          </a:bodyPr>
          <a:lstStyle/>
          <a:p>
            <a:pPr lvl="0"/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wiki.opnfv.org/ipv6_opnfv_project/bottomup_exercise</a:t>
            </a:r>
            <a:endParaRPr lang="en-CA" dirty="0"/>
          </a:p>
          <a:p>
            <a:pPr lvl="0"/>
            <a:r>
              <a:rPr lang="en-CA" dirty="0" smtClean="0"/>
              <a:t>Step 0: set up infrastructure</a:t>
            </a:r>
          </a:p>
          <a:p>
            <a:pPr lvl="1"/>
            <a:r>
              <a:rPr lang="en-CA" dirty="0" smtClean="0"/>
              <a:t>Prepare 3 hosts with 8GB RAM and 40GB each</a:t>
            </a:r>
          </a:p>
          <a:p>
            <a:pPr lvl="2"/>
            <a:r>
              <a:rPr lang="en-CA" dirty="0" smtClean="0"/>
              <a:t>4GB RAM and 20GB storage minimum</a:t>
            </a:r>
          </a:p>
          <a:p>
            <a:pPr lvl="1"/>
            <a:r>
              <a:rPr lang="en-CA" dirty="0" smtClean="0"/>
              <a:t>Set up underlay networks and external access network</a:t>
            </a:r>
          </a:p>
          <a:p>
            <a:pPr lvl="0"/>
            <a:r>
              <a:rPr lang="en-CA" dirty="0" smtClean="0"/>
              <a:t>Step 1: set up ODL controller in ODL Controller Node</a:t>
            </a:r>
          </a:p>
          <a:p>
            <a:pPr lvl="1"/>
            <a:r>
              <a:rPr lang="en-CA" dirty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wiki.opnfv.org/ipv6_opnfv_project/bringup_odl_controller</a:t>
            </a:r>
            <a:r>
              <a:rPr lang="en-CA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0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Steps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73" y="1200151"/>
            <a:ext cx="8535827" cy="3394472"/>
          </a:xfrm>
        </p:spPr>
        <p:txBody>
          <a:bodyPr>
            <a:normAutofit fontScale="92500"/>
          </a:bodyPr>
          <a:lstStyle/>
          <a:p>
            <a:pPr lvl="0"/>
            <a:r>
              <a:rPr lang="en-CA" dirty="0" smtClean="0"/>
              <a:t>Step 2: set up OS Controller Node</a:t>
            </a:r>
          </a:p>
          <a:p>
            <a:pPr lvl="1"/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wiki.opnfv.org/ipv6_opnfv_project/setup_osodl_ctrlnwcom_node</a:t>
            </a:r>
            <a:r>
              <a:rPr lang="en-CA" dirty="0" smtClean="0"/>
              <a:t> </a:t>
            </a:r>
          </a:p>
          <a:p>
            <a:pPr lvl="0"/>
            <a:r>
              <a:rPr lang="en-CA" dirty="0" smtClean="0"/>
              <a:t>Step 3: set up OS Compute Node</a:t>
            </a:r>
          </a:p>
          <a:p>
            <a:pPr lvl="1"/>
            <a:r>
              <a:rPr lang="en-CA" dirty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wiki.opnfv.org/ipv6_opnfv_project/setup_osodl_compute_node</a:t>
            </a:r>
            <a:r>
              <a:rPr lang="en-CA" dirty="0" smtClean="0"/>
              <a:t> </a:t>
            </a:r>
            <a:endParaRPr lang="en-CA" dirty="0"/>
          </a:p>
          <a:p>
            <a:pPr lvl="0"/>
            <a:r>
              <a:rPr lang="en-CA" dirty="0" smtClean="0"/>
              <a:t>Step 4: create networks, subnets, and spawn and configure VMs in integrated OS+ODL environment to complete experiment</a:t>
            </a:r>
          </a:p>
          <a:p>
            <a:pPr lvl="1"/>
            <a:r>
              <a:rPr lang="en-CA" dirty="0">
                <a:hlinkClick r:id="rId5"/>
              </a:rPr>
              <a:t>https://</a:t>
            </a:r>
            <a:r>
              <a:rPr lang="en-CA" dirty="0" smtClean="0">
                <a:hlinkClick r:id="rId5"/>
              </a:rPr>
              <a:t>wiki.opnfv.org/ipv6_opnfv_project/create_networks</a:t>
            </a:r>
            <a:r>
              <a:rPr lang="en-CA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3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from Horizon UI after Setup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https://wiki.opnfv.org/_media/ipv6_opnfv_project/setup-os_od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83578"/>
            <a:ext cx="8752980" cy="409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18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in ODL and Workaround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315199"/>
              </p:ext>
            </p:extLst>
          </p:nvPr>
        </p:nvGraphicFramePr>
        <p:xfrm>
          <a:off x="136987" y="1196793"/>
          <a:ext cx="8873448" cy="314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916"/>
                <a:gridCol w="4479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Workaround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IPv6 Router is not supported in ODL and lack of IPv6 IPAM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 net-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provider in Lithium release only supports IPv4 Router.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IPv6 Router is planned using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wiki.opendaylight.org/view/IPv4/IPv6_Dual_stack"/>
                        </a:rPr>
                        <a:t>Routing Manager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as part of Beryllium Release.</a:t>
                      </a:r>
                      <a:endParaRPr lang="en-CA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CA" sz="1400" dirty="0" smtClean="0"/>
                        <a:t>Use neutron-l3-agent instead of odl-l3 for L3 connectivity</a:t>
                      </a:r>
                    </a:p>
                    <a:p>
                      <a:pPr marL="2857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CA" sz="1400" dirty="0" smtClean="0"/>
                        <a:t>Use ODL for L2 switch</a:t>
                      </a:r>
                    </a:p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Security Group is not supported in ODL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en-CA" sz="1400" dirty="0" smtClean="0"/>
                        <a:t>Completely disable Security Group feature in Neutron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US" sz="1400" u="sng" dirty="0" smtClean="0">
                          <a:hlinkClick r:id="rId4"/>
                        </a:rPr>
                        <a:t>Neutron ML2 Port Security Extension</a:t>
                      </a:r>
                      <a:r>
                        <a:rPr lang="en-CA" sz="1400" dirty="0" smtClean="0"/>
                        <a:t> is not relevant any more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Shared tenant networks are not supported in ODL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/>
                        <a:t>Single tenant for network mapping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ODL net-</a:t>
                      </a:r>
                      <a:r>
                        <a:rPr lang="en-CA" sz="1400" dirty="0" err="1" smtClean="0"/>
                        <a:t>virt</a:t>
                      </a:r>
                      <a:r>
                        <a:rPr lang="en-CA" sz="1400" dirty="0" smtClean="0"/>
                        <a:t> provider doesn’t support IPv6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CA" sz="1400" dirty="0" smtClean="0">
                          <a:hlinkClick r:id="rId5"/>
                        </a:rPr>
                        <a:t>Java exception</a:t>
                      </a:r>
                      <a:endParaRPr lang="en-CA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en-CA" sz="1400" dirty="0" smtClean="0"/>
                        <a:t>Use manual configuration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CA" sz="1400" dirty="0" smtClean="0"/>
                        <a:t>Expected to be fixed in Beryllium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627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Marching to Brahmaputra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29601" cy="3394472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To document Gap Analysis (User’s Guide)</a:t>
            </a:r>
          </a:p>
          <a:p>
            <a:pPr lvl="0"/>
            <a:r>
              <a:rPr lang="en-CA" dirty="0" smtClean="0"/>
              <a:t>To document setup instructions (Install Guide)</a:t>
            </a:r>
          </a:p>
          <a:p>
            <a:pPr lvl="0"/>
            <a:r>
              <a:rPr lang="en-CA" dirty="0" smtClean="0"/>
              <a:t>Deployment workflow:</a:t>
            </a:r>
          </a:p>
          <a:p>
            <a:pPr lvl="1"/>
            <a:r>
              <a:rPr lang="en-CA" dirty="0" smtClean="0"/>
              <a:t>Installer deploys core package of Brahmaputra, including testing</a:t>
            </a:r>
          </a:p>
          <a:p>
            <a:pPr lvl="1"/>
            <a:r>
              <a:rPr lang="en-CA" dirty="0" smtClean="0"/>
              <a:t>Disable odl-l3 and enable neutron-l3-agent (due to ODL gaps)</a:t>
            </a:r>
          </a:p>
          <a:p>
            <a:pPr lvl="1"/>
            <a:r>
              <a:rPr lang="en-CA" dirty="0" smtClean="0"/>
              <a:t>Our Step 4 instructions to set up IPv6 </a:t>
            </a:r>
            <a:r>
              <a:rPr lang="en-CA" dirty="0" err="1" smtClean="0"/>
              <a:t>vRouter</a:t>
            </a:r>
            <a:endParaRPr lang="en-C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34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 smtClean="0"/>
              <a:t>All contributors of IPv6 project, particularly</a:t>
            </a:r>
          </a:p>
          <a:p>
            <a:pPr lvl="1"/>
            <a:r>
              <a:rPr lang="en-CA" dirty="0" smtClean="0"/>
              <a:t>Sridhar </a:t>
            </a:r>
            <a:r>
              <a:rPr lang="en-CA" dirty="0" err="1" smtClean="0"/>
              <a:t>Gaddam</a:t>
            </a:r>
            <a:r>
              <a:rPr lang="en-CA" dirty="0" smtClean="0"/>
              <a:t> (</a:t>
            </a:r>
            <a:r>
              <a:rPr lang="en-CA" dirty="0" err="1" smtClean="0"/>
              <a:t>RedHat</a:t>
            </a:r>
            <a:r>
              <a:rPr lang="en-CA" dirty="0" smtClean="0"/>
              <a:t>) for design and implementation of </a:t>
            </a:r>
            <a:r>
              <a:rPr lang="en-CA" dirty="0" err="1" smtClean="0"/>
              <a:t>PoC</a:t>
            </a:r>
            <a:endParaRPr lang="en-CA" dirty="0" smtClean="0"/>
          </a:p>
          <a:p>
            <a:pPr lvl="1"/>
            <a:r>
              <a:rPr lang="en-CA" dirty="0" smtClean="0"/>
              <a:t>Mark Medina (</a:t>
            </a:r>
            <a:r>
              <a:rPr lang="en-CA" dirty="0" err="1" smtClean="0"/>
              <a:t>ClearPath</a:t>
            </a:r>
            <a:r>
              <a:rPr lang="en-CA" dirty="0" smtClean="0"/>
              <a:t>) for initial network architecture design</a:t>
            </a:r>
          </a:p>
          <a:p>
            <a:pPr lvl="1"/>
            <a:r>
              <a:rPr lang="en-CA" dirty="0" err="1" smtClean="0"/>
              <a:t>Jonne</a:t>
            </a:r>
            <a:r>
              <a:rPr lang="en-CA" dirty="0" smtClean="0"/>
              <a:t> </a:t>
            </a:r>
            <a:r>
              <a:rPr lang="en-CA" dirty="0" err="1" smtClean="0"/>
              <a:t>Soininen</a:t>
            </a:r>
            <a:r>
              <a:rPr lang="en-CA" dirty="0" smtClean="0"/>
              <a:t> (Nokia) for SME in IPv6 area</a:t>
            </a:r>
          </a:p>
          <a:p>
            <a:pPr lvl="1"/>
            <a:r>
              <a:rPr lang="en-CA" dirty="0" err="1" smtClean="0"/>
              <a:t>Iben</a:t>
            </a:r>
            <a:r>
              <a:rPr lang="en-CA" dirty="0" smtClean="0"/>
              <a:t> Rodriguez (Spirent) for providing VCT Lab infrastructure, and help at every step of lab setup</a:t>
            </a:r>
          </a:p>
          <a:p>
            <a:pPr lvl="1"/>
            <a:r>
              <a:rPr lang="en-CA" dirty="0" smtClean="0"/>
              <a:t>Cristian </a:t>
            </a:r>
            <a:r>
              <a:rPr lang="en-CA" dirty="0" err="1" smtClean="0"/>
              <a:t>Valean</a:t>
            </a:r>
            <a:r>
              <a:rPr lang="en-CA" dirty="0" smtClean="0"/>
              <a:t> (Cloud Base Solutions) for lab setup, access and support</a:t>
            </a:r>
          </a:p>
          <a:p>
            <a:pPr lvl="1"/>
            <a:r>
              <a:rPr lang="en-CA" dirty="0" err="1" smtClean="0"/>
              <a:t>Meenakshi</a:t>
            </a:r>
            <a:r>
              <a:rPr lang="en-CA" dirty="0" smtClean="0"/>
              <a:t> Kaushik (Cisco) for experimenting in a single laptop</a:t>
            </a:r>
          </a:p>
          <a:p>
            <a:pPr lvl="1"/>
            <a:r>
              <a:rPr lang="en-CA" dirty="0"/>
              <a:t>Hannes Frederic Sowa (</a:t>
            </a:r>
            <a:r>
              <a:rPr lang="en-CA" dirty="0" err="1" smtClean="0"/>
              <a:t>RedHat</a:t>
            </a:r>
            <a:r>
              <a:rPr lang="en-CA" dirty="0"/>
              <a:t>) for SME in IPv6 in Linux kernel</a:t>
            </a:r>
          </a:p>
          <a:p>
            <a:pPr lvl="1"/>
            <a:r>
              <a:rPr lang="en-CA" dirty="0" smtClean="0"/>
              <a:t>Prakash </a:t>
            </a:r>
            <a:r>
              <a:rPr lang="en-CA" dirty="0" err="1" smtClean="0"/>
              <a:t>Ramchandran</a:t>
            </a:r>
            <a:r>
              <a:rPr lang="en-CA" dirty="0" smtClean="0"/>
              <a:t> (Huawei) for active participation and testing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23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ODL Gap Analysis (1 of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37497"/>
              </p:ext>
            </p:extLst>
          </p:nvPr>
        </p:nvGraphicFramePr>
        <p:xfrm>
          <a:off x="136989" y="1068723"/>
          <a:ext cx="888372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54"/>
                <a:gridCol w="750013"/>
                <a:gridCol w="66576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 / Requirement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Lithium SR2?</a:t>
                      </a:r>
                    </a:p>
                    <a:p>
                      <a:pPr algn="ctr"/>
                      <a:r>
                        <a:rPr lang="en-US" sz="1400" dirty="0" smtClean="0"/>
                        <a:t>(Y / N)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 </a:t>
                      </a:r>
                      <a:r>
                        <a:rPr lang="en-US" sz="1400" dirty="0" smtClean="0"/>
                        <a:t>API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support for IPv6 subnet creation in ODL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it is possible to create IPv6 subnets in ODL using Neutron REST </a:t>
                      </a:r>
                      <a:r>
                        <a:rPr lang="en-US" sz="1400" dirty="0" smtClean="0"/>
                        <a:t>API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network which has both IPv4 and IPv6 subnets, ODL mechanism driver will send the port information which includes IPv4/v6 addresses to ODL Neutron northbound </a:t>
                      </a:r>
                      <a:r>
                        <a:rPr lang="en-US" sz="1400" dirty="0" smtClean="0"/>
                        <a:t>API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When port information is queried it displays IPv4 and IPv6 addresses. However, in Lithium release, ODL net-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provider does not support IPv6 features (i.e., the actual functionality is missing and would be available only in the later releases of ODL).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using ODL for L2 forwarding / tunneling, is it compatible with IPv6.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ODL Gap Analysis (2 of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46532"/>
              </p:ext>
            </p:extLst>
          </p:nvPr>
        </p:nvGraphicFramePr>
        <p:xfrm>
          <a:off x="136989" y="1068723"/>
          <a:ext cx="888372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694"/>
                <a:gridCol w="832207"/>
                <a:gridCol w="52398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 / Requirement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Lithium SR2?</a:t>
                      </a:r>
                    </a:p>
                    <a:p>
                      <a:pPr algn="ctr"/>
                      <a:r>
                        <a:rPr lang="en-US" sz="1400" dirty="0" smtClean="0"/>
                        <a:t>(Y / N)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IPv6 Router support in ODL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Communication between VMs on same compute node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Communication between VMs on different compute nodes (east-west)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External routing (north-south)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 net-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provider in Lithium release only supports IPv4 Router.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IPv6 Router is planned using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wiki.opendaylight.org/view/IPv4/IPv6_Dual_stack"/>
                        </a:rPr>
                        <a:t>Routing Manager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as part of Beryllium Release.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meantime, if IPv6 Routing is necessary, we can use ODL for L2 connectivity and Neutron L3 agent for IPv4/v6 routing.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Note: In Lithium SR1 release, we have the following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http://fpaste.org/275362"/>
                        </a:rPr>
                        <a:t>issue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which is fixed upstream and back-ported to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https://git.opendaylight.org/gerrit/#/c/26284"/>
                        </a:rPr>
                        <a:t>stable/lithium (expected in SR2 release)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IPAM: Support for IPv6 Address assignment modes.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SLAAC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DHCPv6 Stateless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DHCPv6 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Stateful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Although it is possible to create different types of IPv6 subnets in ODL, ODL_L3 would have to implement the IPv6 Router that can send out Router Advertisements based on the IPv6 addressing mode.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Router Advertisement is also necessary for VMs to configure the default route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could be part of Routing Manager in Beryllium release.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2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ODL Gap Analysis (3 of 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560048"/>
              </p:ext>
            </p:extLst>
          </p:nvPr>
        </p:nvGraphicFramePr>
        <p:xfrm>
          <a:off x="136989" y="1068723"/>
          <a:ext cx="888372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627"/>
                <a:gridCol w="770562"/>
                <a:gridCol w="44795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 / Requirement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Lithium SR2?</a:t>
                      </a:r>
                    </a:p>
                    <a:p>
                      <a:pPr algn="ctr"/>
                      <a:r>
                        <a:rPr lang="en-US" sz="1400" dirty="0" smtClean="0"/>
                        <a:t>(Y / N)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support for IPv6 matching (i.e., IPv6, ICMPv6, TCP, UDP) in security groups. Ability to control and manage all IPv6 security group capabilities via Neutron/Nova </a:t>
                      </a:r>
                      <a:r>
                        <a:rPr lang="en-US" sz="1400" dirty="0" smtClean="0"/>
                        <a:t>API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(REST and CLI) as well as via Horizon.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Security Groups for IPv6 are currently not supported.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Shared Networks support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 currently assumes a single tenant to network mapping and does not support shared networks among tenants.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IPv6 external L2 VLAN directly attached to a VM.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To-Do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 on an IPv6 only Infrastructure.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To-Do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Deploying OpenStack with ODL on an IPv6 only infrastructure where the </a:t>
                      </a:r>
                      <a:r>
                        <a:rPr lang="en-US" sz="1400" dirty="0" err="1" smtClean="0"/>
                        <a:t>API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endpoints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all IPv6 addresses.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42270" cy="3394472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Key Project Facts</a:t>
            </a:r>
          </a:p>
          <a:p>
            <a:pPr lvl="0"/>
            <a:r>
              <a:rPr lang="en-CA" dirty="0" smtClean="0"/>
              <a:t>Project Goals and Deliverables</a:t>
            </a:r>
          </a:p>
          <a:p>
            <a:pPr lvl="0"/>
            <a:r>
              <a:rPr lang="en-CA" dirty="0" smtClean="0"/>
              <a:t>What Have Been Achieved</a:t>
            </a:r>
          </a:p>
          <a:p>
            <a:pPr lvl="0"/>
            <a:r>
              <a:rPr lang="en-CA" dirty="0" smtClean="0"/>
              <a:t>Service VM as an IPv6 </a:t>
            </a:r>
            <a:r>
              <a:rPr lang="en-CA" dirty="0" err="1" smtClean="0"/>
              <a:t>vRouter</a:t>
            </a:r>
            <a:endParaRPr lang="en-CA" dirty="0" smtClean="0"/>
          </a:p>
          <a:p>
            <a:pPr lvl="0"/>
            <a:r>
              <a:rPr lang="en-CA" dirty="0" smtClean="0"/>
              <a:t>Marching to Brahmaputra</a:t>
            </a:r>
          </a:p>
          <a:p>
            <a:pPr lvl="0"/>
            <a:r>
              <a:rPr lang="en-CA" dirty="0" smtClean="0"/>
              <a:t>Acknowledgement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8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in ODL and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29601" cy="33944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CA" dirty="0" smtClean="0"/>
              <a:t>IPv6 Router is not supported in ODL</a:t>
            </a:r>
          </a:p>
          <a:p>
            <a:pPr lvl="1"/>
            <a:r>
              <a:rPr lang="en-CA" dirty="0" smtClean="0"/>
              <a:t>Workaround is to use neutron-l3-agent instead of odl-l3, and use ODL as L2 switch</a:t>
            </a:r>
          </a:p>
          <a:p>
            <a:pPr lvl="0"/>
            <a:r>
              <a:rPr lang="en-CA" dirty="0" smtClean="0"/>
              <a:t>Security Group is not supported in ODL</a:t>
            </a:r>
          </a:p>
          <a:p>
            <a:pPr lvl="1"/>
            <a:r>
              <a:rPr lang="en-CA" dirty="0" smtClean="0"/>
              <a:t>Workaround is to completely disable Security Group feature in Neutron</a:t>
            </a:r>
          </a:p>
          <a:p>
            <a:pPr lvl="1"/>
            <a:r>
              <a:rPr lang="en-US" u="sng" dirty="0">
                <a:hlinkClick r:id="rId3"/>
              </a:rPr>
              <a:t>Neutron ML2 Port Security Extension</a:t>
            </a:r>
            <a:r>
              <a:rPr lang="en-CA" dirty="0" smtClean="0"/>
              <a:t> </a:t>
            </a:r>
            <a:r>
              <a:rPr lang="en-CA" dirty="0"/>
              <a:t>i</a:t>
            </a:r>
            <a:r>
              <a:rPr lang="en-CA" dirty="0" smtClean="0"/>
              <a:t>s not relevant any more</a:t>
            </a:r>
          </a:p>
          <a:p>
            <a:pPr lvl="0"/>
            <a:r>
              <a:rPr lang="en-CA" dirty="0" smtClean="0"/>
              <a:t>Shared tenant networks are not supported in ODL</a:t>
            </a:r>
          </a:p>
          <a:p>
            <a:pPr lvl="1"/>
            <a:r>
              <a:rPr lang="en-CA" dirty="0" smtClean="0"/>
              <a:t>Workaround is to use single tenant to network mapping</a:t>
            </a:r>
          </a:p>
          <a:p>
            <a:pPr lvl="0"/>
            <a:r>
              <a:rPr lang="en-CA" dirty="0" smtClean="0"/>
              <a:t>ODL net-</a:t>
            </a:r>
            <a:r>
              <a:rPr lang="en-CA" dirty="0" err="1" smtClean="0"/>
              <a:t>virt</a:t>
            </a:r>
            <a:r>
              <a:rPr lang="en-CA" dirty="0" smtClean="0"/>
              <a:t> provider doesn’t support IPv6</a:t>
            </a:r>
          </a:p>
          <a:p>
            <a:pPr lvl="1"/>
            <a:r>
              <a:rPr lang="en-CA" dirty="0"/>
              <a:t>Workaround is to use manual configuration</a:t>
            </a:r>
          </a:p>
          <a:p>
            <a:pPr lvl="1"/>
            <a:r>
              <a:rPr lang="en-CA" dirty="0" smtClean="0"/>
              <a:t>Expected to be fixed in Beryllium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171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of Setup in a Single Laptop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29601" cy="3394472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RAM Size – 32GB RAM preferred in a single laptop</a:t>
            </a:r>
          </a:p>
          <a:p>
            <a:pPr lvl="1"/>
            <a:r>
              <a:rPr lang="en-CA" dirty="0" smtClean="0"/>
              <a:t>8GB RAM and 40GB storage for each node</a:t>
            </a:r>
          </a:p>
          <a:p>
            <a:pPr lvl="1"/>
            <a:r>
              <a:rPr lang="en-CA" dirty="0" smtClean="0"/>
              <a:t>4GB RAM and 20GB storage minimum for each node</a:t>
            </a:r>
          </a:p>
          <a:p>
            <a:pPr lvl="0"/>
            <a:r>
              <a:rPr lang="en-CA" dirty="0" smtClean="0"/>
              <a:t>Tricks of Network Setup in Virtual Box</a:t>
            </a:r>
          </a:p>
          <a:p>
            <a:pPr lvl="1"/>
            <a:r>
              <a:rPr lang="en-CA" dirty="0" smtClean="0"/>
              <a:t>Internal Network, Host-Only, Bridged, NAT, NAT Network</a:t>
            </a:r>
          </a:p>
          <a:p>
            <a:pPr lvl="1"/>
            <a:r>
              <a:rPr lang="en-CA" dirty="0" smtClean="0"/>
              <a:t>32-bit / 64-bit, Windows / Linux</a:t>
            </a:r>
          </a:p>
          <a:p>
            <a:pPr lvl="0"/>
            <a:r>
              <a:rPr lang="en-CA" dirty="0" smtClean="0"/>
              <a:t>External, routable IP address for a laptop to different locations</a:t>
            </a:r>
          </a:p>
          <a:p>
            <a:pPr lvl="0"/>
            <a:endParaRPr lang="en-CA" dirty="0" smtClean="0"/>
          </a:p>
          <a:p>
            <a:pPr lvl="0"/>
            <a:endParaRPr lang="en-C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91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Project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4227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Project Creation Date: November 25</a:t>
            </a:r>
            <a:r>
              <a:rPr lang="en-US" baseline="30000" dirty="0"/>
              <a:t>th</a:t>
            </a:r>
            <a:r>
              <a:rPr lang="en-US" dirty="0"/>
              <a:t>, 2014</a:t>
            </a:r>
          </a:p>
          <a:p>
            <a:r>
              <a:rPr lang="en-US" dirty="0"/>
              <a:t>Lifecycle State: Incubation</a:t>
            </a:r>
          </a:p>
          <a:p>
            <a:r>
              <a:rPr lang="en-US" dirty="0" err="1"/>
              <a:t>Gerrit</a:t>
            </a:r>
            <a:r>
              <a:rPr lang="en-US" dirty="0"/>
              <a:t> Repo: ipv6</a:t>
            </a:r>
          </a:p>
          <a:p>
            <a:r>
              <a:rPr lang="en-US" dirty="0"/>
              <a:t>Project Wiki: </a:t>
            </a:r>
            <a:r>
              <a:rPr lang="en-US" dirty="0">
                <a:hlinkClick r:id="rId2"/>
              </a:rPr>
              <a:t>https://wiki.opnfv.org/ipv6_opnfv_project</a:t>
            </a:r>
            <a:endParaRPr lang="en-US" dirty="0"/>
          </a:p>
          <a:p>
            <a:r>
              <a:rPr lang="en-US" dirty="0"/>
              <a:t>Project Lead: Bin Hu </a:t>
            </a:r>
            <a:r>
              <a:rPr lang="en-US" dirty="0">
                <a:hlinkClick r:id="rId3"/>
              </a:rPr>
              <a:t>bh526r@att.com</a:t>
            </a:r>
            <a:endParaRPr lang="en-US" dirty="0"/>
          </a:p>
          <a:p>
            <a:r>
              <a:rPr lang="en-US" dirty="0"/>
              <a:t>Primary Contact: Bin Hu </a:t>
            </a:r>
            <a:r>
              <a:rPr lang="en-US" dirty="0">
                <a:hlinkClick r:id="rId3"/>
              </a:rPr>
              <a:t>bh526r@att.com</a:t>
            </a:r>
            <a:endParaRPr lang="en-US" dirty="0"/>
          </a:p>
          <a:p>
            <a:r>
              <a:rPr lang="en-US" dirty="0"/>
              <a:t>Active contributors from </a:t>
            </a:r>
            <a:r>
              <a:rPr lang="en-US" dirty="0" smtClean="0"/>
              <a:t>AT&amp;T, Cisco</a:t>
            </a:r>
            <a:r>
              <a:rPr lang="en-US" dirty="0"/>
              <a:t>, </a:t>
            </a:r>
            <a:r>
              <a:rPr lang="en-US" dirty="0" err="1"/>
              <a:t>ClearPath</a:t>
            </a:r>
            <a:r>
              <a:rPr lang="en-US" dirty="0"/>
              <a:t>, </a:t>
            </a:r>
            <a:r>
              <a:rPr lang="en-US" dirty="0" smtClean="0"/>
              <a:t>Cloud Base Solutions, Huawei</a:t>
            </a:r>
            <a:r>
              <a:rPr lang="en-US" dirty="0"/>
              <a:t>, </a:t>
            </a:r>
            <a:r>
              <a:rPr lang="en-US" dirty="0" smtClean="0"/>
              <a:t>Nokia, </a:t>
            </a:r>
            <a:r>
              <a:rPr lang="en-US" dirty="0" err="1" smtClean="0"/>
              <a:t>RedHat</a:t>
            </a:r>
            <a:r>
              <a:rPr lang="en-US" dirty="0" smtClean="0"/>
              <a:t> </a:t>
            </a:r>
            <a:r>
              <a:rPr lang="en-US" dirty="0" smtClean="0"/>
              <a:t>and Spirent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 and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4227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Project Goals</a:t>
            </a:r>
            <a:endParaRPr lang="en-US" dirty="0"/>
          </a:p>
          <a:p>
            <a:pPr lvl="1"/>
            <a:r>
              <a:rPr lang="en-US" dirty="0"/>
              <a:t>A meta distribution of IPv6-enabled OPNFV platform</a:t>
            </a:r>
          </a:p>
          <a:p>
            <a:pPr lvl="1"/>
            <a:r>
              <a:rPr lang="en-US" dirty="0"/>
              <a:t>A methodology of evolving IPv6 OPNFV</a:t>
            </a:r>
          </a:p>
          <a:p>
            <a:r>
              <a:rPr lang="en-US" dirty="0"/>
              <a:t>Deliverables</a:t>
            </a:r>
          </a:p>
          <a:p>
            <a:pPr lvl="1"/>
            <a:r>
              <a:rPr lang="en-US" dirty="0"/>
              <a:t>An integrated package consisting of basic upstream components</a:t>
            </a:r>
          </a:p>
          <a:p>
            <a:pPr lvl="1"/>
            <a:r>
              <a:rPr lang="en-US" dirty="0"/>
              <a:t>Auto configuration script to automate the configuration and provisioning of IPv6 features (for those that can be automated)</a:t>
            </a:r>
          </a:p>
          <a:p>
            <a:pPr lvl="1"/>
            <a:r>
              <a:rPr lang="en-US" dirty="0"/>
              <a:t>An Installation Guide and/or User Guide with step-by-step instructions of manual configuration of IPv6 features (for those that cannot be automated)</a:t>
            </a:r>
          </a:p>
          <a:p>
            <a:pPr lvl="1"/>
            <a:r>
              <a:rPr lang="en-US" dirty="0"/>
              <a:t>Test cases adapted to IPv6 specific use cases</a:t>
            </a:r>
          </a:p>
          <a:p>
            <a:pPr lvl="1"/>
            <a:r>
              <a:rPr lang="en-US" dirty="0"/>
              <a:t>Gap analysis and Recommendation for next steps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8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Been 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4227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Gap Analysis with OpenStack Kilo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https://wiki.opnfv.org/ipv6_opnfv_project/topdown_usecase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Gap Analysis with Open Daylight Lithium SR2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wiki.opnfv.org/ipv6_opnfv_project/ipv6_gap_odl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Completing a Proof-of-Concept</a:t>
            </a:r>
          </a:p>
          <a:p>
            <a:pPr lvl="1"/>
            <a:r>
              <a:rPr lang="en-US" dirty="0" smtClean="0"/>
              <a:t>Service VM as an IPv6 </a:t>
            </a:r>
            <a:r>
              <a:rPr lang="en-US" dirty="0" err="1" smtClean="0"/>
              <a:t>vRouter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wiki.opnfv.org/ipv6_opnfv_project/bottomup_exercise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VM as an IPv6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42270" cy="3394472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Goal</a:t>
            </a:r>
          </a:p>
          <a:p>
            <a:pPr lvl="0"/>
            <a:r>
              <a:rPr lang="en-CA" dirty="0" smtClean="0"/>
              <a:t>Design</a:t>
            </a:r>
          </a:p>
          <a:p>
            <a:pPr lvl="0"/>
            <a:r>
              <a:rPr lang="en-CA" dirty="0" smtClean="0"/>
              <a:t>Underlay Network Topology</a:t>
            </a:r>
          </a:p>
          <a:p>
            <a:pPr lvl="0"/>
            <a:r>
              <a:rPr lang="en-CA" dirty="0" smtClean="0"/>
              <a:t>Setup Steps</a:t>
            </a:r>
          </a:p>
          <a:p>
            <a:pPr lvl="0"/>
            <a:r>
              <a:rPr lang="en-CA" dirty="0" smtClean="0"/>
              <a:t>Topology from Horizon UI after Setup</a:t>
            </a:r>
          </a:p>
          <a:p>
            <a:pPr lvl="0"/>
            <a:r>
              <a:rPr lang="en-CA" dirty="0" smtClean="0"/>
              <a:t>Gaps in ODL and Workaround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3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732920"/>
            <a:ext cx="8080625" cy="20034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Gap Analysis</a:t>
            </a:r>
          </a:p>
          <a:p>
            <a:pPr lvl="0"/>
            <a:r>
              <a:rPr lang="en-US" dirty="0" smtClean="0"/>
              <a:t>Expand IPv6 </a:t>
            </a:r>
            <a:r>
              <a:rPr lang="en-US" dirty="0" err="1" smtClean="0"/>
              <a:t>vRouter</a:t>
            </a:r>
            <a:r>
              <a:rPr lang="en-US" dirty="0" smtClean="0"/>
              <a:t> capability to any VM</a:t>
            </a:r>
          </a:p>
          <a:p>
            <a:pPr lvl="1"/>
            <a:r>
              <a:rPr lang="en-US" dirty="0" smtClean="0"/>
              <a:t>Allow for any 3</a:t>
            </a:r>
            <a:r>
              <a:rPr lang="en-US" baseline="30000" dirty="0" smtClean="0"/>
              <a:t>rd</a:t>
            </a:r>
            <a:r>
              <a:rPr lang="en-US" dirty="0" smtClean="0"/>
              <a:t>-party solution, e.g. IPv6 </a:t>
            </a:r>
            <a:r>
              <a:rPr lang="en-US" dirty="0" err="1" smtClean="0"/>
              <a:t>vRouter</a:t>
            </a:r>
            <a:r>
              <a:rPr lang="en-US" dirty="0" smtClean="0"/>
              <a:t> VNF as an alternative of Neutron Router or ODL Router</a:t>
            </a:r>
          </a:p>
          <a:p>
            <a:pPr lvl="1"/>
            <a:r>
              <a:rPr lang="en-US" smtClean="0"/>
              <a:t>Allow for </a:t>
            </a:r>
            <a:r>
              <a:rPr lang="en-US" dirty="0" smtClean="0"/>
              <a:t>open innovation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455490" y="1015433"/>
            <a:ext cx="8231310" cy="1672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22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A VM in </a:t>
            </a:r>
            <a:r>
              <a:rPr lang="en-US" sz="2400" dirty="0" err="1">
                <a:latin typeface="Arial"/>
                <a:cs typeface="Arial"/>
              </a:rPr>
              <a:t>OpenStack+ODL</a:t>
            </a:r>
            <a:r>
              <a:rPr lang="en-US" sz="2400" dirty="0">
                <a:latin typeface="Arial"/>
                <a:cs typeface="Arial"/>
              </a:rPr>
              <a:t> environment that is capable of (1) </a:t>
            </a:r>
            <a:r>
              <a:rPr lang="en-US" sz="2400" dirty="0">
                <a:cs typeface="Arial"/>
              </a:rPr>
              <a:t>a</a:t>
            </a:r>
            <a:r>
              <a:rPr lang="en-US" sz="2400" dirty="0"/>
              <a:t>dvertising IPv6 Router Advertisements (RA) to the VMs on the internal network</a:t>
            </a:r>
            <a:r>
              <a:rPr lang="en-US" sz="2400" dirty="0">
                <a:latin typeface="Arial"/>
                <a:cs typeface="Arial"/>
              </a:rPr>
              <a:t> (2) </a:t>
            </a:r>
            <a:r>
              <a:rPr lang="en-US" sz="2400" dirty="0"/>
              <a:t>IPv6 Forwarding (i.e., North-South traffic)</a:t>
            </a:r>
            <a:r>
              <a:rPr lang="en-US" sz="2400" dirty="0">
                <a:latin typeface="Arial"/>
                <a:cs typeface="Arial"/>
              </a:rPr>
              <a:t>, i.e. capability of an IPv6 </a:t>
            </a:r>
            <a:r>
              <a:rPr lang="en-US" sz="2400" dirty="0" err="1">
                <a:latin typeface="Arial"/>
                <a:cs typeface="Arial"/>
              </a:rPr>
              <a:t>vRouter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691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 descr="https://wiki.opnfv.org/_media/ipv6_opnfv_project/ipv6-poc-1-v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31010"/>
            <a:ext cx="8752980" cy="476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0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roppedPeta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Underlay Network Topology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109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9400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/>
              <a:t>OPNFV Proof-of-Concepts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85900" y="4671788"/>
            <a:ext cx="0" cy="2426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https://wiki.opnfv.org/_media/ipv6_opnfv_project/ipv6_poc_setup_.png?w=800&amp;tok=d9260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851735"/>
            <a:ext cx="8709026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2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PNFV Colours">
      <a:dk1>
        <a:srgbClr val="373A36"/>
      </a:dk1>
      <a:lt1>
        <a:sysClr val="window" lastClr="FFFFFF"/>
      </a:lt1>
      <a:dk2>
        <a:srgbClr val="00B0B9"/>
      </a:dk2>
      <a:lt2>
        <a:srgbClr val="EEECE1"/>
      </a:lt2>
      <a:accent1>
        <a:srgbClr val="00B0B9"/>
      </a:accent1>
      <a:accent2>
        <a:srgbClr val="00594F"/>
      </a:accent2>
      <a:accent3>
        <a:srgbClr val="007864"/>
      </a:accent3>
      <a:accent4>
        <a:srgbClr val="26D07C"/>
      </a:accent4>
      <a:accent5>
        <a:srgbClr val="A1D884"/>
      </a:accent5>
      <a:accent6>
        <a:srgbClr val="FFFFFF"/>
      </a:accent6>
      <a:hlink>
        <a:srgbClr val="00B0B9"/>
      </a:hlink>
      <a:folHlink>
        <a:srgbClr val="0059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1185</Words>
  <Application>Microsoft Office PowerPoint</Application>
  <PresentationFormat>On-screen Show (16:9)</PresentationFormat>
  <Paragraphs>217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Helvetica Neue</vt:lpstr>
      <vt:lpstr>Helvetica Neue Light</vt:lpstr>
      <vt:lpstr>Office Theme</vt:lpstr>
      <vt:lpstr>Custom Design</vt:lpstr>
      <vt:lpstr>PowerPoint Presentation</vt:lpstr>
      <vt:lpstr>Content</vt:lpstr>
      <vt:lpstr>Key Project Facts</vt:lpstr>
      <vt:lpstr>Project Goals and Deliverables</vt:lpstr>
      <vt:lpstr>What Have Been Achieved</vt:lpstr>
      <vt:lpstr>Service VM as an IPv6 Router</vt:lpstr>
      <vt:lpstr>Goal</vt:lpstr>
      <vt:lpstr>Design</vt:lpstr>
      <vt:lpstr>Underlay Network Topology</vt:lpstr>
      <vt:lpstr>Setup Steps (1 of 2)</vt:lpstr>
      <vt:lpstr>Setup Steps (2 of 2)</vt:lpstr>
      <vt:lpstr>Topology from Horizon UI after Setup</vt:lpstr>
      <vt:lpstr>Gaps in ODL and Workaround</vt:lpstr>
      <vt:lpstr>Marching to Brahmaputra</vt:lpstr>
      <vt:lpstr>Acknowledgement</vt:lpstr>
      <vt:lpstr>Backup Slides</vt:lpstr>
      <vt:lpstr>ODL Gap Analysis (1 of 3)</vt:lpstr>
      <vt:lpstr>ODL Gap Analysis (2 of 3)</vt:lpstr>
      <vt:lpstr>ODL Gap Analysis (3 of 3)</vt:lpstr>
      <vt:lpstr>Gaps in ODL and Workaround</vt:lpstr>
      <vt:lpstr>Lessons Learned of Setup in a Single Laptop Environment</vt:lpstr>
    </vt:vector>
  </TitlesOfParts>
  <Company>AT&amp;T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</dc:title>
  <dc:creator>Bin Hu</dc:creator>
  <cp:lastModifiedBy>HU, BIN</cp:lastModifiedBy>
  <cp:revision>278</cp:revision>
  <dcterms:created xsi:type="dcterms:W3CDTF">2014-08-28T16:51:48Z</dcterms:created>
  <dcterms:modified xsi:type="dcterms:W3CDTF">2015-11-09T15:22:14Z</dcterms:modified>
</cp:coreProperties>
</file>