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53" r:id="rId2"/>
  </p:sldMasterIdLst>
  <p:notesMasterIdLst>
    <p:notesMasterId r:id="rId20"/>
  </p:notesMasterIdLst>
  <p:sldIdLst>
    <p:sldId id="256" r:id="rId3"/>
    <p:sldId id="257" r:id="rId4"/>
    <p:sldId id="258" r:id="rId5"/>
    <p:sldId id="259" r:id="rId6"/>
    <p:sldId id="264" r:id="rId7"/>
    <p:sldId id="263" r:id="rId8"/>
    <p:sldId id="265" r:id="rId9"/>
    <p:sldId id="266" r:id="rId10"/>
    <p:sldId id="274" r:id="rId11"/>
    <p:sldId id="267" r:id="rId12"/>
    <p:sldId id="269" r:id="rId13"/>
    <p:sldId id="262" r:id="rId14"/>
    <p:sldId id="273" r:id="rId15"/>
    <p:sldId id="270" r:id="rId16"/>
    <p:sldId id="271" r:id="rId17"/>
    <p:sldId id="272" r:id="rId18"/>
    <p:sldId id="268" r:id="rId19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1D884"/>
    <a:srgbClr val="007864"/>
    <a:srgbClr val="00B0B9"/>
    <a:srgbClr val="373A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4" autoAdjust="0"/>
    <p:restoredTop sz="94606" autoAdjust="0"/>
  </p:normalViewPr>
  <p:slideViewPr>
    <p:cSldViewPr snapToGrid="0" snapToObjects="1">
      <p:cViewPr varScale="1">
        <p:scale>
          <a:sx n="93" d="100"/>
          <a:sy n="93" d="100"/>
        </p:scale>
        <p:origin x="726" y="6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22F3FE-7F92-48AB-86A6-6B7EA01C0F9E}" type="datetimeFigureOut">
              <a:rPr lang="en-US" smtClean="0"/>
              <a:pPr/>
              <a:t>11/6/2015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7128FC-ADAA-40FF-91E6-727CE5C15E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9362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111869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594623"/>
            <a:ext cx="1092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fld id="{1D8D40CF-0547-6641-AF63-FADB2A980393}" type="datetimeFigureOut">
              <a:rPr lang="en-US" smtClean="0"/>
              <a:pPr/>
              <a:t>11/6/2015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49400" y="4594623"/>
            <a:ext cx="447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pPr algn="l"/>
            <a:r>
              <a:rPr lang="en-US" dirty="0" smtClean="0"/>
              <a:t>OPNFV Proof-of-Concepts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61350" y="4594623"/>
            <a:ext cx="6032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fld id="{9A656EF6-BAFE-D947-B882-BDAE585DDDE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3288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59462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fld id="{1D8D40CF-0547-6641-AF63-FADB2A980393}" type="datetimeFigureOut">
              <a:rPr lang="en-US" smtClean="0"/>
              <a:pPr/>
              <a:t>11/6/2015</a:t>
            </a:fld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61350" y="4594623"/>
            <a:ext cx="6032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fld id="{9A656EF6-BAFE-D947-B882-BDAE585DDDE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Date Placeholder 3"/>
          <p:cNvSpPr txBox="1">
            <a:spLocks/>
          </p:cNvSpPr>
          <p:nvPr userDrawn="1"/>
        </p:nvSpPr>
        <p:spPr>
          <a:xfrm>
            <a:off x="457200" y="4594623"/>
            <a:ext cx="1092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b="0" i="0" kern="1200">
                <a:solidFill>
                  <a:schemeClr val="tx1">
                    <a:tint val="75000"/>
                  </a:schemeClr>
                </a:solidFill>
                <a:latin typeface="Helvetica Neue Light"/>
                <a:ea typeface="+mn-ea"/>
                <a:cs typeface="Helvetica Neue Light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D8D40CF-0547-6641-AF63-FADB2A980393}" type="datetimeFigureOut">
              <a:rPr lang="en-US" smtClean="0"/>
              <a:pPr/>
              <a:t>11/6/2015</a:t>
            </a:fld>
            <a:endParaRPr lang="en-US" dirty="0"/>
          </a:p>
        </p:txBody>
      </p:sp>
      <p:sp>
        <p:nvSpPr>
          <p:cNvPr id="9" name="Footer Placeholder 4"/>
          <p:cNvSpPr txBox="1">
            <a:spLocks/>
          </p:cNvSpPr>
          <p:nvPr userDrawn="1"/>
        </p:nvSpPr>
        <p:spPr>
          <a:xfrm>
            <a:off x="1549400" y="4594623"/>
            <a:ext cx="447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b="0" i="0" kern="1200">
                <a:solidFill>
                  <a:schemeClr val="tx1">
                    <a:tint val="75000"/>
                  </a:schemeClr>
                </a:solidFill>
                <a:latin typeface="Helvetica Neue Light"/>
                <a:ea typeface="+mn-ea"/>
                <a:cs typeface="Helvetica Neue Light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smtClean="0"/>
              <a:t>OPNFV Proof-of-Concepts</a:t>
            </a:r>
            <a:endParaRPr lang="en-US" dirty="0"/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8261350" y="4594623"/>
            <a:ext cx="6032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0" i="0" kern="1200">
                <a:solidFill>
                  <a:schemeClr val="tx1">
                    <a:tint val="75000"/>
                  </a:schemeClr>
                </a:solidFill>
                <a:latin typeface="Helvetica Neue Light"/>
                <a:ea typeface="+mn-ea"/>
                <a:cs typeface="Helvetica Neue Light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A656EF6-BAFE-D947-B882-BDAE585DDDE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3427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79392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5000">
              <a:schemeClr val="bg1">
                <a:tint val="80000"/>
                <a:satMod val="300000"/>
              </a:schemeClr>
            </a:gs>
            <a:gs pos="100000">
              <a:srgbClr val="373A36">
                <a:alpha val="5000"/>
              </a:srgb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T</a:t>
            </a:r>
            <a:r>
              <a:rPr lang="en-CA" dirty="0" smtClean="0"/>
              <a:t>HIS IS A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pic>
        <p:nvPicPr>
          <p:cNvPr id="8" name="Picture 7" descr="OPNFV_Pantone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5414" y="4621836"/>
            <a:ext cx="1206499" cy="261586"/>
          </a:xfrm>
          <a:prstGeom prst="rect">
            <a:avLst/>
          </a:prstGeom>
        </p:spPr>
      </p:pic>
      <p:sp>
        <p:nvSpPr>
          <p:cNvPr id="5" name="Rectangle 4"/>
          <p:cNvSpPr/>
          <p:nvPr userDrawn="1"/>
        </p:nvSpPr>
        <p:spPr>
          <a:xfrm>
            <a:off x="0" y="5054600"/>
            <a:ext cx="9169400" cy="114300"/>
          </a:xfrm>
          <a:prstGeom prst="rect">
            <a:avLst/>
          </a:prstGeom>
          <a:solidFill>
            <a:srgbClr val="00B0B9"/>
          </a:solidFill>
          <a:ln>
            <a:noFill/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594623"/>
            <a:ext cx="1092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fld id="{1D8D40CF-0547-6641-AF63-FADB2A980393}" type="datetimeFigureOut">
              <a:rPr lang="en-US" smtClean="0"/>
              <a:pPr/>
              <a:t>11/6/2015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49400" y="4594623"/>
            <a:ext cx="447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pPr algn="l"/>
            <a:r>
              <a:rPr lang="en-US" dirty="0" smtClean="0"/>
              <a:t>OPNFV Proof-of-Concepts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61350" y="4594623"/>
            <a:ext cx="6032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fld id="{9A656EF6-BAFE-D947-B882-BDAE585DDDE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6065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</p:sldLayoutIdLst>
  <p:txStyles>
    <p:titleStyle>
      <a:lvl1pPr algn="l" defTabSz="457200" rtl="0" eaLnBrk="1" latinLnBrk="0" hangingPunct="1">
        <a:spcBef>
          <a:spcPct val="0"/>
        </a:spcBef>
        <a:buNone/>
        <a:defRPr sz="2400" kern="1200">
          <a:solidFill>
            <a:srgbClr val="373A36"/>
          </a:solidFill>
          <a:latin typeface="Helvetica Neue"/>
          <a:ea typeface="+mj-ea"/>
          <a:cs typeface="Helvetica Neue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1200"/>
        </a:spcAft>
        <a:buClr>
          <a:srgbClr val="00B0B9"/>
        </a:buClr>
        <a:buFont typeface="Arial"/>
        <a:buChar char="•"/>
        <a:defRPr sz="2200" b="0" i="0" kern="1200">
          <a:solidFill>
            <a:srgbClr val="373A36"/>
          </a:solidFill>
          <a:latin typeface="Helvetica Neue Light"/>
          <a:ea typeface="+mn-ea"/>
          <a:cs typeface="Helvetica Neue Light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00B0B9"/>
        </a:buClr>
        <a:buFont typeface="Arial"/>
        <a:buChar char="–"/>
        <a:defRPr sz="2000" b="0" i="0" kern="1200">
          <a:solidFill>
            <a:srgbClr val="373A36"/>
          </a:solidFill>
          <a:latin typeface="Helvetica Neue Light"/>
          <a:ea typeface="+mn-ea"/>
          <a:cs typeface="Helvetica Neue Light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00B0B9"/>
        </a:buClr>
        <a:buFont typeface="Arial"/>
        <a:buChar char="•"/>
        <a:defRPr sz="1800" b="0" i="0" kern="1200">
          <a:solidFill>
            <a:srgbClr val="373A36"/>
          </a:solidFill>
          <a:latin typeface="Helvetica Neue Light"/>
          <a:ea typeface="+mn-ea"/>
          <a:cs typeface="Helvetica Neue Light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00B0B9"/>
        </a:buClr>
        <a:buFont typeface="Arial"/>
        <a:buChar char="–"/>
        <a:defRPr sz="1600" b="0" i="0" kern="1200">
          <a:solidFill>
            <a:srgbClr val="373A36"/>
          </a:solidFill>
          <a:latin typeface="Helvetica Neue Light"/>
          <a:ea typeface="+mn-ea"/>
          <a:cs typeface="Helvetica Neue Light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00B0B9"/>
        </a:buClr>
        <a:buFont typeface="Arial"/>
        <a:buChar char="»"/>
        <a:defRPr sz="1400" b="0" i="0" kern="1200">
          <a:solidFill>
            <a:srgbClr val="373A36"/>
          </a:solidFill>
          <a:latin typeface="Helvetica Neue Light"/>
          <a:ea typeface="+mn-ea"/>
          <a:cs typeface="Helvetica Neue Light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15000">
              <a:schemeClr val="bg1"/>
            </a:gs>
            <a:gs pos="100000">
              <a:srgbClr val="000000">
                <a:alpha val="5000"/>
              </a:srgb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31753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iki.opendaylight.org/view/IPv4/IPv6_Dual_stack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git.opendaylight.org/gerrit/#/c/26284" TargetMode="External"/><Relationship Id="rId4" Type="http://schemas.openxmlformats.org/officeDocument/2006/relationships/hyperlink" Target="http://fpaste.org/275362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specs.openstack.org/openstack/neutron-specs/specs/kilo/ml2-ovs-portsecurity.html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iki.opnfv.org/ipv6_opnfv_project/bottomup_exercise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iki.opnfv.org/ipv6_opnfv_project/bringup_odl_controller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iki.opnfv.org/ipv6_opnfv_project/setup_osodl_ctrlnwcom_node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iki.opnfv.org/ipv6_opnfv_project/create_networks" TargetMode="External"/><Relationship Id="rId4" Type="http://schemas.openxmlformats.org/officeDocument/2006/relationships/hyperlink" Target="https://wiki.opnfv.org/ipv6_opnfv_project/setup_osodl_compute_node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iki.opendaylight.org/view/IPv4/IPv6_Dual_stack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lists.opendaylight.org/pipermail/neutron-dev/2015-October/000462.html" TargetMode="External"/><Relationship Id="rId4" Type="http://schemas.openxmlformats.org/officeDocument/2006/relationships/hyperlink" Target="http://specs.openstack.org/openstack/neutron-specs/specs/kilo/ml2-ovs-portsecurity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4114800" y="824770"/>
            <a:ext cx="4597399" cy="1258030"/>
          </a:xfrm>
          <a:prstGeom prst="rect">
            <a:avLst/>
          </a:prstGeom>
        </p:spPr>
        <p:txBody>
          <a:bodyPr anchor="t"/>
          <a:lstStyle>
            <a:lvl1pPr algn="l" defTabSz="457200" rtl="0" eaLnBrk="1" latinLnBrk="0" hangingPunct="1">
              <a:spcBef>
                <a:spcPct val="0"/>
              </a:spcBef>
              <a:buNone/>
              <a:defRPr sz="3200" b="0" i="0" kern="1200" baseline="0">
                <a:solidFill>
                  <a:srgbClr val="373A36"/>
                </a:solidFill>
                <a:latin typeface="Helvetica Neue Light"/>
                <a:ea typeface="+mj-ea"/>
                <a:cs typeface="Helvetica Neue Light"/>
              </a:defRPr>
            </a:lvl1pPr>
          </a:lstStyle>
          <a:p>
            <a:r>
              <a:rPr lang="en-US" sz="2800" dirty="0" smtClean="0"/>
              <a:t>Setup of a Service VM as an IPv6 </a:t>
            </a:r>
            <a:r>
              <a:rPr lang="en-US" sz="2800" dirty="0" err="1" smtClean="0"/>
              <a:t>vRouter</a:t>
            </a:r>
            <a:endParaRPr lang="en-US" sz="2800" dirty="0"/>
          </a:p>
        </p:txBody>
      </p:sp>
      <p:pic>
        <p:nvPicPr>
          <p:cNvPr id="8" name="Picture 7" descr="OPNFV_Panton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1" y="888270"/>
            <a:ext cx="3175000" cy="688385"/>
          </a:xfrm>
          <a:prstGeom prst="rect">
            <a:avLst/>
          </a:prstGeom>
        </p:spPr>
      </p:pic>
      <p:pic>
        <p:nvPicPr>
          <p:cNvPr id="10" name="Picture 9" descr="OPNFV_PPT_Backgroun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61416"/>
            <a:ext cx="9180287" cy="3163084"/>
          </a:xfrm>
          <a:prstGeom prst="rect">
            <a:avLst/>
          </a:prstGeom>
        </p:spPr>
      </p:pic>
      <p:pic>
        <p:nvPicPr>
          <p:cNvPr id="9" name="Picture 8" descr="LF_collab_logo_white_rgb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0119" y="4526820"/>
            <a:ext cx="2773680" cy="33832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4141469" y="2659920"/>
            <a:ext cx="4570730" cy="131445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</a:rPr>
              <a:t>Bin </a:t>
            </a:r>
            <a:r>
              <a:rPr lang="en-US" sz="2000" dirty="0" err="1">
                <a:solidFill>
                  <a:schemeClr val="bg1"/>
                </a:solidFill>
              </a:rPr>
              <a:t>Hu,</a:t>
            </a:r>
            <a:r>
              <a:rPr lang="en-US" sz="2000" dirty="0">
                <a:solidFill>
                  <a:schemeClr val="bg1"/>
                </a:solidFill>
              </a:rPr>
              <a:t> AT&amp;T</a:t>
            </a:r>
          </a:p>
          <a:p>
            <a:pPr marL="0" indent="0">
              <a:buNone/>
            </a:pPr>
            <a:r>
              <a:rPr lang="en-US" sz="2000" dirty="0" err="1">
                <a:solidFill>
                  <a:schemeClr val="bg1"/>
                </a:solidFill>
              </a:rPr>
              <a:t>Meenakshi</a:t>
            </a:r>
            <a:r>
              <a:rPr lang="en-US" sz="2000" dirty="0">
                <a:solidFill>
                  <a:schemeClr val="bg1"/>
                </a:solidFill>
              </a:rPr>
              <a:t> Kaushik, Cisco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bg1"/>
                </a:solidFill>
              </a:rPr>
              <a:t>Sridhar </a:t>
            </a:r>
            <a:r>
              <a:rPr lang="en-US" sz="2000" dirty="0" err="1" smtClean="0">
                <a:solidFill>
                  <a:schemeClr val="bg1"/>
                </a:solidFill>
              </a:rPr>
              <a:t>Gaddam</a:t>
            </a:r>
            <a:r>
              <a:rPr lang="en-US" sz="2000" dirty="0" smtClean="0">
                <a:solidFill>
                  <a:schemeClr val="bg1"/>
                </a:solidFill>
              </a:rPr>
              <a:t>, </a:t>
            </a:r>
            <a:r>
              <a:rPr lang="en-US" sz="2000" dirty="0" err="1" smtClean="0">
                <a:solidFill>
                  <a:schemeClr val="bg1"/>
                </a:solidFill>
              </a:rPr>
              <a:t>RedHat</a:t>
            </a:r>
            <a:endParaRPr lang="en-US" sz="20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4471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roppedPetal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4701" y="110729"/>
            <a:ext cx="1783854" cy="23784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Lessons Learned of Setup in a Single Laptop Environment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200151"/>
            <a:ext cx="8229601" cy="3394472"/>
          </a:xfrm>
        </p:spPr>
        <p:txBody>
          <a:bodyPr>
            <a:normAutofit/>
          </a:bodyPr>
          <a:lstStyle/>
          <a:p>
            <a:pPr lvl="0"/>
            <a:r>
              <a:rPr lang="en-CA" dirty="0" smtClean="0"/>
              <a:t>RAM Size – 32GB RAM preferred in a single laptop</a:t>
            </a:r>
          </a:p>
          <a:p>
            <a:pPr lvl="1"/>
            <a:r>
              <a:rPr lang="en-CA" dirty="0" smtClean="0"/>
              <a:t>8GB RAM and 40GB storage for each node</a:t>
            </a:r>
          </a:p>
          <a:p>
            <a:pPr lvl="1"/>
            <a:r>
              <a:rPr lang="en-CA" dirty="0" smtClean="0"/>
              <a:t>4GB RAM and 20GB storage minimum for each node</a:t>
            </a:r>
          </a:p>
          <a:p>
            <a:pPr lvl="0"/>
            <a:r>
              <a:rPr lang="en-CA" dirty="0" smtClean="0"/>
              <a:t>Tricks of Network Setup in Virtual Box</a:t>
            </a:r>
          </a:p>
          <a:p>
            <a:pPr lvl="1"/>
            <a:r>
              <a:rPr lang="en-CA" dirty="0" smtClean="0"/>
              <a:t>Internal Network, Host-Only, Bridged, NAT, NAT Network</a:t>
            </a:r>
          </a:p>
          <a:p>
            <a:pPr lvl="1"/>
            <a:r>
              <a:rPr lang="en-CA" dirty="0" smtClean="0"/>
              <a:t>32-bit / 64-bit, Windows / Linux</a:t>
            </a:r>
          </a:p>
          <a:p>
            <a:pPr lvl="0"/>
            <a:r>
              <a:rPr lang="en-CA" dirty="0" smtClean="0"/>
              <a:t>External, routable IP address for a laptop to different locations</a:t>
            </a:r>
          </a:p>
          <a:p>
            <a:pPr lvl="0"/>
            <a:endParaRPr lang="en-CA" dirty="0" smtClean="0"/>
          </a:p>
          <a:p>
            <a:pPr lvl="0"/>
            <a:endParaRPr lang="en-CA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9994900" y="34671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594623"/>
            <a:ext cx="1092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fld id="{1D8D40CF-0547-6641-AF63-FADB2A980393}" type="datetimeFigureOut">
              <a:rPr lang="en-US" smtClean="0"/>
              <a:pPr/>
              <a:t>11/6/2015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49400" y="4594623"/>
            <a:ext cx="447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pPr algn="l"/>
            <a:r>
              <a:rPr lang="en-US" dirty="0"/>
              <a:t>OPNFV Proof-of-Concepts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61350" y="4594623"/>
            <a:ext cx="6032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fld id="{9A656EF6-BAFE-D947-B882-BDAE585DDDE4}" type="slidenum">
              <a:rPr lang="en-US" smtClean="0"/>
              <a:pPr/>
              <a:t>10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85900" y="4671788"/>
            <a:ext cx="0" cy="242605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3914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roppedPetal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4701" y="110729"/>
            <a:ext cx="1783854" cy="23784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Marching to Brahmaputra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200151"/>
            <a:ext cx="8229601" cy="3394472"/>
          </a:xfrm>
        </p:spPr>
        <p:txBody>
          <a:bodyPr>
            <a:normAutofit/>
          </a:bodyPr>
          <a:lstStyle/>
          <a:p>
            <a:pPr lvl="0"/>
            <a:r>
              <a:rPr lang="en-CA" dirty="0" smtClean="0"/>
              <a:t>To document Gap Analysis (User’s Guide)</a:t>
            </a:r>
          </a:p>
          <a:p>
            <a:pPr lvl="0"/>
            <a:r>
              <a:rPr lang="en-CA" dirty="0" smtClean="0"/>
              <a:t>To document setup instructions (Install Guide)</a:t>
            </a:r>
          </a:p>
          <a:p>
            <a:pPr lvl="0"/>
            <a:r>
              <a:rPr lang="en-CA" dirty="0" smtClean="0"/>
              <a:t>Deployment workflow:</a:t>
            </a:r>
          </a:p>
          <a:p>
            <a:pPr lvl="1"/>
            <a:r>
              <a:rPr lang="en-CA" dirty="0" smtClean="0"/>
              <a:t>Installer deploys core package of Brahmaputra, including testing</a:t>
            </a:r>
          </a:p>
          <a:p>
            <a:pPr lvl="1"/>
            <a:r>
              <a:rPr lang="en-CA" dirty="0" smtClean="0"/>
              <a:t>Disable odl-l3 and enable neutron-l3-agent (due to ODL gaps)</a:t>
            </a:r>
          </a:p>
          <a:p>
            <a:pPr lvl="1"/>
            <a:r>
              <a:rPr lang="en-CA" dirty="0" smtClean="0"/>
              <a:t>Our Step 4 instructions to set up IPv6 </a:t>
            </a:r>
            <a:r>
              <a:rPr lang="en-CA" dirty="0" err="1" smtClean="0"/>
              <a:t>vRouter</a:t>
            </a:r>
            <a:endParaRPr lang="en-CA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9994900" y="34671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594623"/>
            <a:ext cx="1092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fld id="{1D8D40CF-0547-6641-AF63-FADB2A980393}" type="datetimeFigureOut">
              <a:rPr lang="en-US" smtClean="0"/>
              <a:pPr/>
              <a:t>11/6/2015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49400" y="4594623"/>
            <a:ext cx="447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pPr algn="l"/>
            <a:r>
              <a:rPr lang="en-US" dirty="0"/>
              <a:t>OPNFV Proof-of-Concepts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61350" y="4594623"/>
            <a:ext cx="6032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fld id="{9A656EF6-BAFE-D947-B882-BDAE585DDDE4}" type="slidenum">
              <a:rPr lang="en-US" smtClean="0"/>
              <a:pPr/>
              <a:t>11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85900" y="4671788"/>
            <a:ext cx="0" cy="242605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5341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</p:spPr>
        <p:txBody>
          <a:bodyPr>
            <a:normAutofit lnSpcReduction="10000"/>
          </a:bodyPr>
          <a:lstStyle/>
          <a:p>
            <a:pPr lvl="0"/>
            <a:r>
              <a:rPr lang="en-CA" dirty="0" smtClean="0"/>
              <a:t>All additional contributors of IPv6 project, particularly</a:t>
            </a:r>
          </a:p>
          <a:p>
            <a:pPr lvl="1"/>
            <a:r>
              <a:rPr lang="en-CA" dirty="0" smtClean="0"/>
              <a:t>Mark Medina (</a:t>
            </a:r>
            <a:r>
              <a:rPr lang="en-CA" dirty="0" err="1" smtClean="0"/>
              <a:t>ClearPath</a:t>
            </a:r>
            <a:r>
              <a:rPr lang="en-CA" dirty="0" smtClean="0"/>
              <a:t>) for initial network design</a:t>
            </a:r>
          </a:p>
          <a:p>
            <a:pPr lvl="1"/>
            <a:r>
              <a:rPr lang="en-CA" dirty="0" err="1" smtClean="0"/>
              <a:t>Jonne</a:t>
            </a:r>
            <a:r>
              <a:rPr lang="en-CA" dirty="0" smtClean="0"/>
              <a:t> </a:t>
            </a:r>
            <a:r>
              <a:rPr lang="en-CA" dirty="0" err="1" smtClean="0"/>
              <a:t>Soininen</a:t>
            </a:r>
            <a:r>
              <a:rPr lang="en-CA" dirty="0" smtClean="0"/>
              <a:t> (Nokia) for SME in IPv6 area</a:t>
            </a:r>
          </a:p>
          <a:p>
            <a:pPr lvl="1"/>
            <a:r>
              <a:rPr lang="en-CA" dirty="0" err="1" smtClean="0"/>
              <a:t>Iben</a:t>
            </a:r>
            <a:r>
              <a:rPr lang="en-CA" dirty="0" smtClean="0"/>
              <a:t> Rodriguez (Spirent) for providing VCT Lab infrastructure, and help at every step of lab setup</a:t>
            </a:r>
          </a:p>
          <a:p>
            <a:pPr lvl="1"/>
            <a:r>
              <a:rPr lang="en-CA" dirty="0" smtClean="0"/>
              <a:t>Cristian </a:t>
            </a:r>
            <a:r>
              <a:rPr lang="en-CA" dirty="0" err="1" smtClean="0"/>
              <a:t>Valean</a:t>
            </a:r>
            <a:r>
              <a:rPr lang="en-CA" dirty="0" smtClean="0"/>
              <a:t> (Cloud Base Solutions) for lab setup, access and support</a:t>
            </a:r>
          </a:p>
          <a:p>
            <a:pPr lvl="1"/>
            <a:r>
              <a:rPr lang="en-CA" smtClean="0"/>
              <a:t>Hannes Frederic </a:t>
            </a:r>
            <a:r>
              <a:rPr lang="en-CA" dirty="0" smtClean="0"/>
              <a:t>Sowa (</a:t>
            </a:r>
            <a:r>
              <a:rPr lang="en-CA" dirty="0" err="1" smtClean="0"/>
              <a:t>Redhat</a:t>
            </a:r>
            <a:r>
              <a:rPr lang="en-CA" dirty="0" smtClean="0"/>
              <a:t>) for SME in IPv6 in Linux kernel</a:t>
            </a:r>
          </a:p>
          <a:p>
            <a:pPr lvl="1"/>
            <a:r>
              <a:rPr lang="en-CA" dirty="0" smtClean="0"/>
              <a:t>Prakash </a:t>
            </a:r>
            <a:r>
              <a:rPr lang="en-CA" dirty="0" err="1" smtClean="0"/>
              <a:t>Ramchandran</a:t>
            </a:r>
            <a:r>
              <a:rPr lang="en-CA" dirty="0" smtClean="0"/>
              <a:t> (Huawei) for active participation and testing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994900" y="34671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594623"/>
            <a:ext cx="1092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fld id="{1D8D40CF-0547-6641-AF63-FADB2A980393}" type="datetimeFigureOut">
              <a:rPr lang="en-US" smtClean="0"/>
              <a:pPr/>
              <a:t>11/6/2015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49400" y="4594623"/>
            <a:ext cx="447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pPr algn="l"/>
            <a:r>
              <a:rPr lang="en-US" dirty="0"/>
              <a:t>OPNFV Proof-of-Concepts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61350" y="4594623"/>
            <a:ext cx="6032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fld id="{9A656EF6-BAFE-D947-B882-BDAE585DDDE4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13" name="Picture 12" descr="CroppedPetal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4701" y="110729"/>
            <a:ext cx="1783854" cy="2378471"/>
          </a:xfrm>
          <a:prstGeom prst="rect">
            <a:avLst/>
          </a:prstGeom>
        </p:spPr>
      </p:pic>
      <p:cxnSp>
        <p:nvCxnSpPr>
          <p:cNvPr id="15" name="Straight Connector 14"/>
          <p:cNvCxnSpPr/>
          <p:nvPr/>
        </p:nvCxnSpPr>
        <p:spPr>
          <a:xfrm>
            <a:off x="1485900" y="4671788"/>
            <a:ext cx="0" cy="242605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2271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Backup Slides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994900" y="34671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594623"/>
            <a:ext cx="1092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fld id="{1D8D40CF-0547-6641-AF63-FADB2A980393}" type="datetimeFigureOut">
              <a:rPr lang="en-US" smtClean="0"/>
              <a:pPr/>
              <a:t>11/6/2015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49400" y="4594623"/>
            <a:ext cx="447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pPr algn="l"/>
            <a:r>
              <a:rPr lang="en-US" dirty="0"/>
              <a:t>OPNFV Proof-of-Concepts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61350" y="4594623"/>
            <a:ext cx="6032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fld id="{9A656EF6-BAFE-D947-B882-BDAE585DDDE4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13" name="Picture 12" descr="CroppedPetal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4701" y="110729"/>
            <a:ext cx="1783854" cy="2378471"/>
          </a:xfrm>
          <a:prstGeom prst="rect">
            <a:avLst/>
          </a:prstGeom>
        </p:spPr>
      </p:pic>
      <p:cxnSp>
        <p:nvCxnSpPr>
          <p:cNvPr id="15" name="Straight Connector 14"/>
          <p:cNvCxnSpPr/>
          <p:nvPr/>
        </p:nvCxnSpPr>
        <p:spPr>
          <a:xfrm>
            <a:off x="1485900" y="4671788"/>
            <a:ext cx="0" cy="242605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3234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ODL Gap Analysis (1 of 3)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994900" y="34671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594623"/>
            <a:ext cx="1092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fld id="{1D8D40CF-0547-6641-AF63-FADB2A980393}" type="datetimeFigureOut">
              <a:rPr lang="en-US" smtClean="0"/>
              <a:pPr/>
              <a:t>11/6/2015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49400" y="4594623"/>
            <a:ext cx="447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pPr algn="l"/>
            <a:r>
              <a:rPr lang="en-US" dirty="0"/>
              <a:t>OPNFV Proof-of-Concepts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61350" y="4594623"/>
            <a:ext cx="6032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fld id="{9A656EF6-BAFE-D947-B882-BDAE585DDDE4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13" name="Picture 12" descr="CroppedPetal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4701" y="110729"/>
            <a:ext cx="1783854" cy="2378471"/>
          </a:xfrm>
          <a:prstGeom prst="rect">
            <a:avLst/>
          </a:prstGeom>
        </p:spPr>
      </p:pic>
      <p:cxnSp>
        <p:nvCxnSpPr>
          <p:cNvPr id="15" name="Straight Connector 14"/>
          <p:cNvCxnSpPr/>
          <p:nvPr/>
        </p:nvCxnSpPr>
        <p:spPr>
          <a:xfrm>
            <a:off x="1485900" y="4671788"/>
            <a:ext cx="0" cy="242605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5837497"/>
              </p:ext>
            </p:extLst>
          </p:nvPr>
        </p:nvGraphicFramePr>
        <p:xfrm>
          <a:off x="136989" y="1068723"/>
          <a:ext cx="8883720" cy="3261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6054"/>
                <a:gridCol w="750013"/>
                <a:gridCol w="665765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Use Case / Requirement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Lithium SR2?</a:t>
                      </a:r>
                    </a:p>
                    <a:p>
                      <a:pPr algn="ctr"/>
                      <a:r>
                        <a:rPr lang="en-US" sz="1400" dirty="0" smtClean="0"/>
                        <a:t>(Y / N)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Notes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REST </a:t>
                      </a:r>
                      <a:r>
                        <a:rPr lang="en-US" sz="1400" dirty="0" smtClean="0"/>
                        <a:t>API</a:t>
                      </a:r>
                      <a:r>
                        <a:rPr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support for IPv6 subnet creation in ODL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Yes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Yes, it is possible to create IPv6 subnets in ODL using Neutron REST </a:t>
                      </a:r>
                      <a:r>
                        <a:rPr lang="en-US" sz="1400" dirty="0" smtClean="0"/>
                        <a:t>API</a:t>
                      </a:r>
                      <a:r>
                        <a:rPr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en-US" sz="1400" dirty="0" smtClean="0"/>
                        <a:t/>
                      </a:r>
                      <a:br>
                        <a:rPr lang="en-US" sz="1400" dirty="0" smtClean="0"/>
                      </a:br>
                      <a:r>
                        <a:rPr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 a network which has both IPv4 and IPv6 subnets, ODL mechanism driver will send the port information which includes IPv4/v6 addresses to ODL Neutron northbound </a:t>
                      </a:r>
                      <a:r>
                        <a:rPr lang="en-US" sz="1400" dirty="0" smtClean="0"/>
                        <a:t>API</a:t>
                      </a:r>
                      <a:r>
                        <a:rPr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When port information is queried it displays IPv4 and IPv6 addresses. However, in Lithium release, ODL net-</a:t>
                      </a:r>
                      <a:r>
                        <a:rPr lang="en-US" sz="1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virt</a:t>
                      </a:r>
                      <a:r>
                        <a:rPr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provider does not support IPv6 features (i.e., the actual functionality is missing and would be available only in the later releases of ODL).</a:t>
                      </a:r>
                      <a:endParaRPr lang="en-US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When using ODL for L2 forwarding / tunneling, is it compatible with IPv6.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Yes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756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ODL Gap Analysis (2 of 3)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994900" y="34671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594623"/>
            <a:ext cx="1092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fld id="{1D8D40CF-0547-6641-AF63-FADB2A980393}" type="datetimeFigureOut">
              <a:rPr lang="en-US" smtClean="0"/>
              <a:pPr/>
              <a:t>11/6/2015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49400" y="4594623"/>
            <a:ext cx="447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pPr algn="l"/>
            <a:r>
              <a:rPr lang="en-US" dirty="0"/>
              <a:t>OPNFV Proof-of-Concepts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61350" y="4594623"/>
            <a:ext cx="6032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fld id="{9A656EF6-BAFE-D947-B882-BDAE585DDDE4}" type="slidenum">
              <a:rPr lang="en-US" smtClean="0"/>
              <a:pPr/>
              <a:t>15</a:t>
            </a:fld>
            <a:endParaRPr lang="en-US" dirty="0"/>
          </a:p>
        </p:txBody>
      </p:sp>
      <p:pic>
        <p:nvPicPr>
          <p:cNvPr id="13" name="Picture 12" descr="CroppedPetal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4701" y="110729"/>
            <a:ext cx="1783854" cy="2378471"/>
          </a:xfrm>
          <a:prstGeom prst="rect">
            <a:avLst/>
          </a:prstGeom>
        </p:spPr>
      </p:pic>
      <p:cxnSp>
        <p:nvCxnSpPr>
          <p:cNvPr id="15" name="Straight Connector 14"/>
          <p:cNvCxnSpPr/>
          <p:nvPr/>
        </p:nvCxnSpPr>
        <p:spPr>
          <a:xfrm>
            <a:off x="1485900" y="4671788"/>
            <a:ext cx="0" cy="242605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3646532"/>
              </p:ext>
            </p:extLst>
          </p:nvPr>
        </p:nvGraphicFramePr>
        <p:xfrm>
          <a:off x="136989" y="1068723"/>
          <a:ext cx="8883720" cy="3901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1694"/>
                <a:gridCol w="832207"/>
                <a:gridCol w="523981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Use Case / Requirement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Lithium SR2?</a:t>
                      </a:r>
                    </a:p>
                    <a:p>
                      <a:pPr algn="ctr"/>
                      <a:r>
                        <a:rPr lang="en-US" sz="1400" dirty="0" smtClean="0"/>
                        <a:t>(Y / N)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Notes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IPv6 Router support in ODL</a:t>
                      </a:r>
                      <a:r>
                        <a:rPr lang="en-US" sz="1400" dirty="0" smtClean="0"/>
                        <a:t/>
                      </a:r>
                      <a:br>
                        <a:rPr lang="en-US" sz="1400" dirty="0" smtClean="0"/>
                      </a:br>
                      <a:r>
                        <a:rPr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 Communication between VMs on same compute node</a:t>
                      </a:r>
                      <a:r>
                        <a:rPr lang="en-US" sz="1400" dirty="0" smtClean="0"/>
                        <a:t/>
                      </a:r>
                      <a:br>
                        <a:rPr lang="en-US" sz="1400" dirty="0" smtClean="0"/>
                      </a:br>
                      <a:r>
                        <a:rPr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 Communication between VMs on different compute nodes (east-west)</a:t>
                      </a:r>
                      <a:r>
                        <a:rPr lang="en-US" sz="1400" dirty="0" smtClean="0"/>
                        <a:t/>
                      </a:r>
                      <a:br>
                        <a:rPr lang="en-US" sz="1400" dirty="0" smtClean="0"/>
                      </a:br>
                      <a:r>
                        <a:rPr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 External routing (north-south)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ODL net-</a:t>
                      </a:r>
                      <a:r>
                        <a:rPr lang="en-US" sz="1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virt</a:t>
                      </a:r>
                      <a:r>
                        <a:rPr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provider in Lithium release only supports IPv4 Router.</a:t>
                      </a:r>
                      <a:r>
                        <a:rPr lang="en-US" sz="1400" dirty="0" smtClean="0"/>
                        <a:t/>
                      </a:r>
                      <a:br>
                        <a:rPr lang="en-US" sz="1400" dirty="0" smtClean="0"/>
                      </a:br>
                      <a:r>
                        <a:rPr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Support for IPv6 Router is planned using </a:t>
                      </a:r>
                      <a:r>
                        <a:rPr lang="en-US" sz="14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 tooltip="https://wiki.opendaylight.org/view/IPv4/IPv6_Dual_stack"/>
                        </a:rPr>
                        <a:t>Routing Manager</a:t>
                      </a:r>
                      <a:r>
                        <a:rPr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as part of Beryllium Release.</a:t>
                      </a:r>
                      <a:r>
                        <a:rPr lang="en-US" sz="1400" dirty="0" smtClean="0"/>
                        <a:t/>
                      </a:r>
                      <a:br>
                        <a:rPr lang="en-US" sz="1400" dirty="0" smtClean="0"/>
                      </a:br>
                      <a:r>
                        <a:rPr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the meantime, if IPv6 Routing is necessary, we can use ODL for L2 connectivity and Neutron L3 agent for IPv4/v6 routing.</a:t>
                      </a:r>
                      <a:r>
                        <a:rPr lang="en-US" sz="1400" dirty="0" smtClean="0"/>
                        <a:t/>
                      </a:r>
                      <a:br>
                        <a:rPr lang="en-US" sz="1400" dirty="0" smtClean="0"/>
                      </a:br>
                      <a:r>
                        <a:rPr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Note: In Lithium SR1 release, we have the following </a:t>
                      </a:r>
                      <a:r>
                        <a:rPr lang="en-US" sz="14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 tooltip="http://fpaste.org/275362"/>
                        </a:rPr>
                        <a:t>issue</a:t>
                      </a:r>
                      <a:r>
                        <a:rPr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which is fixed upstream and back-ported to </a:t>
                      </a:r>
                      <a:r>
                        <a:rPr lang="en-US" sz="14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5" tooltip="https://git.opendaylight.org/gerrit/#/c/26284"/>
                        </a:rPr>
                        <a:t>stable/lithium (expected in SR2 release)</a:t>
                      </a:r>
                      <a:r>
                        <a:rPr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US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IPAM: Support for IPv6 Address assignment modes.</a:t>
                      </a:r>
                      <a:r>
                        <a:rPr lang="en-US" sz="1400" dirty="0" smtClean="0"/>
                        <a:t/>
                      </a:r>
                      <a:br>
                        <a:rPr lang="en-US" sz="1400" dirty="0" smtClean="0"/>
                      </a:br>
                      <a:r>
                        <a:rPr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 SLAAC</a:t>
                      </a:r>
                      <a:r>
                        <a:rPr lang="en-US" sz="1400" dirty="0" smtClean="0"/>
                        <a:t/>
                      </a:r>
                      <a:br>
                        <a:rPr lang="en-US" sz="1400" dirty="0" smtClean="0"/>
                      </a:br>
                      <a:r>
                        <a:rPr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 DHCPv6 Stateless</a:t>
                      </a:r>
                      <a:r>
                        <a:rPr lang="en-US" sz="1400" dirty="0" smtClean="0"/>
                        <a:t/>
                      </a:r>
                      <a:br>
                        <a:rPr lang="en-US" sz="1400" dirty="0" smtClean="0"/>
                      </a:br>
                      <a:r>
                        <a:rPr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 DHCPv6 </a:t>
                      </a:r>
                      <a:r>
                        <a:rPr lang="en-US" sz="1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Stateful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Although it is possible to create different types of IPv6 subnets in ODL, ODL_L3 would have to implement the IPv6 Router that can send out Router Advertisements based on the IPv6 addressing mode.</a:t>
                      </a:r>
                      <a:r>
                        <a:rPr lang="en-US" sz="1400" dirty="0" smtClean="0"/>
                        <a:t/>
                      </a:r>
                      <a:br>
                        <a:rPr lang="en-US" sz="1400" dirty="0" smtClean="0"/>
                      </a:br>
                      <a:r>
                        <a:rPr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Router Advertisement is also necessary for VMs to configure the default route</a:t>
                      </a:r>
                      <a:r>
                        <a:rPr lang="en-US" sz="1400" dirty="0" smtClean="0"/>
                        <a:t/>
                      </a:r>
                      <a:br>
                        <a:rPr lang="en-US" sz="1400" dirty="0" smtClean="0"/>
                      </a:br>
                      <a:r>
                        <a:rPr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This could be part of Routing Manager in Beryllium release.</a:t>
                      </a:r>
                      <a:endParaRPr lang="en-US" sz="14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3274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ODL Gap Analysis (3 of 3)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994900" y="34671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594623"/>
            <a:ext cx="1092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fld id="{1D8D40CF-0547-6641-AF63-FADB2A980393}" type="datetimeFigureOut">
              <a:rPr lang="en-US" smtClean="0"/>
              <a:pPr/>
              <a:t>11/6/2015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49400" y="4594623"/>
            <a:ext cx="447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pPr algn="l"/>
            <a:r>
              <a:rPr lang="en-US" dirty="0"/>
              <a:t>OPNFV Proof-of-Concepts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61350" y="4594623"/>
            <a:ext cx="6032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fld id="{9A656EF6-BAFE-D947-B882-BDAE585DDDE4}" type="slidenum">
              <a:rPr lang="en-US" smtClean="0"/>
              <a:pPr/>
              <a:t>16</a:t>
            </a:fld>
            <a:endParaRPr lang="en-US" dirty="0"/>
          </a:p>
        </p:txBody>
      </p:sp>
      <p:pic>
        <p:nvPicPr>
          <p:cNvPr id="13" name="Picture 12" descr="CroppedPetal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4701" y="110729"/>
            <a:ext cx="1783854" cy="2378471"/>
          </a:xfrm>
          <a:prstGeom prst="rect">
            <a:avLst/>
          </a:prstGeom>
        </p:spPr>
      </p:pic>
      <p:cxnSp>
        <p:nvCxnSpPr>
          <p:cNvPr id="15" name="Straight Connector 14"/>
          <p:cNvCxnSpPr/>
          <p:nvPr/>
        </p:nvCxnSpPr>
        <p:spPr>
          <a:xfrm>
            <a:off x="1485900" y="4671788"/>
            <a:ext cx="0" cy="242605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0560048"/>
              </p:ext>
            </p:extLst>
          </p:nvPr>
        </p:nvGraphicFramePr>
        <p:xfrm>
          <a:off x="136989" y="1068723"/>
          <a:ext cx="8883720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33627"/>
                <a:gridCol w="770562"/>
                <a:gridCol w="447953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Use Case / Requirement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Lithium SR2?</a:t>
                      </a:r>
                    </a:p>
                    <a:p>
                      <a:pPr algn="ctr"/>
                      <a:r>
                        <a:rPr lang="en-US" sz="1400" dirty="0" smtClean="0"/>
                        <a:t>(Y / N)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Notes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Full support for IPv6 matching (i.e., IPv6, ICMPv6, TCP, UDP) in security groups. Ability to control and manage all IPv6 security group capabilities via Neutron/Nova </a:t>
                      </a:r>
                      <a:r>
                        <a:rPr lang="en-US" sz="1400" dirty="0" smtClean="0"/>
                        <a:t>API</a:t>
                      </a:r>
                      <a:r>
                        <a:rPr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(REST and CLI) as well as via Horizon.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Security Groups for IPv6 are currently not supported.</a:t>
                      </a:r>
                      <a:endParaRPr lang="en-US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Shared Networks support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ODL currently assumes a single tenant to network mapping and does not support shared networks among tenants.</a:t>
                      </a:r>
                      <a:endParaRPr lang="en-US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IPv6 external L2 VLAN directly attached to a VM.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To-Do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ODL on an IPv6 only Infrastructure.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To-Do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Deploying OpenStack with ODL on an IPv6 only infrastructure where the </a:t>
                      </a:r>
                      <a:r>
                        <a:rPr lang="en-US" sz="1400" dirty="0" err="1" smtClean="0"/>
                        <a:t>API</a:t>
                      </a:r>
                      <a:r>
                        <a:rPr lang="en-US" sz="1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endpoints</a:t>
                      </a:r>
                      <a:r>
                        <a:rPr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are all IPv6 addresses.</a:t>
                      </a:r>
                      <a:endParaRPr lang="en-US" sz="14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588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roppedPetal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4701" y="110729"/>
            <a:ext cx="1783854" cy="23784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Gaps in ODL and Workaround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200151"/>
            <a:ext cx="8229601" cy="3394472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en-CA" dirty="0" smtClean="0"/>
              <a:t>IPv6 Router is not supported in ODL</a:t>
            </a:r>
          </a:p>
          <a:p>
            <a:pPr lvl="1"/>
            <a:r>
              <a:rPr lang="en-CA" dirty="0" smtClean="0"/>
              <a:t>Workaround is to use neutron-l3-agent instead of odl-l3, and use ODL as L2 switch</a:t>
            </a:r>
          </a:p>
          <a:p>
            <a:pPr lvl="0"/>
            <a:r>
              <a:rPr lang="en-CA" dirty="0" smtClean="0"/>
              <a:t>Security Group is not supported in ODL</a:t>
            </a:r>
          </a:p>
          <a:p>
            <a:pPr lvl="1"/>
            <a:r>
              <a:rPr lang="en-CA" dirty="0" smtClean="0"/>
              <a:t>Workaround is to completely disable Security Group feature in Neutron</a:t>
            </a:r>
          </a:p>
          <a:p>
            <a:pPr lvl="1"/>
            <a:r>
              <a:rPr lang="en-US" u="sng" dirty="0">
                <a:hlinkClick r:id="rId3"/>
              </a:rPr>
              <a:t>Neutron ML2 Port Security Extension</a:t>
            </a:r>
            <a:r>
              <a:rPr lang="en-CA" dirty="0" smtClean="0"/>
              <a:t> </a:t>
            </a:r>
            <a:r>
              <a:rPr lang="en-CA" dirty="0"/>
              <a:t>i</a:t>
            </a:r>
            <a:r>
              <a:rPr lang="en-CA" dirty="0" smtClean="0"/>
              <a:t>s not relevant any more</a:t>
            </a:r>
          </a:p>
          <a:p>
            <a:pPr lvl="0"/>
            <a:r>
              <a:rPr lang="en-CA" dirty="0" smtClean="0"/>
              <a:t>Shared tenant networks are not supported in ODL</a:t>
            </a:r>
          </a:p>
          <a:p>
            <a:pPr lvl="1"/>
            <a:r>
              <a:rPr lang="en-CA" dirty="0" smtClean="0"/>
              <a:t>Workaround is to use single tenant to network mapping</a:t>
            </a:r>
          </a:p>
          <a:p>
            <a:pPr lvl="0"/>
            <a:r>
              <a:rPr lang="en-CA" dirty="0" smtClean="0"/>
              <a:t>ODL net-</a:t>
            </a:r>
            <a:r>
              <a:rPr lang="en-CA" dirty="0" err="1" smtClean="0"/>
              <a:t>virt</a:t>
            </a:r>
            <a:r>
              <a:rPr lang="en-CA" dirty="0" smtClean="0"/>
              <a:t> provider doesn’t support IPv6</a:t>
            </a:r>
          </a:p>
          <a:p>
            <a:pPr lvl="1"/>
            <a:r>
              <a:rPr lang="en-CA" dirty="0"/>
              <a:t>Workaround is to use manual configuration</a:t>
            </a:r>
          </a:p>
          <a:p>
            <a:pPr lvl="1"/>
            <a:r>
              <a:rPr lang="en-CA" dirty="0" smtClean="0"/>
              <a:t>Expected to be fixed in Beryllium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994900" y="34671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594623"/>
            <a:ext cx="1092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fld id="{1D8D40CF-0547-6641-AF63-FADB2A980393}" type="datetimeFigureOut">
              <a:rPr lang="en-US" smtClean="0"/>
              <a:pPr/>
              <a:t>11/6/2015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49400" y="4594623"/>
            <a:ext cx="447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pPr algn="l"/>
            <a:r>
              <a:rPr lang="en-US" dirty="0"/>
              <a:t>OPNFV Proof-of-Concepts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61350" y="4594623"/>
            <a:ext cx="6032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fld id="{9A656EF6-BAFE-D947-B882-BDAE585DDDE4}" type="slidenum">
              <a:rPr lang="en-US" smtClean="0"/>
              <a:pPr/>
              <a:t>17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85900" y="4671788"/>
            <a:ext cx="0" cy="242605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31714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142270" cy="3394472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en-CA" dirty="0" smtClean="0"/>
              <a:t>Goal</a:t>
            </a:r>
          </a:p>
          <a:p>
            <a:pPr lvl="0"/>
            <a:r>
              <a:rPr lang="en-CA" dirty="0" smtClean="0"/>
              <a:t>Design</a:t>
            </a:r>
          </a:p>
          <a:p>
            <a:pPr lvl="0"/>
            <a:r>
              <a:rPr lang="en-CA" dirty="0" smtClean="0"/>
              <a:t>Underlay Network Topology</a:t>
            </a:r>
          </a:p>
          <a:p>
            <a:pPr lvl="0"/>
            <a:r>
              <a:rPr lang="en-CA" dirty="0" smtClean="0"/>
              <a:t>Setup Steps</a:t>
            </a:r>
          </a:p>
          <a:p>
            <a:pPr lvl="0"/>
            <a:r>
              <a:rPr lang="en-CA" dirty="0" smtClean="0"/>
              <a:t>Topology from Horizon UI after Setup</a:t>
            </a:r>
          </a:p>
          <a:p>
            <a:pPr lvl="0"/>
            <a:r>
              <a:rPr lang="en-CA" dirty="0" smtClean="0"/>
              <a:t>Gaps in ODL and Workaround</a:t>
            </a:r>
          </a:p>
          <a:p>
            <a:pPr lvl="0"/>
            <a:r>
              <a:rPr lang="en-CA" dirty="0" smtClean="0"/>
              <a:t>Lessons Learned of Setup in a Single Laptop Environment</a:t>
            </a:r>
          </a:p>
          <a:p>
            <a:pPr lvl="0"/>
            <a:r>
              <a:rPr lang="en-CA" dirty="0" smtClean="0"/>
              <a:t>Marching </a:t>
            </a:r>
            <a:r>
              <a:rPr lang="en-CA" smtClean="0"/>
              <a:t>to Brahmaputra</a:t>
            </a:r>
            <a:endParaRPr lang="en-CA" dirty="0" smtClean="0"/>
          </a:p>
          <a:p>
            <a:pPr lvl="0"/>
            <a:r>
              <a:rPr lang="en-CA" dirty="0" smtClean="0"/>
              <a:t>Acknowledgement</a:t>
            </a:r>
            <a:endParaRPr lang="en-CA" dirty="0"/>
          </a:p>
        </p:txBody>
      </p:sp>
      <p:sp>
        <p:nvSpPr>
          <p:cNvPr id="5" name="TextBox 4"/>
          <p:cNvSpPr txBox="1"/>
          <p:nvPr/>
        </p:nvSpPr>
        <p:spPr>
          <a:xfrm>
            <a:off x="9994900" y="34671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594623"/>
            <a:ext cx="1092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fld id="{1D8D40CF-0547-6641-AF63-FADB2A980393}" type="datetimeFigureOut">
              <a:rPr lang="en-US" smtClean="0"/>
              <a:pPr/>
              <a:t>11/6/2015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49400" y="4594623"/>
            <a:ext cx="447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pPr algn="l"/>
            <a:r>
              <a:rPr lang="en-US" dirty="0"/>
              <a:t>OPNFV Proof-of-Concepts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61350" y="4594623"/>
            <a:ext cx="6032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fld id="{9A656EF6-BAFE-D947-B882-BDAE585DDDE4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13" name="Picture 12" descr="CroppedPetal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4701" y="110729"/>
            <a:ext cx="1783854" cy="2378471"/>
          </a:xfrm>
          <a:prstGeom prst="rect">
            <a:avLst/>
          </a:prstGeom>
        </p:spPr>
      </p:pic>
      <p:cxnSp>
        <p:nvCxnSpPr>
          <p:cNvPr id="15" name="Straight Connector 14"/>
          <p:cNvCxnSpPr/>
          <p:nvPr/>
        </p:nvCxnSpPr>
        <p:spPr>
          <a:xfrm>
            <a:off x="1485900" y="4671788"/>
            <a:ext cx="0" cy="242605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8819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732920"/>
            <a:ext cx="8080625" cy="2003463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dirty="0" smtClean="0"/>
              <a:t>Gap Analysis</a:t>
            </a:r>
          </a:p>
          <a:p>
            <a:pPr lvl="0"/>
            <a:r>
              <a:rPr lang="en-US" dirty="0" smtClean="0"/>
              <a:t>Expand IPv6 </a:t>
            </a:r>
            <a:r>
              <a:rPr lang="en-US" dirty="0" err="1" smtClean="0"/>
              <a:t>vRouter</a:t>
            </a:r>
            <a:r>
              <a:rPr lang="en-US" dirty="0" smtClean="0"/>
              <a:t> capability to any VM</a:t>
            </a:r>
          </a:p>
          <a:p>
            <a:pPr lvl="1"/>
            <a:r>
              <a:rPr lang="en-US" dirty="0" smtClean="0"/>
              <a:t>Allow for any 3</a:t>
            </a:r>
            <a:r>
              <a:rPr lang="en-US" baseline="30000" dirty="0" smtClean="0"/>
              <a:t>rd</a:t>
            </a:r>
            <a:r>
              <a:rPr lang="en-US" dirty="0" smtClean="0"/>
              <a:t>-party solution, e.g. IPv6 </a:t>
            </a:r>
            <a:r>
              <a:rPr lang="en-US" dirty="0" err="1" smtClean="0"/>
              <a:t>vRouter</a:t>
            </a:r>
            <a:r>
              <a:rPr lang="en-US" dirty="0" smtClean="0"/>
              <a:t> VNF as an alternative of Neutron Router or ODL Router</a:t>
            </a:r>
          </a:p>
          <a:p>
            <a:pPr lvl="1"/>
            <a:r>
              <a:rPr lang="en-US" smtClean="0"/>
              <a:t>Allow for </a:t>
            </a:r>
            <a:r>
              <a:rPr lang="en-US" dirty="0" smtClean="0"/>
              <a:t>open innovation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994900" y="34671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594623"/>
            <a:ext cx="1092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fld id="{1D8D40CF-0547-6641-AF63-FADB2A980393}" type="datetimeFigureOut">
              <a:rPr lang="en-US" smtClean="0"/>
              <a:pPr/>
              <a:t>11/6/2015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49400" y="4594623"/>
            <a:ext cx="447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pPr algn="l"/>
            <a:r>
              <a:rPr lang="en-US" dirty="0"/>
              <a:t>OPNFV Proof-of-Concepts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61350" y="4594623"/>
            <a:ext cx="6032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fld id="{9A656EF6-BAFE-D947-B882-BDAE585DDDE4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13" name="Picture 12" descr="CroppedPetal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4701" y="110729"/>
            <a:ext cx="1783854" cy="2378471"/>
          </a:xfrm>
          <a:prstGeom prst="rect">
            <a:avLst/>
          </a:prstGeom>
        </p:spPr>
      </p:pic>
      <p:cxnSp>
        <p:nvCxnSpPr>
          <p:cNvPr id="15" name="Straight Connector 14"/>
          <p:cNvCxnSpPr/>
          <p:nvPr/>
        </p:nvCxnSpPr>
        <p:spPr>
          <a:xfrm>
            <a:off x="1485900" y="4671788"/>
            <a:ext cx="0" cy="242605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Content Placeholder 2"/>
          <p:cNvSpPr txBox="1">
            <a:spLocks/>
          </p:cNvSpPr>
          <p:nvPr/>
        </p:nvSpPr>
        <p:spPr>
          <a:xfrm>
            <a:off x="455490" y="1015433"/>
            <a:ext cx="8231310" cy="16721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1200"/>
              </a:spcAft>
              <a:buClr>
                <a:srgbClr val="00B0B9"/>
              </a:buClr>
              <a:buFont typeface="Arial"/>
              <a:buChar char="•"/>
              <a:defRPr sz="2200" b="0" i="0" kern="1200">
                <a:solidFill>
                  <a:srgbClr val="373A36"/>
                </a:solidFill>
                <a:latin typeface="Helvetica Neue Light"/>
                <a:ea typeface="+mn-ea"/>
                <a:cs typeface="Helvetica Neue Light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rgbClr val="00B0B9"/>
              </a:buClr>
              <a:buFont typeface="Arial"/>
              <a:buChar char="–"/>
              <a:defRPr sz="2000" b="0" i="0" kern="1200">
                <a:solidFill>
                  <a:srgbClr val="373A36"/>
                </a:solidFill>
                <a:latin typeface="Helvetica Neue Light"/>
                <a:ea typeface="+mn-ea"/>
                <a:cs typeface="Helvetica Neue Light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rgbClr val="00B0B9"/>
              </a:buClr>
              <a:buFont typeface="Arial"/>
              <a:buChar char="•"/>
              <a:defRPr sz="1800" b="0" i="0" kern="1200">
                <a:solidFill>
                  <a:srgbClr val="373A36"/>
                </a:solidFill>
                <a:latin typeface="Helvetica Neue Light"/>
                <a:ea typeface="+mn-ea"/>
                <a:cs typeface="Helvetica Neue Light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rgbClr val="00B0B9"/>
              </a:buClr>
              <a:buFont typeface="Arial"/>
              <a:buChar char="–"/>
              <a:defRPr sz="1600" b="0" i="0" kern="1200">
                <a:solidFill>
                  <a:srgbClr val="373A36"/>
                </a:solidFill>
                <a:latin typeface="Helvetica Neue Light"/>
                <a:ea typeface="+mn-ea"/>
                <a:cs typeface="Helvetica Neue Light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rgbClr val="00B0B9"/>
              </a:buClr>
              <a:buFont typeface="Arial"/>
              <a:buChar char="»"/>
              <a:defRPr sz="1400" b="0" i="0" kern="1200">
                <a:solidFill>
                  <a:srgbClr val="373A36"/>
                </a:solidFill>
                <a:latin typeface="Helvetica Neue Light"/>
                <a:ea typeface="+mn-ea"/>
                <a:cs typeface="Helvetica Neue Light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smtClean="0">
                <a:latin typeface="Arial"/>
                <a:cs typeface="Arial"/>
              </a:rPr>
              <a:t>A VM in </a:t>
            </a:r>
            <a:r>
              <a:rPr lang="en-US" sz="2400" dirty="0" err="1" smtClean="0">
                <a:latin typeface="Arial"/>
                <a:cs typeface="Arial"/>
              </a:rPr>
              <a:t>OpenStack+ODL</a:t>
            </a:r>
            <a:r>
              <a:rPr lang="en-US" sz="2400" dirty="0" smtClean="0">
                <a:latin typeface="Arial"/>
                <a:cs typeface="Arial"/>
              </a:rPr>
              <a:t> environment that is capable of (1) </a:t>
            </a:r>
            <a:r>
              <a:rPr lang="en-US" sz="2400" dirty="0">
                <a:cs typeface="Arial"/>
              </a:rPr>
              <a:t>a</a:t>
            </a:r>
            <a:r>
              <a:rPr lang="en-US" sz="2400" dirty="0" smtClean="0"/>
              <a:t>dvertising </a:t>
            </a:r>
            <a:r>
              <a:rPr lang="en-US" sz="2400" dirty="0"/>
              <a:t>IPv6 Router </a:t>
            </a:r>
            <a:r>
              <a:rPr lang="en-US" sz="2400" dirty="0" smtClean="0"/>
              <a:t>Advertisements (RA) </a:t>
            </a:r>
            <a:r>
              <a:rPr lang="en-US" sz="2400" dirty="0"/>
              <a:t>to the VMs on the internal </a:t>
            </a:r>
            <a:r>
              <a:rPr lang="en-US" sz="2400" dirty="0" smtClean="0"/>
              <a:t>network</a:t>
            </a:r>
            <a:r>
              <a:rPr lang="en-US" sz="2400" dirty="0" smtClean="0">
                <a:latin typeface="Arial"/>
                <a:cs typeface="Arial"/>
              </a:rPr>
              <a:t> (2) </a:t>
            </a:r>
            <a:r>
              <a:rPr lang="en-US" sz="2400" dirty="0"/>
              <a:t>IPv6 Forwarding (i.e., North-South traffic</a:t>
            </a:r>
            <a:r>
              <a:rPr lang="en-US" sz="2400" dirty="0" smtClean="0"/>
              <a:t>)</a:t>
            </a:r>
            <a:r>
              <a:rPr lang="en-US" sz="2400" dirty="0" smtClean="0">
                <a:latin typeface="Arial"/>
                <a:cs typeface="Arial"/>
              </a:rPr>
              <a:t>, </a:t>
            </a:r>
            <a:r>
              <a:rPr lang="en-US" sz="2400" dirty="0" smtClean="0">
                <a:latin typeface="Arial"/>
                <a:cs typeface="Arial"/>
              </a:rPr>
              <a:t>i.e. capability of an IPv6 </a:t>
            </a:r>
            <a:r>
              <a:rPr lang="en-US" sz="2400" dirty="0" err="1" smtClean="0">
                <a:latin typeface="Arial"/>
                <a:cs typeface="Arial"/>
              </a:rPr>
              <a:t>vRouter</a:t>
            </a:r>
            <a:endParaRPr lang="en-CA" sz="2400" dirty="0" smtClean="0"/>
          </a:p>
        </p:txBody>
      </p:sp>
    </p:spTree>
    <p:extLst>
      <p:ext uri="{BB962C8B-B14F-4D97-AF65-F5344CB8AC3E}">
        <p14:creationId xmlns:p14="http://schemas.microsoft.com/office/powerpoint/2010/main" val="3669188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roppedPetal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4701" y="110729"/>
            <a:ext cx="1783854" cy="23784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994900" y="34671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61350" y="4594623"/>
            <a:ext cx="6032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fld id="{9A656EF6-BAFE-D947-B882-BDAE585DDDE4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1026" name="Picture 2" descr="https://wiki.opnfv.org/_media/ipv6_opnfv_project/ipv6-poc-1-v3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231010"/>
            <a:ext cx="8752980" cy="4762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5014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roppedPetal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4701" y="110729"/>
            <a:ext cx="1783854" cy="23784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Underlay Network Topology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994900" y="34671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594623"/>
            <a:ext cx="1092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fld id="{1D8D40CF-0547-6641-AF63-FADB2A980393}" type="datetimeFigureOut">
              <a:rPr lang="en-US" smtClean="0"/>
              <a:pPr/>
              <a:t>11/6/2015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49400" y="4594623"/>
            <a:ext cx="447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pPr algn="l"/>
            <a:r>
              <a:rPr lang="en-US" dirty="0"/>
              <a:t>OPNFV Proof-of-Concepts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61350" y="4594623"/>
            <a:ext cx="6032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fld id="{9A656EF6-BAFE-D947-B882-BDAE585DDDE4}" type="slidenum">
              <a:rPr lang="en-US" smtClean="0"/>
              <a:pPr/>
              <a:t>5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85900" y="4671788"/>
            <a:ext cx="0" cy="242605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050" name="Picture 2" descr="https://wiki.opnfv.org/_media/ipv6_opnfv_project/ipv6_poc_setup_.png?w=800&amp;tok=d9260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4" y="851735"/>
            <a:ext cx="8709026" cy="3933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0280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roppedPetal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4701" y="110729"/>
            <a:ext cx="1783854" cy="23784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Setup Steps (1 of 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200151"/>
            <a:ext cx="8229601" cy="3394472"/>
          </a:xfrm>
        </p:spPr>
        <p:txBody>
          <a:bodyPr>
            <a:normAutofit/>
          </a:bodyPr>
          <a:lstStyle/>
          <a:p>
            <a:pPr lvl="0"/>
            <a:r>
              <a:rPr lang="en-CA" dirty="0">
                <a:hlinkClick r:id="rId3"/>
              </a:rPr>
              <a:t>https://</a:t>
            </a:r>
            <a:r>
              <a:rPr lang="en-CA" dirty="0" smtClean="0">
                <a:hlinkClick r:id="rId3"/>
              </a:rPr>
              <a:t>wiki.opnfv.org/ipv6_opnfv_project/bottomup_exercise</a:t>
            </a:r>
            <a:endParaRPr lang="en-CA" dirty="0"/>
          </a:p>
          <a:p>
            <a:pPr lvl="0"/>
            <a:r>
              <a:rPr lang="en-CA" dirty="0" smtClean="0"/>
              <a:t>Step 0: set up infrastructure</a:t>
            </a:r>
          </a:p>
          <a:p>
            <a:pPr lvl="1"/>
            <a:r>
              <a:rPr lang="en-CA" dirty="0" smtClean="0"/>
              <a:t>Prepare 3 hosts with 8GB RAM and 40GB each</a:t>
            </a:r>
          </a:p>
          <a:p>
            <a:pPr lvl="2"/>
            <a:r>
              <a:rPr lang="en-CA" dirty="0" smtClean="0"/>
              <a:t>4GB RAM and 20GB storage minimum</a:t>
            </a:r>
          </a:p>
          <a:p>
            <a:pPr lvl="1"/>
            <a:r>
              <a:rPr lang="en-CA" dirty="0" smtClean="0"/>
              <a:t>Set up underlay networks and external access network</a:t>
            </a:r>
          </a:p>
          <a:p>
            <a:pPr lvl="0"/>
            <a:r>
              <a:rPr lang="en-CA" dirty="0" smtClean="0"/>
              <a:t>Step 1: set up ODL controller in ODL Controller Node</a:t>
            </a:r>
          </a:p>
          <a:p>
            <a:pPr lvl="1"/>
            <a:r>
              <a:rPr lang="en-CA" dirty="0">
                <a:hlinkClick r:id="rId4"/>
              </a:rPr>
              <a:t>https://</a:t>
            </a:r>
            <a:r>
              <a:rPr lang="en-CA" dirty="0" smtClean="0">
                <a:hlinkClick r:id="rId4"/>
              </a:rPr>
              <a:t>wiki.opnfv.org/ipv6_opnfv_project/bringup_odl_controller</a:t>
            </a:r>
            <a:r>
              <a:rPr lang="en-CA" dirty="0" smtClean="0"/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994900" y="34671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594623"/>
            <a:ext cx="1092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fld id="{1D8D40CF-0547-6641-AF63-FADB2A980393}" type="datetimeFigureOut">
              <a:rPr lang="en-US" smtClean="0"/>
              <a:pPr/>
              <a:t>11/6/2015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49400" y="4594623"/>
            <a:ext cx="447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pPr algn="l"/>
            <a:r>
              <a:rPr lang="en-US" dirty="0"/>
              <a:t>OPNFV Proof-of-Concepts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61350" y="4594623"/>
            <a:ext cx="6032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fld id="{9A656EF6-BAFE-D947-B882-BDAE585DDDE4}" type="slidenum">
              <a:rPr lang="en-US" smtClean="0"/>
              <a:pPr/>
              <a:t>6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85900" y="4671788"/>
            <a:ext cx="0" cy="242605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8053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roppedPetal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4701" y="110729"/>
            <a:ext cx="1783854" cy="23784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Setup Steps (2 of 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8773" y="1200151"/>
            <a:ext cx="8535827" cy="3394472"/>
          </a:xfrm>
        </p:spPr>
        <p:txBody>
          <a:bodyPr>
            <a:normAutofit fontScale="92500"/>
          </a:bodyPr>
          <a:lstStyle/>
          <a:p>
            <a:pPr lvl="0"/>
            <a:r>
              <a:rPr lang="en-CA" dirty="0" smtClean="0"/>
              <a:t>Step 2: set up OS Controller Node</a:t>
            </a:r>
          </a:p>
          <a:p>
            <a:pPr lvl="1"/>
            <a:r>
              <a:rPr lang="en-CA" dirty="0">
                <a:hlinkClick r:id="rId3"/>
              </a:rPr>
              <a:t>https://</a:t>
            </a:r>
            <a:r>
              <a:rPr lang="en-CA" dirty="0" smtClean="0">
                <a:hlinkClick r:id="rId3"/>
              </a:rPr>
              <a:t>wiki.opnfv.org/ipv6_opnfv_project/setup_osodl_ctrlnwcom_node</a:t>
            </a:r>
            <a:r>
              <a:rPr lang="en-CA" dirty="0" smtClean="0"/>
              <a:t> </a:t>
            </a:r>
          </a:p>
          <a:p>
            <a:pPr lvl="0"/>
            <a:r>
              <a:rPr lang="en-CA" dirty="0" smtClean="0"/>
              <a:t>Step 3: set up OS Compute Node</a:t>
            </a:r>
          </a:p>
          <a:p>
            <a:pPr lvl="1"/>
            <a:r>
              <a:rPr lang="en-CA" dirty="0">
                <a:hlinkClick r:id="rId4"/>
              </a:rPr>
              <a:t>https://</a:t>
            </a:r>
            <a:r>
              <a:rPr lang="en-CA" dirty="0" smtClean="0">
                <a:hlinkClick r:id="rId4"/>
              </a:rPr>
              <a:t>wiki.opnfv.org/ipv6_opnfv_project/setup_osodl_compute_node</a:t>
            </a:r>
            <a:r>
              <a:rPr lang="en-CA" dirty="0" smtClean="0"/>
              <a:t> </a:t>
            </a:r>
            <a:endParaRPr lang="en-CA" dirty="0"/>
          </a:p>
          <a:p>
            <a:pPr lvl="0"/>
            <a:r>
              <a:rPr lang="en-CA" dirty="0" smtClean="0"/>
              <a:t>Step 4: create networks, subnets, and spawn and configure VMs in integrated OS+ODL environment to complete experiment</a:t>
            </a:r>
          </a:p>
          <a:p>
            <a:pPr lvl="1"/>
            <a:r>
              <a:rPr lang="en-CA" dirty="0">
                <a:hlinkClick r:id="rId5"/>
              </a:rPr>
              <a:t>https://</a:t>
            </a:r>
            <a:r>
              <a:rPr lang="en-CA" dirty="0" smtClean="0">
                <a:hlinkClick r:id="rId5"/>
              </a:rPr>
              <a:t>wiki.opnfv.org/ipv6_opnfv_project/create_networks</a:t>
            </a:r>
            <a:r>
              <a:rPr lang="en-CA" dirty="0" smtClean="0"/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994900" y="34671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594623"/>
            <a:ext cx="1092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fld id="{1D8D40CF-0547-6641-AF63-FADB2A980393}" type="datetimeFigureOut">
              <a:rPr lang="en-US" smtClean="0"/>
              <a:pPr/>
              <a:t>11/6/2015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49400" y="4594623"/>
            <a:ext cx="447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pPr algn="l"/>
            <a:r>
              <a:rPr lang="en-US" dirty="0"/>
              <a:t>OPNFV Proof-of-Concepts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61350" y="4594623"/>
            <a:ext cx="6032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fld id="{9A656EF6-BAFE-D947-B882-BDAE585DDDE4}" type="slidenum">
              <a:rPr lang="en-US" smtClean="0"/>
              <a:pPr/>
              <a:t>7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85900" y="4671788"/>
            <a:ext cx="0" cy="242605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6936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roppedPetal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4701" y="110729"/>
            <a:ext cx="1783854" cy="23784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Topology from Horizon UI after Setup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994900" y="34671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594623"/>
            <a:ext cx="1092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fld id="{1D8D40CF-0547-6641-AF63-FADB2A980393}" type="datetimeFigureOut">
              <a:rPr lang="en-US" smtClean="0"/>
              <a:pPr/>
              <a:t>11/6/2015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49400" y="4594623"/>
            <a:ext cx="447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pPr algn="l"/>
            <a:r>
              <a:rPr lang="en-US" dirty="0"/>
              <a:t>OPNFV Proof-of-Concepts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61350" y="4594623"/>
            <a:ext cx="6032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fld id="{9A656EF6-BAFE-D947-B882-BDAE585DDDE4}" type="slidenum">
              <a:rPr lang="en-US" smtClean="0"/>
              <a:pPr/>
              <a:t>8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85900" y="4671788"/>
            <a:ext cx="0" cy="242605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074" name="Picture 2" descr="https://wiki.opnfv.org/_media/ipv6_opnfv_project/setup-os_odl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883578"/>
            <a:ext cx="8752980" cy="40933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6181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roppedPetal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4701" y="110729"/>
            <a:ext cx="1783854" cy="23784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Gaps in ODL and Workaround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994900" y="34671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594623"/>
            <a:ext cx="1092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fld id="{1D8D40CF-0547-6641-AF63-FADB2A980393}" type="datetimeFigureOut">
              <a:rPr lang="en-US" smtClean="0"/>
              <a:pPr/>
              <a:t>11/6/2015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49400" y="4594623"/>
            <a:ext cx="447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pPr algn="l"/>
            <a:r>
              <a:rPr lang="en-US" dirty="0"/>
              <a:t>OPNFV Proof-of-Concepts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61350" y="4594623"/>
            <a:ext cx="6032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fld id="{9A656EF6-BAFE-D947-B882-BDAE585DDDE4}" type="slidenum">
              <a:rPr lang="en-US" smtClean="0"/>
              <a:pPr/>
              <a:t>9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85900" y="4671788"/>
            <a:ext cx="0" cy="242605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562961"/>
              </p:ext>
            </p:extLst>
          </p:nvPr>
        </p:nvGraphicFramePr>
        <p:xfrm>
          <a:off x="136987" y="1196793"/>
          <a:ext cx="8873448" cy="314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3916"/>
                <a:gridCol w="447953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Gap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Workaround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400" dirty="0" smtClean="0"/>
                        <a:t>IPv6 Router is not supported in ODL and lack of IPv6 IPAM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ODL net-</a:t>
                      </a:r>
                      <a:r>
                        <a:rPr lang="en-US" sz="1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virt</a:t>
                      </a:r>
                      <a:r>
                        <a:rPr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provider in Lithium release only supports IPv4 Router.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Support for IPv6 Router is planned using </a:t>
                      </a:r>
                      <a:r>
                        <a:rPr lang="en-US" sz="14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 tooltip="https://wiki.opendaylight.org/view/IPv4/IPv6_Dual_stack"/>
                        </a:rPr>
                        <a:t>Routing Manager</a:t>
                      </a:r>
                      <a:r>
                        <a:rPr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as part of Beryllium Release.</a:t>
                      </a:r>
                      <a:endParaRPr lang="en-CA" sz="14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marR="0" lvl="1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CA" sz="1400" dirty="0" smtClean="0"/>
                        <a:t>Use neutron-l3-agent instead of odl-l3 for L3 connectivity</a:t>
                      </a:r>
                    </a:p>
                    <a:p>
                      <a:pPr marL="285750" marR="0" lvl="1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CA" sz="1400" dirty="0" smtClean="0"/>
                        <a:t>Use ODL for L2 switch</a:t>
                      </a:r>
                    </a:p>
                    <a:p>
                      <a:endParaRPr lang="en-US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400" dirty="0" smtClean="0"/>
                        <a:t>Security Group is not supported in ODL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lvl="0" indent="-285750">
                        <a:buFontTx/>
                        <a:buChar char="-"/>
                      </a:pPr>
                      <a:r>
                        <a:rPr lang="en-CA" sz="1400" dirty="0" smtClean="0"/>
                        <a:t>Completely disable Security Group feature in Neutron</a:t>
                      </a:r>
                    </a:p>
                    <a:p>
                      <a:pPr marL="285750" lvl="0" indent="-285750">
                        <a:buFontTx/>
                        <a:buChar char="-"/>
                      </a:pPr>
                      <a:r>
                        <a:rPr lang="en-US" sz="1400" u="sng" dirty="0" smtClean="0">
                          <a:hlinkClick r:id="rId4"/>
                        </a:rPr>
                        <a:t>Neutron ML2 Port Security Extension</a:t>
                      </a:r>
                      <a:r>
                        <a:rPr lang="en-CA" sz="1400" dirty="0" smtClean="0"/>
                        <a:t> is not relevant any more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400" dirty="0" smtClean="0"/>
                        <a:t>Shared tenant networks are not supported in ODL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400" dirty="0" smtClean="0"/>
                        <a:t>Single tenant for network mapping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400" dirty="0" smtClean="0"/>
                        <a:t>ODL net-</a:t>
                      </a:r>
                      <a:r>
                        <a:rPr lang="en-CA" sz="1400" dirty="0" err="1" smtClean="0"/>
                        <a:t>virt</a:t>
                      </a:r>
                      <a:r>
                        <a:rPr lang="en-CA" sz="1400" dirty="0" smtClean="0"/>
                        <a:t> provider doesn’t support IPv6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CA" sz="1400" dirty="0" smtClean="0">
                          <a:hlinkClick r:id="rId5"/>
                        </a:rPr>
                        <a:t>Java exception</a:t>
                      </a:r>
                      <a:endParaRPr lang="en-CA" sz="14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lvl="0" indent="-285750">
                        <a:buFontTx/>
                        <a:buChar char="-"/>
                      </a:pPr>
                      <a:r>
                        <a:rPr lang="en-CA" sz="1400" dirty="0" smtClean="0"/>
                        <a:t>Use manual configuration</a:t>
                      </a:r>
                    </a:p>
                    <a:p>
                      <a:pPr marL="285750" lvl="0" indent="-285750">
                        <a:buFontTx/>
                        <a:buChar char="-"/>
                      </a:pPr>
                      <a:r>
                        <a:rPr lang="en-CA" sz="1400" dirty="0" smtClean="0"/>
                        <a:t>Expected to be fixed in Beryllium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4627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PNFV Colours">
      <a:dk1>
        <a:srgbClr val="373A36"/>
      </a:dk1>
      <a:lt1>
        <a:sysClr val="window" lastClr="FFFFFF"/>
      </a:lt1>
      <a:dk2>
        <a:srgbClr val="00B0B9"/>
      </a:dk2>
      <a:lt2>
        <a:srgbClr val="EEECE1"/>
      </a:lt2>
      <a:accent1>
        <a:srgbClr val="00B0B9"/>
      </a:accent1>
      <a:accent2>
        <a:srgbClr val="00594F"/>
      </a:accent2>
      <a:accent3>
        <a:srgbClr val="007864"/>
      </a:accent3>
      <a:accent4>
        <a:srgbClr val="26D07C"/>
      </a:accent4>
      <a:accent5>
        <a:srgbClr val="A1D884"/>
      </a:accent5>
      <a:accent6>
        <a:srgbClr val="FFFFFF"/>
      </a:accent6>
      <a:hlink>
        <a:srgbClr val="00B0B9"/>
      </a:hlink>
      <a:folHlink>
        <a:srgbClr val="00594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647</TotalTime>
  <Words>960</Words>
  <Application>Microsoft Office PowerPoint</Application>
  <PresentationFormat>On-screen Show (16:9)</PresentationFormat>
  <Paragraphs>173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Helvetica Neue</vt:lpstr>
      <vt:lpstr>Helvetica Neue Light</vt:lpstr>
      <vt:lpstr>Office Theme</vt:lpstr>
      <vt:lpstr>Custom Design</vt:lpstr>
      <vt:lpstr>PowerPoint Presentation</vt:lpstr>
      <vt:lpstr>Content</vt:lpstr>
      <vt:lpstr>Goal</vt:lpstr>
      <vt:lpstr>Design</vt:lpstr>
      <vt:lpstr>Underlay Network Topology</vt:lpstr>
      <vt:lpstr>Setup Steps (1 of 2)</vt:lpstr>
      <vt:lpstr>Setup Steps (2 of 2)</vt:lpstr>
      <vt:lpstr>Topology from Horizon UI after Setup</vt:lpstr>
      <vt:lpstr>Gaps in ODL and Workaround</vt:lpstr>
      <vt:lpstr>Lessons Learned of Setup in a Single Laptop Environment</vt:lpstr>
      <vt:lpstr>Marching to Brahmaputra</vt:lpstr>
      <vt:lpstr>Acknowledgement</vt:lpstr>
      <vt:lpstr>Backup Slides</vt:lpstr>
      <vt:lpstr>ODL Gap Analysis (1 of 3)</vt:lpstr>
      <vt:lpstr>ODL Gap Analysis (2 of 3)</vt:lpstr>
      <vt:lpstr>ODL Gap Analysis (3 of 3)</vt:lpstr>
      <vt:lpstr>Gaps in ODL and Workaround</vt:lpstr>
    </vt:vector>
  </TitlesOfParts>
  <Company>AT&amp;T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OPNFV PoC Overview</dc:title>
  <dc:creator>Bin Hu</dc:creator>
  <cp:lastModifiedBy>HU, BIN</cp:lastModifiedBy>
  <cp:revision>256</cp:revision>
  <dcterms:created xsi:type="dcterms:W3CDTF">2014-08-28T16:51:48Z</dcterms:created>
  <dcterms:modified xsi:type="dcterms:W3CDTF">2015-11-06T16:59:03Z</dcterms:modified>
</cp:coreProperties>
</file>