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76" r:id="rId2"/>
    <p:sldId id="277" r:id="rId3"/>
    <p:sldId id="281" r:id="rId4"/>
    <p:sldId id="282" r:id="rId5"/>
    <p:sldId id="290" r:id="rId6"/>
    <p:sldId id="29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E0F0FE"/>
    <a:srgbClr val="C7E3FD"/>
    <a:srgbClr val="9EBBFC"/>
    <a:srgbClr val="B6DBFC"/>
    <a:srgbClr val="CAE4FA"/>
    <a:srgbClr val="99CCFF"/>
    <a:srgbClr val="A4C8CC"/>
    <a:srgbClr val="00682F"/>
    <a:srgbClr val="B3C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7" autoAdjust="0"/>
    <p:restoredTop sz="67461" autoAdjust="0"/>
  </p:normalViewPr>
  <p:slideViewPr>
    <p:cSldViewPr snapToGrid="0">
      <p:cViewPr>
        <p:scale>
          <a:sx n="91" d="100"/>
          <a:sy n="91" d="100"/>
        </p:scale>
        <p:origin x="-2370" y="13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6D6-193E-4058-9CFC-CC9F06A19FCE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21C69-9E0E-485D-8ECE-9CC09E378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1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1B2A8-C89C-42BA-B321-E8FCF06FD918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4D388-E6D3-4A70-812D-1CE82B389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602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4D388-E6D3-4A70-812D-1CE82B38951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37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4D388-E6D3-4A70-812D-1CE82B38951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33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4D388-E6D3-4A70-812D-1CE82B38951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43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4D388-E6D3-4A70-812D-1CE82B38951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46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4D388-E6D3-4A70-812D-1CE82B38951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69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4D388-E6D3-4A70-812D-1CE82B38951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7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E2BDA23-7969-4303-A5DD-CDB5242ECE40}" type="datetime1">
              <a:rPr lang="en-US" smtClean="0"/>
              <a:pPr/>
              <a:t>1/13/2015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6811653-15B2-4F18-8823-9BF10A13F8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4ED64-7027-472A-AD35-E16E8CEB70E9}" type="datetime1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1653-15B2-4F18-8823-9BF10A13F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7F9C-E9AA-4CF1-9565-AF4102F316A3}" type="datetime1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1653-15B2-4F18-8823-9BF10A13F8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7D66-DE2B-4A23-BE6F-FB03E2C45A17}" type="datetime1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1653-15B2-4F18-8823-9BF10A13F8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F63CD74-7792-42C2-99F7-4032F05ED395}" type="datetime1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6811653-15B2-4F18-8823-9BF10A13F8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8BFD-3930-4EEF-8197-E78E54EB297B}" type="datetime1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1653-15B2-4F18-8823-9BF10A13F8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B885-E35B-490E-8170-432713FB9A6C}" type="datetime1">
              <a:rPr lang="en-US" smtClean="0"/>
              <a:pPr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1653-15B2-4F18-8823-9BF10A13F8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9CDC-DB40-430C-9155-CD8796889FB0}" type="datetime1">
              <a:rPr lang="en-US" smtClean="0"/>
              <a:pPr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1653-15B2-4F18-8823-9BF10A13F8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D7D5-C663-453D-9090-2EBADE8AE8DF}" type="datetime1">
              <a:rPr lang="en-US" smtClean="0"/>
              <a:pPr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1653-15B2-4F18-8823-9BF10A13F8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A31B-5B0F-478E-A131-30A7AC8A0C19}" type="datetime1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1653-15B2-4F18-8823-9BF10A13F8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927F-7060-425F-85FE-B261CD18CAA9}" type="datetime1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1653-15B2-4F18-8823-9BF10A13F8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59A34B-87ED-49D1-A1F0-0F1F4446F34F}" type="datetime1">
              <a:rPr lang="en-US" smtClean="0"/>
              <a:pPr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811653-15B2-4F18-8823-9BF10A13F8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stamp/stamp.jsp?tp=&amp;arnumber=698379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733800"/>
            <a:ext cx="7162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100" dirty="0"/>
              <a:t>Towards an Evaluation Framework for Availability Solutions in the </a:t>
            </a:r>
            <a:r>
              <a:rPr lang="en-CA" sz="3100" dirty="0" smtClean="0"/>
              <a:t>Cloud</a:t>
            </a:r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1800" dirty="0" smtClean="0">
                <a:hlinkClick r:id="rId3"/>
              </a:rPr>
              <a:t>Proceedings of ISSRE 2014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3429"/>
            <a:ext cx="6858000" cy="533400"/>
          </a:xfrm>
        </p:spPr>
        <p:txBody>
          <a:bodyPr>
            <a:noAutofit/>
          </a:bodyPr>
          <a:lstStyle/>
          <a:p>
            <a:pPr algn="l">
              <a:tabLst>
                <a:tab pos="231775" algn="l"/>
                <a:tab pos="6632575" algn="r"/>
              </a:tabLst>
            </a:pPr>
            <a:r>
              <a:rPr lang="en-US" sz="1400" dirty="0"/>
              <a:t>Majid Hormati, </a:t>
            </a:r>
            <a:r>
              <a:rPr lang="en-US" sz="1400" dirty="0" err="1"/>
              <a:t>Ferhat</a:t>
            </a:r>
            <a:r>
              <a:rPr lang="en-US" sz="1400" dirty="0"/>
              <a:t> </a:t>
            </a:r>
            <a:r>
              <a:rPr lang="en-US" sz="1400" dirty="0" err="1"/>
              <a:t>Khendek</a:t>
            </a:r>
            <a:r>
              <a:rPr lang="en-US" sz="1400" dirty="0"/>
              <a:t> 	Maria </a:t>
            </a:r>
            <a:r>
              <a:rPr lang="en-US" sz="1400" dirty="0" err="1"/>
              <a:t>Toeroe</a:t>
            </a:r>
            <a:endParaRPr lang="en-US" sz="1400" dirty="0"/>
          </a:p>
          <a:p>
            <a:pPr algn="l">
              <a:tabLst>
                <a:tab pos="231775" algn="l"/>
                <a:tab pos="6632575" algn="r"/>
              </a:tabLst>
            </a:pPr>
            <a:r>
              <a:rPr lang="en-US" sz="1400" dirty="0"/>
              <a:t>Concordia </a:t>
            </a:r>
            <a:r>
              <a:rPr lang="en-US" sz="1400" dirty="0" smtClean="0"/>
              <a:t>University	Ericsson</a:t>
            </a:r>
            <a:endParaRPr lang="en-US" sz="1400" dirty="0"/>
          </a:p>
          <a:p>
            <a:r>
              <a:rPr lang="en-US" sz="1400" dirty="0"/>
              <a:t>,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762000"/>
            <a:ext cx="2438400" cy="5826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724" y="423040"/>
            <a:ext cx="2819400" cy="122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37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Motivation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Different </a:t>
            </a:r>
            <a:r>
              <a:rPr lang="en-US" dirty="0"/>
              <a:t>factors impact the availability of applications in the Cloud </a:t>
            </a:r>
            <a:endParaRPr lang="en-US" dirty="0" smtClean="0"/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the </a:t>
            </a:r>
            <a:r>
              <a:rPr lang="en-US" dirty="0"/>
              <a:t>availability of VMs, </a:t>
            </a:r>
            <a:endParaRPr lang="en-US" dirty="0" smtClean="0"/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Cloud </a:t>
            </a:r>
            <a:r>
              <a:rPr lang="en-US" dirty="0"/>
              <a:t>infrastructure, </a:t>
            </a:r>
            <a:endParaRPr lang="en-US" dirty="0" smtClean="0"/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networking</a:t>
            </a:r>
            <a:r>
              <a:rPr lang="en-US" dirty="0"/>
              <a:t>, etc</a:t>
            </a:r>
            <a:r>
              <a:rPr lang="en-US" dirty="0" smtClean="0"/>
              <a:t>.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endParaRPr lang="en-US" dirty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Users need a unified </a:t>
            </a:r>
            <a:r>
              <a:rPr lang="en-US" dirty="0" smtClean="0"/>
              <a:t>approach </a:t>
            </a:r>
            <a:r>
              <a:rPr lang="en-US" dirty="0"/>
              <a:t>to </a:t>
            </a:r>
            <a:r>
              <a:rPr lang="en-US" dirty="0" smtClean="0"/>
              <a:t>compare and evaluate the </a:t>
            </a:r>
            <a:r>
              <a:rPr lang="en-US" dirty="0"/>
              <a:t>different availability solutions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endParaRPr 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1653-15B2-4F18-8823-9BF10A13F8D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4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 Criteria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1653-15B2-4F18-8823-9BF10A13F8D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Service Providers: </a:t>
            </a:r>
          </a:p>
          <a:p>
            <a:pPr lvl="2"/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en-US" dirty="0" smtClean="0"/>
              <a:t>application components, VM, physical host</a:t>
            </a:r>
            <a:endParaRPr lang="en-US" dirty="0"/>
          </a:p>
          <a:p>
            <a:pPr lvl="1"/>
            <a:r>
              <a:rPr lang="en-US" dirty="0" smtClean="0"/>
              <a:t>Fault detection and reporting</a:t>
            </a:r>
            <a:endParaRPr lang="en-US" dirty="0"/>
          </a:p>
          <a:p>
            <a:pPr lvl="2"/>
            <a:r>
              <a:rPr lang="en-US" dirty="0" smtClean="0"/>
              <a:t>Whether the failures of service provider entities are detected</a:t>
            </a:r>
          </a:p>
          <a:p>
            <a:pPr lvl="1"/>
            <a:r>
              <a:rPr lang="en-US" dirty="0" smtClean="0"/>
              <a:t>Repair actions</a:t>
            </a:r>
          </a:p>
          <a:p>
            <a:pPr lvl="2"/>
            <a:r>
              <a:rPr lang="en-US" dirty="0" smtClean="0"/>
              <a:t>Whether the faulty entity is repaired e.g. restarted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Services:</a:t>
            </a:r>
          </a:p>
          <a:p>
            <a:pPr lvl="2"/>
            <a:r>
              <a:rPr lang="en-US" dirty="0" smtClean="0"/>
              <a:t>E.g. application’s service, VM as a service</a:t>
            </a:r>
            <a:endParaRPr lang="en-US" dirty="0"/>
          </a:p>
          <a:p>
            <a:pPr lvl="1"/>
            <a:r>
              <a:rPr lang="en-US" dirty="0" smtClean="0"/>
              <a:t>Recovery of the service</a:t>
            </a:r>
          </a:p>
          <a:p>
            <a:pPr lvl="2"/>
            <a:r>
              <a:rPr lang="en-US" dirty="0" smtClean="0"/>
              <a:t>Whether the service provided by the failing service provider entity is recovered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for service </a:t>
            </a:r>
            <a:r>
              <a:rPr lang="en-US" dirty="0" smtClean="0"/>
              <a:t>continuity</a:t>
            </a:r>
          </a:p>
          <a:p>
            <a:pPr lvl="2"/>
            <a:r>
              <a:rPr lang="en-US" dirty="0"/>
              <a:t>Whether </a:t>
            </a:r>
            <a:r>
              <a:rPr lang="en-US" dirty="0" smtClean="0"/>
              <a:t>the </a:t>
            </a:r>
            <a:r>
              <a:rPr lang="en-US" dirty="0"/>
              <a:t>service </a:t>
            </a:r>
            <a:r>
              <a:rPr lang="en-US" dirty="0" smtClean="0"/>
              <a:t>can continue from the point of failure or it restarted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50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Evaluation </a:t>
            </a:r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1653-15B2-4F18-8823-9BF10A13F8D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Evaluation Parameters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753" y="2209800"/>
            <a:ext cx="7450494" cy="314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52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Existing/Potential Solutions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1653-15B2-4F18-8823-9BF10A13F8D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9443" y="1447800"/>
            <a:ext cx="537173" cy="21048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5604526"/>
            <a:ext cx="2971800" cy="186674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779462"/>
              </p:ext>
            </p:extLst>
          </p:nvPr>
        </p:nvGraphicFramePr>
        <p:xfrm>
          <a:off x="457200" y="5600897"/>
          <a:ext cx="2744788" cy="177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4788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 </a:t>
                      </a:r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Application is started with the VM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652544"/>
              </p:ext>
            </p:extLst>
          </p:nvPr>
        </p:nvGraphicFramePr>
        <p:xfrm>
          <a:off x="457200" y="5777343"/>
          <a:ext cx="2971800" cy="177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1800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 The reaction is </a:t>
                      </a:r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</a:t>
                      </a:r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VM level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443" y="1341558"/>
            <a:ext cx="8237357" cy="41663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07142" y="5860037"/>
            <a:ext cx="415715" cy="22392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4780" y="5841179"/>
            <a:ext cx="25394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Recovery and repair combined into a single action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7716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Other </a:t>
            </a:r>
            <a:r>
              <a:rPr lang="en-US" dirty="0" smtClean="0"/>
              <a:t>Aspects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1653-15B2-4F18-8823-9BF10A13F8D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Redundancy </a:t>
            </a:r>
            <a:r>
              <a:rPr lang="en-US" dirty="0" smtClean="0"/>
              <a:t>models</a:t>
            </a:r>
            <a:endParaRPr lang="en-US" dirty="0"/>
          </a:p>
          <a:p>
            <a:pPr lvl="1"/>
            <a:r>
              <a:rPr lang="en-US" dirty="0" err="1"/>
              <a:t>OpenSAF</a:t>
            </a:r>
            <a:r>
              <a:rPr lang="en-US" dirty="0"/>
              <a:t>: </a:t>
            </a:r>
            <a:r>
              <a:rPr lang="en-US" dirty="0" smtClean="0"/>
              <a:t>No-redundancy</a:t>
            </a:r>
            <a:r>
              <a:rPr lang="en-US" dirty="0"/>
              <a:t>, 2N, N+M, </a:t>
            </a:r>
            <a:r>
              <a:rPr lang="en-US" dirty="0" err="1"/>
              <a:t>NWay</a:t>
            </a:r>
            <a:r>
              <a:rPr lang="en-US" dirty="0"/>
              <a:t>, </a:t>
            </a:r>
            <a:r>
              <a:rPr lang="en-US" dirty="0" err="1"/>
              <a:t>NWay</a:t>
            </a:r>
            <a:r>
              <a:rPr lang="en-US" dirty="0"/>
              <a:t>-Active</a:t>
            </a:r>
          </a:p>
          <a:p>
            <a:pPr lvl="1"/>
            <a:r>
              <a:rPr lang="en-US" dirty="0" smtClean="0"/>
              <a:t>Pacemaker: </a:t>
            </a:r>
            <a:r>
              <a:rPr lang="en-US" dirty="0" smtClean="0"/>
              <a:t>2Way-Active </a:t>
            </a:r>
            <a:r>
              <a:rPr lang="en-US" dirty="0" smtClean="0"/>
              <a:t>(Active/Active), 2N (Active/Passive), N+M, </a:t>
            </a:r>
            <a:r>
              <a:rPr lang="en-US" dirty="0" err="1" smtClean="0"/>
              <a:t>NWay</a:t>
            </a:r>
            <a:r>
              <a:rPr lang="en-US" dirty="0" smtClean="0"/>
              <a:t>-Active</a:t>
            </a:r>
            <a:r>
              <a:rPr lang="en-US" dirty="0"/>
              <a:t> </a:t>
            </a:r>
            <a:r>
              <a:rPr lang="en-US" dirty="0" smtClean="0"/>
              <a:t>(N-to-N)</a:t>
            </a:r>
          </a:p>
          <a:p>
            <a:pPr lvl="1"/>
            <a:r>
              <a:rPr lang="en-US" dirty="0" smtClean="0"/>
              <a:t>Heat: </a:t>
            </a:r>
            <a:r>
              <a:rPr lang="en-US" dirty="0" smtClean="0"/>
              <a:t>No-Redundancy</a:t>
            </a:r>
            <a:endParaRPr lang="en-US" dirty="0" smtClean="0"/>
          </a:p>
          <a:p>
            <a:pPr lvl="1"/>
            <a:r>
              <a:rPr lang="en-US" dirty="0" smtClean="0"/>
              <a:t>VMWare HA: </a:t>
            </a:r>
            <a:r>
              <a:rPr lang="en-US" dirty="0" smtClean="0"/>
              <a:t>No-Redundancy</a:t>
            </a:r>
            <a:endParaRPr lang="en-US" dirty="0" smtClean="0"/>
          </a:p>
          <a:p>
            <a:pPr lvl="1"/>
            <a:r>
              <a:rPr lang="en-US" dirty="0" err="1" smtClean="0"/>
              <a:t>WMWare</a:t>
            </a:r>
            <a:r>
              <a:rPr lang="en-US" dirty="0"/>
              <a:t> </a:t>
            </a:r>
            <a:r>
              <a:rPr lang="en-US" dirty="0" smtClean="0"/>
              <a:t>FT: </a:t>
            </a:r>
            <a:r>
              <a:rPr lang="en-US" dirty="0" smtClean="0"/>
              <a:t>2N</a:t>
            </a:r>
            <a:endParaRPr lang="en-US" dirty="0" smtClean="0"/>
          </a:p>
          <a:p>
            <a:r>
              <a:rPr lang="en-US" dirty="0"/>
              <a:t>Deployment complexity</a:t>
            </a:r>
          </a:p>
          <a:p>
            <a:pPr lvl="1"/>
            <a:r>
              <a:rPr lang="en-US" dirty="0" smtClean="0"/>
              <a:t>Compared </a:t>
            </a:r>
            <a:r>
              <a:rPr lang="en-US" dirty="0"/>
              <a:t>to </a:t>
            </a:r>
            <a:r>
              <a:rPr lang="en-US" dirty="0" smtClean="0"/>
              <a:t>Heat we </a:t>
            </a:r>
            <a:r>
              <a:rPr lang="en-US" dirty="0"/>
              <a:t>found </a:t>
            </a:r>
            <a:r>
              <a:rPr lang="en-US" dirty="0" err="1"/>
              <a:t>OpenSAF</a:t>
            </a:r>
            <a:r>
              <a:rPr lang="en-US" dirty="0"/>
              <a:t> and Pacemaker easier to </a:t>
            </a:r>
            <a:r>
              <a:rPr lang="en-US" dirty="0" smtClean="0"/>
              <a:t>deploy – they are more mature</a:t>
            </a:r>
          </a:p>
          <a:p>
            <a:r>
              <a:rPr lang="en-US" dirty="0" smtClean="0"/>
              <a:t>…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27563</TotalTime>
  <Words>239</Words>
  <Application>Microsoft Office PowerPoint</Application>
  <PresentationFormat>On-screen Show (4:3)</PresentationFormat>
  <Paragraphs>51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Towards an Evaluation Framework for Availability Solutions in the Cloud Proceedings of ISSRE 2014</vt:lpstr>
      <vt:lpstr>Motivation</vt:lpstr>
      <vt:lpstr>Evaluation Criteria</vt:lpstr>
      <vt:lpstr>Evaluation Framework</vt:lpstr>
      <vt:lpstr>Evaluating Existing/Potential Solutions</vt:lpstr>
      <vt:lpstr>Some Other Aspects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azadeh</dc:creator>
  <cp:lastModifiedBy>Maria Toeroe</cp:lastModifiedBy>
  <cp:revision>858</cp:revision>
  <dcterms:created xsi:type="dcterms:W3CDTF">2012-02-04T15:07:26Z</dcterms:created>
  <dcterms:modified xsi:type="dcterms:W3CDTF">2015-01-15T18:19:59Z</dcterms:modified>
</cp:coreProperties>
</file>