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77" r:id="rId3"/>
    <p:sldId id="398" r:id="rId4"/>
    <p:sldId id="399" r:id="rId5"/>
    <p:sldId id="400" r:id="rId6"/>
    <p:sldId id="395" r:id="rId7"/>
    <p:sldId id="380" r:id="rId8"/>
    <p:sldId id="382" r:id="rId9"/>
  </p:sldIdLst>
  <p:sldSz cx="9144000" cy="5143500" type="screen16x9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4AC536-069A-4389-9BA9-2BE4C3A7859C}">
          <p14:sldIdLst>
            <p14:sldId id="256"/>
            <p14:sldId id="377"/>
            <p14:sldId id="398"/>
            <p14:sldId id="399"/>
            <p14:sldId id="400"/>
            <p14:sldId id="395"/>
            <p14:sldId id="380"/>
            <p14:sldId id="3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884"/>
    <a:srgbClr val="007864"/>
    <a:srgbClr val="00B0B9"/>
    <a:srgbClr val="37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1" autoAdjust="0"/>
    <p:restoredTop sz="99807" autoAdjust="0"/>
  </p:normalViewPr>
  <p:slideViewPr>
    <p:cSldViewPr snapToGrid="0" snapToObjects="1">
      <p:cViewPr varScale="1">
        <p:scale>
          <a:sx n="160" d="100"/>
          <a:sy n="160" d="100"/>
        </p:scale>
        <p:origin x="702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0F23583-33B4-7B4B-A705-2497C608717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A3E6AC6-8F50-F148-9D25-A1DC786E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9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BF335D3-732B-5244-81CE-1ADB05E9F13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5D60E1-BADE-D244-8758-D72F54F15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52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18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  <p:pic>
        <p:nvPicPr>
          <p:cNvPr id="8" name="Picture 7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073" y="2525"/>
            <a:ext cx="1783854" cy="237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02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83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  <p:pic>
        <p:nvPicPr>
          <p:cNvPr id="8" name="Picture 7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073" y="2525"/>
            <a:ext cx="1783854" cy="237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85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350" y="2525"/>
            <a:ext cx="8229600" cy="49734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4192"/>
            <a:ext cx="8229600" cy="4035551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09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146" y="0"/>
            <a:ext cx="1783854" cy="23784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09744"/>
            <a:ext cx="17399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809744"/>
            <a:ext cx="382270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809744"/>
            <a:ext cx="603250" cy="2414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95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525"/>
            <a:ext cx="9144000" cy="570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7344"/>
            <a:ext cx="8229600" cy="3747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16" y="471327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692160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68606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692160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1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range-OpenSource/opnfv-cloudify-clearwater" TargetMode="External"/><Relationship Id="rId2" Type="http://schemas.openxmlformats.org/officeDocument/2006/relationships/hyperlink" Target="https://wiki.opnfv.org/mode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saintkepha/onos-l3vp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iki.onosproject.org/display/ONOS/YANG+Models+in+ONOS" TargetMode="External"/><Relationship Id="rId13" Type="http://schemas.openxmlformats.org/officeDocument/2006/relationships/hyperlink" Target="https://github.com/openbaton" TargetMode="External"/><Relationship Id="rId3" Type="http://schemas.openxmlformats.org/officeDocument/2006/relationships/hyperlink" Target="http://murano-specs.readthedocs.org/en/latest/specs/mitaka/support-tosca-format.html" TargetMode="External"/><Relationship Id="rId7" Type="http://schemas.openxmlformats.org/officeDocument/2006/relationships/hyperlink" Target="https://github.com/Orange-OpenSource/opnfv-cloudify-clearwater" TargetMode="External"/><Relationship Id="rId12" Type="http://schemas.openxmlformats.org/officeDocument/2006/relationships/hyperlink" Target="https://projects.eclipse.org/projects/soa.winery" TargetMode="External"/><Relationship Id="rId2" Type="http://schemas.openxmlformats.org/officeDocument/2006/relationships/hyperlink" Target="https://blueprints.launchpad.net/tacker?searchtext=tos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saintkepha/onos-l3vpn" TargetMode="External"/><Relationship Id="rId11" Type="http://schemas.openxmlformats.org/officeDocument/2006/relationships/hyperlink" Target="https://github.com/OpenTOSCA" TargetMode="External"/><Relationship Id="rId5" Type="http://schemas.openxmlformats.org/officeDocument/2006/relationships/hyperlink" Target="https://github.com/open-cloud/xos/tree/master/xos/tosca" TargetMode="External"/><Relationship Id="rId10" Type="http://schemas.openxmlformats.org/officeDocument/2006/relationships/hyperlink" Target="http://jujucharms.com" TargetMode="External"/><Relationship Id="rId4" Type="http://schemas.openxmlformats.org/officeDocument/2006/relationships/hyperlink" Target="https://blueprints.launchpad.net/app-catalog/+spec/add-tosca-assets" TargetMode="External"/><Relationship Id="rId9" Type="http://schemas.openxmlformats.org/officeDocument/2006/relationships/hyperlink" Target="https://github.com/opnfv/yangforge" TargetMode="External"/><Relationship Id="rId14" Type="http://schemas.openxmlformats.org/officeDocument/2006/relationships/hyperlink" Target="https://riftio.com/tag/rift-war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14802" y="824771"/>
            <a:ext cx="4597399" cy="1258030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2800" b="1" dirty="0" smtClean="0"/>
              <a:t>Model-Driven NFV (Models) Project</a:t>
            </a:r>
            <a:endParaRPr lang="en-US" sz="2800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8271"/>
            <a:ext cx="3175000" cy="688385"/>
          </a:xfrm>
          <a:prstGeom prst="rect">
            <a:avLst/>
          </a:prstGeom>
        </p:spPr>
      </p:pic>
      <p:pic>
        <p:nvPicPr>
          <p:cNvPr id="10" name="Picture 9" descr="OPNFV_PPT_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67513"/>
            <a:ext cx="9180287" cy="2782084"/>
          </a:xfrm>
          <a:prstGeom prst="rect">
            <a:avLst/>
          </a:prstGeom>
        </p:spPr>
      </p:pic>
      <p:pic>
        <p:nvPicPr>
          <p:cNvPr id="9" name="Picture 8" descr="LF_collab_logo_whit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19" y="4526820"/>
            <a:ext cx="2773680" cy="33832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41469" y="2659920"/>
            <a:ext cx="4672330" cy="131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21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March 2016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Bryan </a:t>
            </a:r>
            <a:r>
              <a:rPr lang="en-US" sz="2000" dirty="0" err="1" smtClean="0">
                <a:solidFill>
                  <a:schemeClr val="bg1"/>
                </a:solidFill>
              </a:rPr>
              <a:t>Sullivan,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AT&amp;T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OPNFV’s Role and Needs for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OPNFV integrates upstream projects into a coherent platform for NFV, starting from the infrastructure layer and moving up the management stack</a:t>
            </a:r>
          </a:p>
          <a:p>
            <a:r>
              <a:rPr lang="en-US" dirty="0" smtClean="0"/>
              <a:t>OPNFV does not have an information model nor plans to establish one</a:t>
            </a:r>
          </a:p>
          <a:p>
            <a:pPr lvl="1"/>
            <a:r>
              <a:rPr lang="en-US" dirty="0" smtClean="0"/>
              <a:t>Relies on existing running code and data models from OpenStack, ODL,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OPNFV relies upon upstream open source projects / components which </a:t>
            </a:r>
          </a:p>
          <a:p>
            <a:pPr lvl="1"/>
            <a:r>
              <a:rPr lang="en-US" dirty="0" smtClean="0"/>
              <a:t>Expose/consume data via open APIs and specific adapters/translators</a:t>
            </a:r>
          </a:p>
          <a:p>
            <a:pPr lvl="1"/>
            <a:r>
              <a:rPr lang="en-US" dirty="0" smtClean="0"/>
              <a:t>Have implicit models, but not maintained in formal modeling language</a:t>
            </a:r>
          </a:p>
          <a:p>
            <a:pPr lvl="1"/>
            <a:r>
              <a:rPr lang="en-US" dirty="0" smtClean="0"/>
              <a:t>Are intended to </a:t>
            </a:r>
            <a:r>
              <a:rPr lang="en-US" dirty="0"/>
              <a:t>have limited </a:t>
            </a:r>
            <a:r>
              <a:rPr lang="en-US" dirty="0" smtClean="0"/>
              <a:t>scope, yet sometimes compete, and evolve toward cleaner boundaries and model convergence over several releases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1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this </a:t>
            </a:r>
            <a:r>
              <a:rPr lang="en-US" dirty="0" smtClean="0">
                <a:hlinkClick r:id="rId2"/>
              </a:rPr>
              <a:t>Model-Driven NFV</a:t>
            </a:r>
            <a:r>
              <a:rPr lang="en-US" dirty="0" smtClean="0"/>
              <a:t> project?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and Data Models for NFV are a hot but somewhat theoretical or at least cloudy topic</a:t>
            </a:r>
          </a:p>
          <a:p>
            <a:r>
              <a:rPr lang="en-US" dirty="0" smtClean="0"/>
              <a:t>This project intends to reduce the theory into practice, based upon existing examples and compatible open source projects, e.g.</a:t>
            </a:r>
          </a:p>
          <a:p>
            <a:pPr lvl="1"/>
            <a:r>
              <a:rPr lang="en-US" dirty="0" smtClean="0"/>
              <a:t>Clearwater IMS as implemented by Orange in the OPNFV </a:t>
            </a:r>
            <a:r>
              <a:rPr lang="en-US" dirty="0" err="1" smtClean="0">
                <a:hlinkClick r:id="rId3"/>
              </a:rPr>
              <a:t>vIMS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Functest</a:t>
            </a:r>
            <a:r>
              <a:rPr lang="en-US" dirty="0" smtClean="0">
                <a:hlinkClick r:id="rId3"/>
              </a:rPr>
              <a:t> using </a:t>
            </a:r>
            <a:r>
              <a:rPr lang="en-US" dirty="0" err="1" smtClean="0">
                <a:hlinkClick r:id="rId3"/>
              </a:rPr>
              <a:t>Cloudify</a:t>
            </a:r>
            <a:r>
              <a:rPr lang="en-US" dirty="0" smtClean="0"/>
              <a:t> as VNFM</a:t>
            </a:r>
          </a:p>
          <a:p>
            <a:pPr lvl="1"/>
            <a:r>
              <a:rPr lang="en-US" dirty="0" err="1" smtClean="0"/>
              <a:t>YangForge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chemeClr val="hlink"/>
                </a:solidFill>
                <a:hlinkClick r:id="rId4"/>
              </a:rPr>
              <a:t>L3VPN demo</a:t>
            </a:r>
            <a:r>
              <a:rPr lang="en-US" u="sng" dirty="0" smtClean="0">
                <a:solidFill>
                  <a:schemeClr val="hlink"/>
                </a:solidFill>
              </a:rPr>
              <a:t> </a:t>
            </a:r>
            <a:r>
              <a:rPr lang="en-US" dirty="0"/>
              <a:t>for </a:t>
            </a:r>
            <a:r>
              <a:rPr lang="en-US" dirty="0" smtClean="0"/>
              <a:t>ONOS</a:t>
            </a:r>
          </a:p>
          <a:p>
            <a:pPr lvl="1"/>
            <a:endParaRPr lang="en-US" dirty="0"/>
          </a:p>
          <a:p>
            <a:r>
              <a:rPr lang="en-US" dirty="0" smtClean="0"/>
              <a:t>In the process we will clarify, assess, and promote</a:t>
            </a:r>
          </a:p>
          <a:p>
            <a:pPr lvl="1"/>
            <a:r>
              <a:rPr lang="en-US" dirty="0" smtClean="0"/>
              <a:t>The role of various representations (TOSCA, YANG) in VNFM use cases</a:t>
            </a:r>
          </a:p>
          <a:p>
            <a:pPr lvl="1"/>
            <a:r>
              <a:rPr lang="en-US" dirty="0" smtClean="0"/>
              <a:t>Convergence on standardized models (e.g. TOSCA Simple Profile for NFV)</a:t>
            </a:r>
          </a:p>
          <a:p>
            <a:pPr lvl="1"/>
            <a:r>
              <a:rPr lang="en-US" dirty="0" smtClean="0"/>
              <a:t>Expansion of configuration, lifecycle, and policy features that can be modeled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06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in </a:t>
            </a:r>
            <a:r>
              <a:rPr lang="en-US" dirty="0"/>
              <a:t>s</a:t>
            </a:r>
            <a:r>
              <a:rPr lang="en-US" dirty="0" smtClean="0"/>
              <a:t>cope?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open source VNFM project that can be used as a test driver</a:t>
            </a:r>
          </a:p>
          <a:p>
            <a:r>
              <a:rPr lang="en-US" dirty="0" smtClean="0"/>
              <a:t>Any </a:t>
            </a:r>
            <a:r>
              <a:rPr lang="en-US" dirty="0"/>
              <a:t>standardized model representation supported by OPNFV VIMs or </a:t>
            </a:r>
            <a:r>
              <a:rPr lang="en-US" dirty="0" smtClean="0"/>
              <a:t>VNFMs, e.g. TOSCA for NFV and YANG</a:t>
            </a:r>
            <a:endParaRPr lang="en-US" dirty="0"/>
          </a:p>
          <a:p>
            <a:r>
              <a:rPr lang="en-US" dirty="0" smtClean="0"/>
              <a:t>Any use case that can be modeled and run as a </a:t>
            </a:r>
            <a:r>
              <a:rPr lang="en-US" dirty="0" err="1" smtClean="0"/>
              <a:t>Functest</a:t>
            </a:r>
            <a:r>
              <a:rPr lang="en-US" dirty="0" smtClean="0"/>
              <a:t> scenario</a:t>
            </a:r>
          </a:p>
          <a:p>
            <a:r>
              <a:rPr lang="en-US" dirty="0" smtClean="0"/>
              <a:t>Any model-able object related to VNF configuration, lifecycle, or policy</a:t>
            </a:r>
          </a:p>
          <a:p>
            <a:r>
              <a:rPr lang="en-US" dirty="0" smtClean="0"/>
              <a:t>Modeling tools used in model and VNF development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34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a big scope… </a:t>
            </a:r>
            <a:r>
              <a:rPr lang="en-US" dirty="0"/>
              <a:t>w</a:t>
            </a:r>
            <a:r>
              <a:rPr lang="en-US" dirty="0" smtClean="0"/>
              <a:t>hat’s the catch?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VNFMs have to consume the exact same model representation</a:t>
            </a:r>
          </a:p>
          <a:p>
            <a:pPr lvl="1"/>
            <a:r>
              <a:rPr lang="en-US" dirty="0" smtClean="0"/>
              <a:t>They can internally translate it, as long as the VNF end-state is equivalent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will focus on building a pipeline for use case testing that iteratively adds features under test</a:t>
            </a:r>
          </a:p>
          <a:p>
            <a:r>
              <a:rPr lang="en-US" dirty="0" smtClean="0"/>
              <a:t>We will release test scenarios as the VNFMs develop support for them</a:t>
            </a:r>
          </a:p>
          <a:p>
            <a:r>
              <a:rPr lang="en-US" dirty="0" smtClean="0"/>
              <a:t>We will focus a lot on cross-project, upstream, and SDO collaboration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80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Upstream Projects in Scope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029237"/>
              </p:ext>
            </p:extLst>
          </p:nvPr>
        </p:nvGraphicFramePr>
        <p:xfrm>
          <a:off x="457200" y="583453"/>
          <a:ext cx="8011552" cy="3931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1331"/>
                <a:gridCol w="4410221"/>
              </a:tblGrid>
              <a:tr h="1585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Tosca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Yang</a:t>
                      </a:r>
                      <a:endParaRPr lang="en-US" dirty="0"/>
                    </a:p>
                  </a:txBody>
                  <a:tcPr/>
                </a:tc>
              </a:tr>
              <a:tr h="66460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u="none" strike="noStrike" cap="none" dirty="0"/>
                        <a:t>OpenStack: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/>
                        <a:t>Heat-translator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/>
                        <a:t>Tosca-parser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/>
                        <a:t>Tacker (VNFD, more </a:t>
                      </a:r>
                      <a:r>
                        <a:rPr lang="en-US" sz="1600" u="sng" dirty="0">
                          <a:solidFill>
                            <a:schemeClr val="hlink"/>
                          </a:solidFill>
                          <a:hlinkClick r:id="rId2"/>
                        </a:rPr>
                        <a:t>blueprints</a:t>
                      </a:r>
                      <a:r>
                        <a:rPr lang="en-US" sz="1600" dirty="0"/>
                        <a:t>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/>
                        <a:t>Murano (</a:t>
                      </a:r>
                      <a:r>
                        <a:rPr lang="en-US" sz="1600" u="sng" dirty="0" err="1">
                          <a:solidFill>
                            <a:schemeClr val="hlink"/>
                          </a:solidFill>
                          <a:hlinkClick r:id="rId3"/>
                        </a:rPr>
                        <a:t>Mitaka</a:t>
                      </a:r>
                      <a:r>
                        <a:rPr lang="en-US" sz="1600" dirty="0"/>
                        <a:t>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/>
                        <a:t>App-catalog (</a:t>
                      </a:r>
                      <a:r>
                        <a:rPr lang="en-US" sz="1600" u="sng" dirty="0">
                          <a:solidFill>
                            <a:schemeClr val="hlink"/>
                          </a:solidFill>
                          <a:hlinkClick r:id="rId4"/>
                        </a:rPr>
                        <a:t>blueprint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/>
                        <a:t>OpenDaylight: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/>
                        <a:t>Controller MD-SAL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/>
                        <a:t>Yangtools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/>
                        <a:t>YangIDE </a:t>
                      </a:r>
                    </a:p>
                  </a:txBody>
                  <a:tcPr marL="91450" marR="91450" marT="45725" marB="45725"/>
                </a:tc>
              </a:tr>
              <a:tr h="15854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/>
                        <a:t>XOS (e.g. </a:t>
                      </a:r>
                      <a:r>
                        <a:rPr lang="en-US" sz="1600" u="sng" dirty="0">
                          <a:solidFill>
                            <a:schemeClr val="hlink"/>
                          </a:solidFill>
                          <a:hlinkClick r:id="rId5"/>
                        </a:rPr>
                        <a:t>samples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 err="1"/>
                        <a:t>YangForge</a:t>
                      </a:r>
                      <a:r>
                        <a:rPr lang="en-US" sz="1600" dirty="0"/>
                        <a:t> (see </a:t>
                      </a:r>
                      <a:r>
                        <a:rPr lang="en-US" sz="1600" u="sng" dirty="0">
                          <a:solidFill>
                            <a:schemeClr val="hlink"/>
                          </a:solidFill>
                          <a:hlinkClick r:id="rId6"/>
                        </a:rPr>
                        <a:t>L3VPN demo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L="91450" marR="91450" marT="45725" marB="45725"/>
                </a:tc>
              </a:tr>
              <a:tr h="15854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 err="1"/>
                        <a:t>Cloudify</a:t>
                      </a:r>
                      <a:r>
                        <a:rPr lang="en-US" sz="1600" dirty="0"/>
                        <a:t> (e.g. </a:t>
                      </a:r>
                      <a:r>
                        <a:rPr lang="en-US" sz="1600" u="sng" dirty="0">
                          <a:solidFill>
                            <a:schemeClr val="hlink"/>
                          </a:solidFill>
                          <a:hlinkClick r:id="rId7"/>
                        </a:rPr>
                        <a:t>Clearwater IMS demo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/>
                        <a:t>ONOS (</a:t>
                      </a:r>
                      <a:r>
                        <a:rPr lang="en-US" sz="1600" u="sng" dirty="0">
                          <a:solidFill>
                            <a:schemeClr val="hlink"/>
                          </a:solidFill>
                          <a:hlinkClick r:id="rId8"/>
                        </a:rPr>
                        <a:t>proposed</a:t>
                      </a:r>
                      <a:r>
                        <a:rPr lang="en-US" sz="1600" dirty="0"/>
                        <a:t>, based upon </a:t>
                      </a:r>
                      <a:r>
                        <a:rPr lang="en-US" sz="1600" u="sng" dirty="0" err="1">
                          <a:solidFill>
                            <a:schemeClr val="hlink"/>
                          </a:solidFill>
                          <a:hlinkClick r:id="rId9"/>
                        </a:rPr>
                        <a:t>YangForge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L="91450" marR="91450" marT="45725" marB="45725"/>
                </a:tc>
              </a:tr>
              <a:tr h="15854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 err="1"/>
                        <a:t>JuJu</a:t>
                      </a:r>
                      <a:r>
                        <a:rPr lang="en-US" sz="1600" dirty="0"/>
                        <a:t> (</a:t>
                      </a:r>
                      <a:r>
                        <a:rPr lang="en-US" sz="1600" u="sng" dirty="0">
                          <a:solidFill>
                            <a:schemeClr val="hlink"/>
                          </a:solidFill>
                          <a:hlinkClick r:id="rId10"/>
                        </a:rPr>
                        <a:t>http://jujucharms.com</a:t>
                      </a:r>
                      <a:r>
                        <a:rPr lang="en-US" sz="1600" dirty="0"/>
                        <a:t>) 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dirty="0" err="1"/>
                        <a:t>OpenContrail</a:t>
                      </a:r>
                      <a:r>
                        <a:rPr lang="en-US" sz="1600" dirty="0"/>
                        <a:t> (</a:t>
                      </a:r>
                      <a:r>
                        <a:rPr lang="en-US" sz="1600" i="1" dirty="0"/>
                        <a:t>future</a:t>
                      </a:r>
                      <a:r>
                        <a:rPr lang="en-US" sz="1600" dirty="0"/>
                        <a:t>… currently IF-MAP)</a:t>
                      </a:r>
                    </a:p>
                  </a:txBody>
                  <a:tcPr marL="91450" marR="91450" marT="45725" marB="45725"/>
                </a:tc>
              </a:tr>
              <a:tr h="15854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 err="1" smtClean="0">
                          <a:hlinkClick r:id="rId11"/>
                        </a:rPr>
                        <a:t>OpenTosca</a:t>
                      </a:r>
                      <a:r>
                        <a:rPr lang="en-US" sz="1600" dirty="0" smtClean="0"/>
                        <a:t> and </a:t>
                      </a:r>
                      <a:r>
                        <a:rPr lang="en-US" sz="1600" dirty="0" smtClean="0">
                          <a:hlinkClick r:id="rId12"/>
                        </a:rPr>
                        <a:t>Winery</a:t>
                      </a:r>
                      <a:endParaRPr lang="en-US"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dirty="0" err="1"/>
                        <a:t>Pyang</a:t>
                      </a:r>
                      <a:r>
                        <a:rPr lang="en-US" sz="1600" dirty="0"/>
                        <a:t> (validator/converter)</a:t>
                      </a:r>
                    </a:p>
                  </a:txBody>
                  <a:tcPr marL="91450" marR="91450" marT="45725" marB="45725"/>
                </a:tc>
              </a:tr>
              <a:tr h="15854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 err="1" smtClean="0">
                          <a:hlinkClick r:id="rId13"/>
                        </a:rPr>
                        <a:t>OpenBaton</a:t>
                      </a:r>
                      <a:endParaRPr lang="en-US"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1600" dirty="0"/>
                    </a:p>
                  </a:txBody>
                  <a:tcPr marL="91450" marR="91450" marT="45725" marB="45725"/>
                </a:tc>
              </a:tr>
              <a:tr h="15854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 err="1" smtClean="0">
                          <a:hlinkClick r:id="rId14"/>
                        </a:rPr>
                        <a:t>Rift.ware</a:t>
                      </a:r>
                      <a:endParaRPr lang="en-US"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1600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93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01" y="1000776"/>
            <a:ext cx="3290838" cy="3812523"/>
          </a:xfrm>
        </p:spPr>
        <p:txBody>
          <a:bodyPr>
            <a:normAutofit/>
          </a:bodyPr>
          <a:lstStyle/>
          <a:p>
            <a:endParaRPr lang="en-US" sz="1600" b="1" dirty="0" smtClean="0"/>
          </a:p>
          <a:p>
            <a:r>
              <a:rPr lang="en-US" sz="1600" b="1" dirty="0" smtClean="0"/>
              <a:t>Accommodate </a:t>
            </a:r>
            <a:r>
              <a:rPr lang="en-US" sz="1600" b="1" dirty="0" smtClean="0"/>
              <a:t>REALITY</a:t>
            </a:r>
          </a:p>
          <a:p>
            <a:r>
              <a:rPr lang="en-US" sz="1600" b="1" dirty="0" smtClean="0"/>
              <a:t>TIMELY </a:t>
            </a:r>
            <a:r>
              <a:rPr lang="en-US" sz="1600" b="1" dirty="0" smtClean="0"/>
              <a:t>publication</a:t>
            </a:r>
          </a:p>
          <a:p>
            <a:r>
              <a:rPr lang="en-US" sz="1600" b="1" dirty="0" smtClean="0"/>
              <a:t>MODULAR design</a:t>
            </a:r>
          </a:p>
          <a:p>
            <a:r>
              <a:rPr lang="en-US" sz="1600" b="1" dirty="0"/>
              <a:t>OPNFV as </a:t>
            </a:r>
            <a:r>
              <a:rPr lang="en-US" sz="1600" b="1" dirty="0" smtClean="0"/>
              <a:t>CATALYST</a:t>
            </a:r>
            <a:endParaRPr lang="en-US" sz="16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dirty="0" smtClean="0"/>
              <a:t>Management and Orchestration Developer Meet-up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2244379" y="1580291"/>
            <a:ext cx="3983043" cy="3147263"/>
            <a:chOff x="2166240" y="441816"/>
            <a:chExt cx="4871682" cy="3964499"/>
          </a:xfrm>
        </p:grpSpPr>
        <p:cxnSp>
          <p:nvCxnSpPr>
            <p:cNvPr id="23" name="Straight Connector 22"/>
            <p:cNvCxnSpPr/>
            <p:nvPr/>
          </p:nvCxnSpPr>
          <p:spPr bwMode="auto">
            <a:xfrm>
              <a:off x="3490192" y="2515165"/>
              <a:ext cx="1137684" cy="1733107"/>
            </a:xfrm>
            <a:prstGeom prst="lin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Rectangle 23"/>
            <p:cNvSpPr/>
            <p:nvPr/>
          </p:nvSpPr>
          <p:spPr>
            <a:xfrm>
              <a:off x="2342730" y="3979850"/>
              <a:ext cx="1204462" cy="4264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Platforms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85878" y="3975808"/>
              <a:ext cx="1238891" cy="4264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Standards</a:t>
              </a:r>
              <a:endParaRPr lang="en-US" sz="1600" dirty="0"/>
            </a:p>
          </p:txBody>
        </p:sp>
        <p:sp>
          <p:nvSpPr>
            <p:cNvPr id="26" name="Isosceles Triangle 25"/>
            <p:cNvSpPr/>
            <p:nvPr/>
          </p:nvSpPr>
          <p:spPr bwMode="auto">
            <a:xfrm>
              <a:off x="2182387" y="441816"/>
              <a:ext cx="4855535" cy="3884428"/>
            </a:xfrm>
            <a:prstGeom prst="triangl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smtClean="0">
                <a:ln>
                  <a:noFill/>
                </a:ln>
                <a:solidFill>
                  <a:srgbClr val="CCCCCC"/>
                </a:solidFill>
                <a:effectLst/>
                <a:latin typeface="Verdana" pitchFamily="34" charset="0"/>
                <a:cs typeface="Arial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 flipV="1">
              <a:off x="3522089" y="2362765"/>
              <a:ext cx="2098159" cy="7088"/>
            </a:xfrm>
            <a:prstGeom prst="lin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4734201" y="2462002"/>
              <a:ext cx="921488" cy="1772093"/>
            </a:xfrm>
            <a:prstGeom prst="lin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Rectangle 28"/>
            <p:cNvSpPr/>
            <p:nvPr/>
          </p:nvSpPr>
          <p:spPr>
            <a:xfrm>
              <a:off x="4177763" y="3260380"/>
              <a:ext cx="919933" cy="3295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 smtClean="0"/>
                <a:t>Customer</a:t>
              </a:r>
              <a:endParaRPr lang="en-US" sz="1100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936556" y="1993273"/>
              <a:ext cx="1347196" cy="4264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Motivation</a:t>
              </a:r>
              <a:endParaRPr lang="en-US" sz="1600" dirty="0"/>
            </a:p>
          </p:txBody>
        </p:sp>
        <p:sp>
          <p:nvSpPr>
            <p:cNvPr id="31" name="Rectangle 30"/>
            <p:cNvSpPr/>
            <p:nvPr/>
          </p:nvSpPr>
          <p:spPr>
            <a:xfrm rot="17837388">
              <a:off x="4865124" y="3210541"/>
              <a:ext cx="939354" cy="4140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Choice</a:t>
              </a:r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>
            <a:xfrm rot="3385706">
              <a:off x="3208009" y="3226066"/>
              <a:ext cx="1376400" cy="4140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Realization</a:t>
              </a:r>
              <a:endParaRPr lang="en-US" sz="16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072358" y="1150936"/>
              <a:ext cx="1057570" cy="4264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/>
                <a:t>Services</a:t>
              </a:r>
              <a:endParaRPr lang="en-US" sz="1600" dirty="0"/>
            </a:p>
          </p:txBody>
        </p:sp>
        <p:pic>
          <p:nvPicPr>
            <p:cNvPr id="34" name="Picture 18" descr="MCj0292000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413966" y="2518841"/>
              <a:ext cx="336699" cy="407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4" descr="MCj0433944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13695" y="2823756"/>
              <a:ext cx="473856" cy="473856"/>
            </a:xfrm>
            <a:prstGeom prst="rect">
              <a:avLst/>
            </a:prstGeom>
            <a:noFill/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38167" y="2896152"/>
              <a:ext cx="336054" cy="395727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2166240" y="3417585"/>
              <a:ext cx="1533849" cy="7366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</a:rPr>
                <a:t>OPNFV</a:t>
              </a:r>
            </a:p>
            <a:p>
              <a:pPr algn="ctr"/>
              <a:r>
                <a:rPr lang="en-US" sz="1600" dirty="0" smtClean="0">
                  <a:solidFill>
                    <a:srgbClr val="FF0000"/>
                  </a:solidFill>
                </a:rPr>
                <a:t>Open Source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905275" y="624227"/>
            <a:ext cx="1505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For SDOs</a:t>
            </a:r>
            <a:endParaRPr lang="en-US" sz="2800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5380118" y="1000776"/>
            <a:ext cx="3747749" cy="3812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rgbClr val="00B0B9"/>
              </a:buClr>
              <a:buFont typeface="Arial"/>
              <a:buChar char="•"/>
              <a:defRPr sz="1800" b="0" i="0" kern="1200">
                <a:solidFill>
                  <a:srgbClr val="373A36"/>
                </a:solidFill>
                <a:latin typeface="Helvetica Neue Light"/>
                <a:ea typeface="+mn-ea"/>
                <a:cs typeface="Helvetica Neue Light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B0B9"/>
              </a:buClr>
              <a:buFont typeface="Arial"/>
              <a:buChar char="–"/>
              <a:defRPr sz="1600" b="0" i="0" kern="1200">
                <a:solidFill>
                  <a:srgbClr val="373A36"/>
                </a:solidFill>
                <a:latin typeface="Helvetica Neue Light"/>
                <a:ea typeface="+mn-ea"/>
                <a:cs typeface="Helvetica Neue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B0B9"/>
              </a:buClr>
              <a:buFont typeface="Arial"/>
              <a:buChar char="•"/>
              <a:defRPr sz="1400" b="0" i="0" kern="1200">
                <a:solidFill>
                  <a:srgbClr val="373A36"/>
                </a:solidFill>
                <a:latin typeface="Helvetica Neue Light"/>
                <a:ea typeface="+mn-ea"/>
                <a:cs typeface="Helvetica Neue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B0B9"/>
              </a:buClr>
              <a:buFont typeface="Arial"/>
              <a:buChar char="–"/>
              <a:defRPr sz="1200" b="0" i="0" kern="1200">
                <a:solidFill>
                  <a:srgbClr val="373A36"/>
                </a:solidFill>
                <a:latin typeface="Helvetica Neue Light"/>
                <a:ea typeface="+mn-ea"/>
                <a:cs typeface="Helvetica Neue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B0B9"/>
              </a:buClr>
              <a:buFont typeface="Arial"/>
              <a:buChar char="»"/>
              <a:defRPr sz="1100" b="0" i="0" kern="1200">
                <a:solidFill>
                  <a:srgbClr val="373A36"/>
                </a:solidFill>
                <a:latin typeface="Helvetica Neue Light"/>
                <a:ea typeface="+mn-ea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b="1" dirty="0" smtClean="0"/>
          </a:p>
          <a:p>
            <a:r>
              <a:rPr lang="en-US" sz="1600" b="1" dirty="0" smtClean="0"/>
              <a:t>Maximize </a:t>
            </a:r>
            <a:r>
              <a:rPr lang="en-US" sz="1600" b="1" dirty="0"/>
              <a:t>REUSE</a:t>
            </a:r>
            <a:endParaRPr lang="en-US" sz="1600" dirty="0"/>
          </a:p>
          <a:p>
            <a:r>
              <a:rPr lang="en-US" sz="1600" b="1" dirty="0" smtClean="0"/>
              <a:t>Accommodate DIVERSITY without FRAGMENTATION</a:t>
            </a:r>
          </a:p>
          <a:p>
            <a:r>
              <a:rPr lang="en-US" sz="1600" b="1" dirty="0" smtClean="0"/>
              <a:t>Cross-project COLLABORATION</a:t>
            </a:r>
          </a:p>
          <a:p>
            <a:r>
              <a:rPr lang="en-US" sz="1600" b="1" dirty="0"/>
              <a:t>OPNFV as </a:t>
            </a:r>
            <a:r>
              <a:rPr lang="en-US" sz="1600" b="1" dirty="0" smtClean="0"/>
              <a:t>INTEGRATOR</a:t>
            </a:r>
            <a:endParaRPr lang="en-US" sz="1600" b="1" dirty="0"/>
          </a:p>
        </p:txBody>
      </p:sp>
      <p:sp>
        <p:nvSpPr>
          <p:cNvPr id="40" name="Rectangle 39"/>
          <p:cNvSpPr/>
          <p:nvPr/>
        </p:nvSpPr>
        <p:spPr>
          <a:xfrm>
            <a:off x="5665255" y="624227"/>
            <a:ext cx="25960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For NFV Projects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49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368" y="1804024"/>
            <a:ext cx="5655577" cy="1383589"/>
          </a:xfrm>
        </p:spPr>
        <p:txBody>
          <a:bodyPr>
            <a:normAutofit/>
          </a:bodyPr>
          <a:lstStyle/>
          <a:p>
            <a:r>
              <a:rPr lang="en-US" dirty="0" smtClean="0"/>
              <a:t>Come collaborate with us in OPNFV!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40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553</Words>
  <Application>Microsoft Office PowerPoint</Application>
  <PresentationFormat>On-screen Show (16:9)</PresentationFormat>
  <Paragraphs>101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Helvetica Neue</vt:lpstr>
      <vt:lpstr>Helvetica Neue Light</vt:lpstr>
      <vt:lpstr>Verdana</vt:lpstr>
      <vt:lpstr>Office Theme</vt:lpstr>
      <vt:lpstr>PowerPoint Presentation</vt:lpstr>
      <vt:lpstr>OPNFV’s Role and Needs for Models</vt:lpstr>
      <vt:lpstr>What’s this Model-Driven NFV project?</vt:lpstr>
      <vt:lpstr>So what’s in scope?</vt:lpstr>
      <vt:lpstr>That’s a big scope… what’s the catch?</vt:lpstr>
      <vt:lpstr>Some Upstream Projects in Scope</vt:lpstr>
      <vt:lpstr>Recommendations</vt:lpstr>
      <vt:lpstr>Come collaborate with us in OPNFV!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2015-11-11T20:57:38Z</dcterms:created>
  <dcterms:modified xsi:type="dcterms:W3CDTF">2016-03-22T05:36:19Z</dcterms:modified>
</cp:coreProperties>
</file>