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93" r:id="rId2"/>
    <p:sldId id="294" r:id="rId3"/>
    <p:sldId id="295" r:id="rId4"/>
    <p:sldId id="296" r:id="rId5"/>
    <p:sldId id="297" r:id="rId6"/>
    <p:sldId id="298" r:id="rId7"/>
    <p:sldId id="299"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9" d="100"/>
          <a:sy n="11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216C9B-C1FF-4FBA-9CD6-63D3D6504BF5}" type="datetimeFigureOut">
              <a:rPr lang="zh-CN" altLang="en-US" smtClean="0"/>
              <a:pPr/>
              <a:t>2015/12/22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08639-2D89-442F-BEF9-CBEF8D36FF37}" type="slidenum">
              <a:rPr lang="zh-CN" altLang="en-US" smtClean="0"/>
              <a:pPr/>
              <a:t>‹#›</a:t>
            </a:fld>
            <a:endParaRPr lang="zh-CN" altLang="en-US"/>
          </a:p>
        </p:txBody>
      </p:sp>
    </p:spTree>
    <p:extLst>
      <p:ext uri="{BB962C8B-B14F-4D97-AF65-F5344CB8AC3E}">
        <p14:creationId xmlns:p14="http://schemas.microsoft.com/office/powerpoint/2010/main" xmlns="" val="332537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82BD89C-9D00-473D-9667-2ECA61734086}" type="datetime1">
              <a:rPr lang="zh-CN" altLang="en-US" smtClean="0"/>
              <a:pPr/>
              <a:t>2015/12/22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38F3349-2476-4084-8C4B-3DBABD069633}" type="datetime1">
              <a:rPr lang="zh-CN" altLang="en-US" smtClean="0"/>
              <a:pPr/>
              <a:t>2015/12/22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E43023-B180-4766-B096-CA5DE4F7DE4D}" type="datetime1">
              <a:rPr lang="zh-CN" altLang="en-US" smtClean="0"/>
              <a:pPr/>
              <a:t>2015/12/22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A608FEC-605E-4DAA-B0BD-FA9633791513}" type="datetime1">
              <a:rPr lang="zh-CN" altLang="en-US" smtClean="0"/>
              <a:pPr/>
              <a:t>2015/12/22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753A5B8-A922-459C-9DCF-650957EA47D3}" type="datetime1">
              <a:rPr lang="zh-CN" altLang="en-US" smtClean="0"/>
              <a:pPr/>
              <a:t>2015/12/22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74B40BE-B82B-45FE-B352-20CA28ECCE6D}" type="datetime1">
              <a:rPr lang="zh-CN" altLang="en-US" smtClean="0"/>
              <a:pPr/>
              <a:t>2015/12/22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8F35138-F9AB-4C53-AE15-438F7D2827FE}" type="datetime1">
              <a:rPr lang="zh-CN" altLang="en-US" smtClean="0"/>
              <a:pPr/>
              <a:t>2015/12/22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C817CB6-436E-4298-9965-0A0FED4EF2AD}" type="datetime1">
              <a:rPr lang="zh-CN" altLang="en-US" smtClean="0"/>
              <a:pPr/>
              <a:t>2015/12/22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4AF8FB7-26B1-4EC2-967D-2B1433A24874}" type="datetime1">
              <a:rPr lang="zh-CN" altLang="en-US" smtClean="0"/>
              <a:pPr/>
              <a:t>2015/12/22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B68B024-9E77-455B-BA74-72F0A273735E}" type="datetime1">
              <a:rPr lang="zh-CN" altLang="en-US" smtClean="0"/>
              <a:pPr/>
              <a:t>2015/12/22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330D1DE-074C-4CF5-A820-E13B7AD4BC45}" type="datetime1">
              <a:rPr lang="zh-CN" altLang="en-US" smtClean="0"/>
              <a:pPr/>
              <a:t>2015/12/22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DD90C-7652-4EC2-96EE-86FA46FB8783}" type="datetime1">
              <a:rPr lang="zh-CN" altLang="en-US" smtClean="0"/>
              <a:pPr/>
              <a:t>2015/12/22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docs.openstack.org/developer/ceilometer/webapi/v2.html#user-defined-dat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en-US" sz="2800" dirty="0" err="1" smtClean="0"/>
              <a:t>Ceilometer</a:t>
            </a:r>
            <a:r>
              <a:rPr lang="en-US" sz="2800" dirty="0" smtClean="0"/>
              <a:t> + Gnocchi + </a:t>
            </a:r>
            <a:r>
              <a:rPr lang="en-US" sz="2800" dirty="0" err="1" smtClean="0"/>
              <a:t>Aodh</a:t>
            </a:r>
            <a:r>
              <a:rPr lang="en-US" sz="2800" dirty="0" smtClean="0"/>
              <a:t> Architecture</a:t>
            </a:r>
            <a:endParaRPr lang="en-US" sz="2800"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1</a:t>
            </a:fld>
            <a:endParaRPr lang="zh-CN" altLang="en-US"/>
          </a:p>
        </p:txBody>
      </p:sp>
      <p:pic>
        <p:nvPicPr>
          <p:cNvPr id="2050" name="Picture 2" descr="Ceilometer+Gnocchi Architecture summary"/>
          <p:cNvPicPr>
            <a:picLocks noChangeAspect="1" noChangeArrowheads="1"/>
          </p:cNvPicPr>
          <p:nvPr/>
        </p:nvPicPr>
        <p:blipFill>
          <a:blip r:embed="rId2" cstate="print"/>
          <a:srcRect/>
          <a:stretch>
            <a:fillRect/>
          </a:stretch>
        </p:blipFill>
        <p:spPr bwMode="auto">
          <a:xfrm>
            <a:off x="1570381" y="3429001"/>
            <a:ext cx="5737923" cy="3293452"/>
          </a:xfrm>
          <a:prstGeom prst="rect">
            <a:avLst/>
          </a:prstGeom>
          <a:noFill/>
        </p:spPr>
      </p:pic>
      <p:sp>
        <p:nvSpPr>
          <p:cNvPr id="34" name="内容占位符 33"/>
          <p:cNvSpPr>
            <a:spLocks noGrp="1"/>
          </p:cNvSpPr>
          <p:nvPr>
            <p:ph idx="1"/>
          </p:nvPr>
        </p:nvSpPr>
        <p:spPr>
          <a:xfrm>
            <a:off x="457200" y="692697"/>
            <a:ext cx="8229600" cy="3024336"/>
          </a:xfrm>
        </p:spPr>
        <p:txBody>
          <a:bodyPr>
            <a:normAutofit/>
          </a:bodyPr>
          <a:lstStyle/>
          <a:p>
            <a:r>
              <a:rPr lang="en-US" altLang="zh-CN" sz="1600" dirty="0" err="1" smtClean="0"/>
              <a:t>Ceilometer</a:t>
            </a:r>
            <a:r>
              <a:rPr lang="en-US" altLang="zh-CN" sz="1600" dirty="0" smtClean="0"/>
              <a:t> (data collection): to efficiently collect, </a:t>
            </a:r>
            <a:r>
              <a:rPr lang="en-US" altLang="zh-CN" sz="1600" dirty="0" err="1" smtClean="0"/>
              <a:t>normalise</a:t>
            </a:r>
            <a:r>
              <a:rPr lang="en-US" altLang="zh-CN" sz="1600" dirty="0" smtClean="0"/>
              <a:t> and transform data produced by </a:t>
            </a:r>
            <a:r>
              <a:rPr lang="en-US" altLang="zh-CN" sz="1600" dirty="0" err="1" smtClean="0"/>
              <a:t>OpenStack</a:t>
            </a:r>
            <a:r>
              <a:rPr lang="en-US" altLang="zh-CN" sz="1600" dirty="0" smtClean="0"/>
              <a:t> services</a:t>
            </a:r>
          </a:p>
          <a:p>
            <a:pPr lvl="1"/>
            <a:r>
              <a:rPr lang="en-US" altLang="zh-CN" sz="1400" dirty="0" smtClean="0"/>
              <a:t>Polling agent: daemon designed to poll </a:t>
            </a:r>
            <a:r>
              <a:rPr lang="en-US" altLang="zh-CN" sz="1400" dirty="0" err="1" smtClean="0"/>
              <a:t>OpenStack</a:t>
            </a:r>
            <a:r>
              <a:rPr lang="en-US" altLang="zh-CN" sz="1400" dirty="0" smtClean="0"/>
              <a:t> services and build Meters</a:t>
            </a:r>
          </a:p>
          <a:p>
            <a:pPr lvl="1"/>
            <a:r>
              <a:rPr lang="en-US" altLang="zh-CN" sz="1400" dirty="0" smtClean="0"/>
              <a:t>Notification agent: daemon designed to listen to notifications on message queue, convert them to Events and Samples, and apply pipeline actions</a:t>
            </a:r>
          </a:p>
          <a:p>
            <a:pPr lvl="1"/>
            <a:r>
              <a:rPr lang="en-US" altLang="zh-CN" sz="1400" dirty="0" smtClean="0"/>
              <a:t>Collector: daemon designed to gather and record event and metering data created by notification and polling agents</a:t>
            </a:r>
          </a:p>
          <a:p>
            <a:r>
              <a:rPr lang="en-US" altLang="zh-CN" sz="1600" dirty="0" smtClean="0"/>
              <a:t>Gnocchi (metric storage):  to provide a time-series resource indexing, metric storage service </a:t>
            </a:r>
          </a:p>
          <a:p>
            <a:r>
              <a:rPr lang="en-US" altLang="zh-CN" sz="1600" dirty="0" err="1" smtClean="0"/>
              <a:t>Aodh</a:t>
            </a:r>
            <a:r>
              <a:rPr lang="en-US" altLang="zh-CN" sz="1600" dirty="0" smtClean="0"/>
              <a:t> (alarming): to enable the ability to trigger actions based on defined rules against sample or event data collected by </a:t>
            </a:r>
            <a:r>
              <a:rPr lang="en-US" altLang="zh-CN" sz="1600" dirty="0" err="1" smtClean="0"/>
              <a:t>Ceilometer</a:t>
            </a:r>
            <a:endParaRPr lang="en-US" altLang="zh-CN" sz="1600" dirty="0" smtClean="0"/>
          </a:p>
        </p:txBody>
      </p:sp>
    </p:spTree>
    <p:extLst>
      <p:ext uri="{BB962C8B-B14F-4D97-AF65-F5344CB8AC3E}">
        <p14:creationId xmlns:p14="http://schemas.microsoft.com/office/powerpoint/2010/main" xmlns="" val="3858708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en-US" sz="2800" dirty="0" smtClean="0"/>
              <a:t>Gathering the data</a:t>
            </a:r>
            <a:endParaRPr lang="en-US" sz="2800"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2</a:t>
            </a:fld>
            <a:endParaRPr lang="zh-CN" altLang="en-US"/>
          </a:p>
        </p:txBody>
      </p:sp>
      <p:sp>
        <p:nvSpPr>
          <p:cNvPr id="34" name="内容占位符 33"/>
          <p:cNvSpPr>
            <a:spLocks noGrp="1"/>
          </p:cNvSpPr>
          <p:nvPr>
            <p:ph idx="1"/>
          </p:nvPr>
        </p:nvSpPr>
        <p:spPr>
          <a:xfrm>
            <a:off x="457200" y="692697"/>
            <a:ext cx="8229600" cy="2448271"/>
          </a:xfrm>
        </p:spPr>
        <p:txBody>
          <a:bodyPr>
            <a:normAutofit/>
          </a:bodyPr>
          <a:lstStyle/>
          <a:p>
            <a:r>
              <a:rPr lang="en-US" altLang="zh-CN" sz="1600" dirty="0" smtClean="0"/>
              <a:t>Bus listener agent (Notification agent): takes events generated on the notification bus and transforms them into </a:t>
            </a:r>
            <a:r>
              <a:rPr lang="en-US" altLang="zh-CN" sz="1600" dirty="0" err="1" smtClean="0"/>
              <a:t>Ceilometer</a:t>
            </a:r>
            <a:r>
              <a:rPr lang="en-US" altLang="zh-CN" sz="1600" dirty="0" smtClean="0"/>
              <a:t> samples</a:t>
            </a:r>
          </a:p>
          <a:p>
            <a:pPr lvl="1"/>
            <a:r>
              <a:rPr lang="en-US" altLang="zh-CN" sz="1400" dirty="0" smtClean="0"/>
              <a:t>Monitors the message queues for notifications</a:t>
            </a:r>
          </a:p>
          <a:p>
            <a:r>
              <a:rPr lang="en-US" altLang="zh-CN" sz="1600" dirty="0" smtClean="0"/>
              <a:t>Polling agent: polls some API or other tool to collect information at a regular interval</a:t>
            </a:r>
          </a:p>
          <a:p>
            <a:pPr lvl="1"/>
            <a:r>
              <a:rPr lang="en-US" altLang="zh-CN" sz="1400" dirty="0" smtClean="0"/>
              <a:t>Polling agents can be configured either to poll local hypervisor or remote APIs (public REST APIs exposed by services and host-level SNMP/IPMI daemons)</a:t>
            </a:r>
          </a:p>
        </p:txBody>
      </p:sp>
      <p:pic>
        <p:nvPicPr>
          <p:cNvPr id="17410" name="Picture 2" descr="Collectors and agents"/>
          <p:cNvPicPr>
            <a:picLocks noChangeAspect="1" noChangeArrowheads="1"/>
          </p:cNvPicPr>
          <p:nvPr/>
        </p:nvPicPr>
        <p:blipFill>
          <a:blip r:embed="rId2" cstate="print"/>
          <a:srcRect/>
          <a:stretch>
            <a:fillRect/>
          </a:stretch>
        </p:blipFill>
        <p:spPr bwMode="auto">
          <a:xfrm>
            <a:off x="1887789" y="2564904"/>
            <a:ext cx="5780555" cy="3082155"/>
          </a:xfrm>
          <a:prstGeom prst="rect">
            <a:avLst/>
          </a:prstGeom>
          <a:noFill/>
        </p:spPr>
      </p:pic>
    </p:spTree>
    <p:extLst>
      <p:ext uri="{BB962C8B-B14F-4D97-AF65-F5344CB8AC3E}">
        <p14:creationId xmlns:p14="http://schemas.microsoft.com/office/powerpoint/2010/main" xmlns="" val="3858708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en-US" sz="2800" dirty="0" smtClean="0"/>
              <a:t>Notification agents: Listening for data</a:t>
            </a:r>
            <a:endParaRPr lang="en-US" sz="2800"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3</a:t>
            </a:fld>
            <a:endParaRPr lang="zh-CN" altLang="en-US"/>
          </a:p>
        </p:txBody>
      </p:sp>
      <p:sp>
        <p:nvSpPr>
          <p:cNvPr id="34" name="内容占位符 33"/>
          <p:cNvSpPr>
            <a:spLocks noGrp="1"/>
          </p:cNvSpPr>
          <p:nvPr>
            <p:ph idx="1"/>
          </p:nvPr>
        </p:nvSpPr>
        <p:spPr>
          <a:xfrm>
            <a:off x="457200" y="692697"/>
            <a:ext cx="8229600" cy="1512167"/>
          </a:xfrm>
        </p:spPr>
        <p:txBody>
          <a:bodyPr>
            <a:normAutofit/>
          </a:bodyPr>
          <a:lstStyle/>
          <a:p>
            <a:r>
              <a:rPr lang="en-US" altLang="zh-CN" sz="1600" dirty="0" smtClean="0"/>
              <a:t>Notification daemon (agent-notification) which monitors the message bus for data being provided by other </a:t>
            </a:r>
            <a:r>
              <a:rPr lang="en-US" altLang="zh-CN" sz="1600" dirty="0" err="1" smtClean="0"/>
              <a:t>OpenStack</a:t>
            </a:r>
            <a:r>
              <a:rPr lang="en-US" altLang="zh-CN" sz="1600" dirty="0" smtClean="0"/>
              <a:t> components, as well as </a:t>
            </a:r>
            <a:r>
              <a:rPr lang="en-US" altLang="zh-CN" sz="1600" dirty="0" err="1" smtClean="0"/>
              <a:t>Ceilometer</a:t>
            </a:r>
            <a:r>
              <a:rPr lang="en-US" altLang="zh-CN" sz="1600" dirty="0" smtClean="0"/>
              <a:t> internal communication</a:t>
            </a:r>
          </a:p>
          <a:p>
            <a:pPr lvl="1"/>
            <a:r>
              <a:rPr lang="en-US" altLang="zh-CN" sz="1400" dirty="0" smtClean="0"/>
              <a:t>Loads one or more </a:t>
            </a:r>
            <a:r>
              <a:rPr lang="en-US" altLang="zh-CN" sz="1400" i="1" dirty="0" smtClean="0"/>
              <a:t>listener</a:t>
            </a:r>
            <a:r>
              <a:rPr lang="en-US" altLang="zh-CN" sz="1400" dirty="0" smtClean="0"/>
              <a:t> </a:t>
            </a:r>
            <a:r>
              <a:rPr lang="en-US" altLang="zh-CN" sz="1400" dirty="0" err="1" smtClean="0"/>
              <a:t>plugins</a:t>
            </a:r>
            <a:endParaRPr lang="en-US" altLang="zh-CN" sz="1400" dirty="0" smtClean="0"/>
          </a:p>
          <a:p>
            <a:pPr lvl="1"/>
            <a:r>
              <a:rPr lang="en-US" altLang="zh-CN" sz="1400" dirty="0" smtClean="0"/>
              <a:t>Sample-oriented </a:t>
            </a:r>
            <a:r>
              <a:rPr lang="en-US" altLang="zh-CN" sz="1400" dirty="0" err="1" smtClean="0"/>
              <a:t>plugins</a:t>
            </a:r>
            <a:r>
              <a:rPr lang="en-US" altLang="zh-CN" sz="1400" dirty="0" smtClean="0"/>
              <a:t> provide a method to list the event types they’re interested in and a callback for processing messages accordingly</a:t>
            </a:r>
          </a:p>
        </p:txBody>
      </p:sp>
      <p:pic>
        <p:nvPicPr>
          <p:cNvPr id="18434" name="Picture 2" descr="Notification agents"/>
          <p:cNvPicPr>
            <a:picLocks noChangeAspect="1" noChangeArrowheads="1"/>
          </p:cNvPicPr>
          <p:nvPr/>
        </p:nvPicPr>
        <p:blipFill>
          <a:blip r:embed="rId2" cstate="print"/>
          <a:srcRect/>
          <a:stretch>
            <a:fillRect/>
          </a:stretch>
        </p:blipFill>
        <p:spPr bwMode="auto">
          <a:xfrm>
            <a:off x="1111621" y="2636912"/>
            <a:ext cx="7132787" cy="2197247"/>
          </a:xfrm>
          <a:prstGeom prst="rect">
            <a:avLst/>
          </a:prstGeom>
          <a:noFill/>
        </p:spPr>
      </p:pic>
    </p:spTree>
    <p:extLst>
      <p:ext uri="{BB962C8B-B14F-4D97-AF65-F5344CB8AC3E}">
        <p14:creationId xmlns:p14="http://schemas.microsoft.com/office/powerpoint/2010/main" xmlns="" val="3858708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en-US" sz="2800" dirty="0" smtClean="0"/>
              <a:t>Polling agents: Asking for data</a:t>
            </a:r>
            <a:endParaRPr lang="en-US" sz="2800"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34" name="内容占位符 33"/>
          <p:cNvSpPr>
            <a:spLocks noGrp="1"/>
          </p:cNvSpPr>
          <p:nvPr>
            <p:ph idx="1"/>
          </p:nvPr>
        </p:nvSpPr>
        <p:spPr>
          <a:xfrm>
            <a:off x="457200" y="692697"/>
            <a:ext cx="8229600" cy="2016223"/>
          </a:xfrm>
        </p:spPr>
        <p:txBody>
          <a:bodyPr>
            <a:noAutofit/>
          </a:bodyPr>
          <a:lstStyle/>
          <a:p>
            <a:r>
              <a:rPr lang="en-US" altLang="zh-CN" sz="1600" dirty="0" smtClean="0"/>
              <a:t>compute-agent: polling </a:t>
            </a:r>
            <a:r>
              <a:rPr lang="en-US" altLang="zh-CN" sz="1600" dirty="0" smtClean="0"/>
              <a:t>for compute resources is handled by </a:t>
            </a:r>
            <a:r>
              <a:rPr lang="en-US" altLang="zh-CN" sz="1600" dirty="0" smtClean="0"/>
              <a:t>the compute-agent </a:t>
            </a:r>
            <a:r>
              <a:rPr lang="en-US" altLang="zh-CN" sz="1600" dirty="0" smtClean="0"/>
              <a:t>running on </a:t>
            </a:r>
            <a:r>
              <a:rPr lang="en-US" altLang="zh-CN" sz="1600" dirty="0" smtClean="0"/>
              <a:t>the compute node </a:t>
            </a:r>
            <a:r>
              <a:rPr lang="en-US" altLang="zh-CN" sz="1600" dirty="0" smtClean="0"/>
              <a:t>(where communication with the hypervisor is more efficient)</a:t>
            </a:r>
            <a:endParaRPr lang="en-US" altLang="zh-CN" sz="1600" dirty="0" smtClean="0"/>
          </a:p>
          <a:p>
            <a:r>
              <a:rPr lang="en-US" altLang="zh-CN" sz="1600" dirty="0" smtClean="0"/>
              <a:t>central-agent: polling </a:t>
            </a:r>
            <a:r>
              <a:rPr lang="en-US" altLang="zh-CN" sz="1600" dirty="0" smtClean="0"/>
              <a:t>via service APIs for non-compute resources is handled by </a:t>
            </a:r>
            <a:r>
              <a:rPr lang="en-US" altLang="zh-CN" sz="1600" dirty="0" smtClean="0"/>
              <a:t>the central-agent </a:t>
            </a:r>
            <a:r>
              <a:rPr lang="en-US" altLang="zh-CN" sz="1600" dirty="0" smtClean="0"/>
              <a:t>running on a cloud controller node</a:t>
            </a:r>
            <a:endParaRPr lang="en-US" altLang="zh-CN" sz="1600" dirty="0" smtClean="0"/>
          </a:p>
          <a:p>
            <a:pPr lvl="1"/>
            <a:r>
              <a:rPr lang="en-US" altLang="zh-CN" sz="1400" dirty="0" smtClean="0"/>
              <a:t>A </a:t>
            </a:r>
            <a:r>
              <a:rPr lang="en-US" altLang="zh-CN" sz="1400" dirty="0" smtClean="0"/>
              <a:t>single agent can fulfill both roles in an all-in-one </a:t>
            </a:r>
            <a:r>
              <a:rPr lang="en-US" altLang="zh-CN" sz="1400" dirty="0" smtClean="0"/>
              <a:t>deployment. Conversely</a:t>
            </a:r>
            <a:r>
              <a:rPr lang="en-US" altLang="zh-CN" sz="1400" dirty="0" smtClean="0"/>
              <a:t>, multiple instances of an agent may be deployed, in which case the workload is shared. </a:t>
            </a:r>
            <a:endParaRPr lang="en-US" altLang="zh-CN" sz="1400" dirty="0" smtClean="0"/>
          </a:p>
          <a:p>
            <a:pPr lvl="1"/>
            <a:r>
              <a:rPr lang="en-US" altLang="zh-CN" sz="1400" dirty="0" smtClean="0"/>
              <a:t>The polling agent daemon is configured to run one or more </a:t>
            </a:r>
            <a:r>
              <a:rPr lang="en-US" altLang="zh-CN" sz="1400" i="1" dirty="0" smtClean="0"/>
              <a:t>pollster</a:t>
            </a:r>
            <a:r>
              <a:rPr lang="en-US" altLang="zh-CN" sz="1400" dirty="0" smtClean="0"/>
              <a:t> </a:t>
            </a:r>
            <a:r>
              <a:rPr lang="en-US" altLang="zh-CN" sz="1400" dirty="0" err="1" smtClean="0"/>
              <a:t>plugins</a:t>
            </a:r>
            <a:r>
              <a:rPr lang="en-US" altLang="zh-CN" sz="1400" dirty="0" smtClean="0"/>
              <a:t> using either the </a:t>
            </a:r>
            <a:r>
              <a:rPr lang="en-US" altLang="zh-CN" sz="1400" dirty="0" err="1" smtClean="0"/>
              <a:t>ceilometer.poll.compute</a:t>
            </a:r>
            <a:r>
              <a:rPr lang="en-US" altLang="zh-CN" sz="1400" dirty="0" smtClean="0"/>
              <a:t> and/or </a:t>
            </a:r>
            <a:r>
              <a:rPr lang="en-US" altLang="zh-CN" sz="1400" dirty="0" err="1" smtClean="0"/>
              <a:t>ceilometer.poll.central</a:t>
            </a:r>
            <a:r>
              <a:rPr lang="en-US" altLang="zh-CN" sz="1400" dirty="0" smtClean="0"/>
              <a:t> namespaces</a:t>
            </a:r>
            <a:endParaRPr lang="en-US" altLang="zh-CN" sz="1400" dirty="0" smtClean="0"/>
          </a:p>
          <a:p>
            <a:pPr lvl="1"/>
            <a:endParaRPr lang="en-US" altLang="zh-CN" sz="1400" dirty="0" smtClean="0"/>
          </a:p>
        </p:txBody>
      </p:sp>
      <p:sp>
        <p:nvSpPr>
          <p:cNvPr id="19458" name="AutoShape 2"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0" name="AutoShape 4"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2" name="AutoShape 6"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4" name="AutoShape 8"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1026" name="Picture 2" descr="Polling agents"/>
          <p:cNvPicPr>
            <a:picLocks noChangeAspect="1" noChangeArrowheads="1"/>
          </p:cNvPicPr>
          <p:nvPr/>
        </p:nvPicPr>
        <p:blipFill>
          <a:blip r:embed="rId2" cstate="print"/>
          <a:srcRect/>
          <a:stretch>
            <a:fillRect/>
          </a:stretch>
        </p:blipFill>
        <p:spPr bwMode="auto">
          <a:xfrm>
            <a:off x="1763688" y="3033508"/>
            <a:ext cx="6196077" cy="2699748"/>
          </a:xfrm>
          <a:prstGeom prst="rect">
            <a:avLst/>
          </a:prstGeom>
          <a:noFill/>
        </p:spPr>
      </p:pic>
    </p:spTree>
    <p:extLst>
      <p:ext uri="{BB962C8B-B14F-4D97-AF65-F5344CB8AC3E}">
        <p14:creationId xmlns:p14="http://schemas.microsoft.com/office/powerpoint/2010/main" xmlns="" val="3858708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en-US" sz="2800" dirty="0" smtClean="0"/>
              <a:t>Processing the data</a:t>
            </a:r>
            <a:endParaRPr lang="en-US" sz="2800"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5</a:t>
            </a:fld>
            <a:endParaRPr lang="zh-CN" altLang="en-US" dirty="0"/>
          </a:p>
        </p:txBody>
      </p:sp>
      <p:sp>
        <p:nvSpPr>
          <p:cNvPr id="34" name="内容占位符 33"/>
          <p:cNvSpPr>
            <a:spLocks noGrp="1"/>
          </p:cNvSpPr>
          <p:nvPr>
            <p:ph idx="1"/>
          </p:nvPr>
        </p:nvSpPr>
        <p:spPr>
          <a:xfrm>
            <a:off x="457200" y="692697"/>
            <a:ext cx="8229600" cy="864095"/>
          </a:xfrm>
        </p:spPr>
        <p:txBody>
          <a:bodyPr>
            <a:noAutofit/>
          </a:bodyPr>
          <a:lstStyle/>
          <a:p>
            <a:r>
              <a:rPr lang="en-US" altLang="zh-CN" sz="1600" dirty="0" err="1" smtClean="0"/>
              <a:t>Ceilometer</a:t>
            </a:r>
            <a:r>
              <a:rPr lang="en-US" altLang="zh-CN" sz="1600" dirty="0" smtClean="0"/>
              <a:t> offers the ability to take data gathered by the agents, manipulate it, and publish it in various combinations via multiple pipelines. This functionality is handled by the notification </a:t>
            </a:r>
            <a:r>
              <a:rPr lang="en-US" altLang="zh-CN" sz="1600" dirty="0" smtClean="0"/>
              <a:t>agents</a:t>
            </a:r>
            <a:endParaRPr lang="en-US" altLang="zh-CN" sz="1400" dirty="0" smtClean="0"/>
          </a:p>
        </p:txBody>
      </p:sp>
      <p:sp>
        <p:nvSpPr>
          <p:cNvPr id="19458" name="AutoShape 2"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0" name="AutoShape 4"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2" name="AutoShape 6"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4" name="AutoShape 8"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8434" name="AutoShape 2" descr="Ceilometer pipel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18436" name="Picture 4" descr="Ceilometer pipeline"/>
          <p:cNvPicPr>
            <a:picLocks noChangeAspect="1" noChangeArrowheads="1"/>
          </p:cNvPicPr>
          <p:nvPr/>
        </p:nvPicPr>
        <p:blipFill>
          <a:blip r:embed="rId2" cstate="print"/>
          <a:srcRect/>
          <a:stretch>
            <a:fillRect/>
          </a:stretch>
        </p:blipFill>
        <p:spPr bwMode="auto">
          <a:xfrm>
            <a:off x="2631300" y="1628800"/>
            <a:ext cx="4316964" cy="1989354"/>
          </a:xfrm>
          <a:prstGeom prst="rect">
            <a:avLst/>
          </a:prstGeom>
          <a:noFill/>
        </p:spPr>
      </p:pic>
      <p:sp>
        <p:nvSpPr>
          <p:cNvPr id="12" name="TextBox 11"/>
          <p:cNvSpPr txBox="1"/>
          <p:nvPr/>
        </p:nvSpPr>
        <p:spPr>
          <a:xfrm>
            <a:off x="3639412" y="3645024"/>
            <a:ext cx="2016224" cy="307777"/>
          </a:xfrm>
          <a:prstGeom prst="rect">
            <a:avLst/>
          </a:prstGeom>
          <a:noFill/>
        </p:spPr>
        <p:txBody>
          <a:bodyPr wrap="square" rtlCol="0">
            <a:spAutoFit/>
          </a:bodyPr>
          <a:lstStyle/>
          <a:p>
            <a:r>
              <a:rPr lang="en-US" altLang="zh-CN" sz="1400" dirty="0" smtClean="0"/>
              <a:t>Pipeline Manager</a:t>
            </a:r>
            <a:endParaRPr lang="zh-CN" altLang="en-US" sz="1400" dirty="0"/>
          </a:p>
        </p:txBody>
      </p:sp>
      <p:pic>
        <p:nvPicPr>
          <p:cNvPr id="18438" name="Picture 6" descr="Transformer example"/>
          <p:cNvPicPr>
            <a:picLocks noChangeAspect="1" noChangeArrowheads="1"/>
          </p:cNvPicPr>
          <p:nvPr/>
        </p:nvPicPr>
        <p:blipFill>
          <a:blip r:embed="rId3" cstate="print"/>
          <a:srcRect/>
          <a:stretch>
            <a:fillRect/>
          </a:stretch>
        </p:blipFill>
        <p:spPr bwMode="auto">
          <a:xfrm>
            <a:off x="28530" y="3901868"/>
            <a:ext cx="4255438" cy="2162599"/>
          </a:xfrm>
          <a:prstGeom prst="rect">
            <a:avLst/>
          </a:prstGeom>
          <a:noFill/>
        </p:spPr>
      </p:pic>
      <p:sp>
        <p:nvSpPr>
          <p:cNvPr id="14" name="TextBox 13"/>
          <p:cNvSpPr txBox="1"/>
          <p:nvPr/>
        </p:nvSpPr>
        <p:spPr>
          <a:xfrm>
            <a:off x="1259631" y="6001543"/>
            <a:ext cx="2232248" cy="307777"/>
          </a:xfrm>
          <a:prstGeom prst="rect">
            <a:avLst/>
          </a:prstGeom>
          <a:noFill/>
        </p:spPr>
        <p:txBody>
          <a:bodyPr wrap="square" rtlCol="0">
            <a:spAutoFit/>
          </a:bodyPr>
          <a:lstStyle/>
          <a:p>
            <a:r>
              <a:rPr lang="en-US" altLang="zh-CN" sz="1400" dirty="0" smtClean="0"/>
              <a:t>Transforming the data</a:t>
            </a:r>
            <a:endParaRPr lang="zh-CN" altLang="en-US" sz="1400" dirty="0"/>
          </a:p>
        </p:txBody>
      </p:sp>
      <p:pic>
        <p:nvPicPr>
          <p:cNvPr id="18440" name="Picture 8" descr="Multi-publish"/>
          <p:cNvPicPr>
            <a:picLocks noChangeAspect="1" noChangeArrowheads="1"/>
          </p:cNvPicPr>
          <p:nvPr/>
        </p:nvPicPr>
        <p:blipFill>
          <a:blip r:embed="rId4" cstate="print"/>
          <a:srcRect/>
          <a:stretch>
            <a:fillRect/>
          </a:stretch>
        </p:blipFill>
        <p:spPr bwMode="auto">
          <a:xfrm>
            <a:off x="4499992" y="3949172"/>
            <a:ext cx="4174704" cy="2072116"/>
          </a:xfrm>
          <a:prstGeom prst="rect">
            <a:avLst/>
          </a:prstGeom>
          <a:noFill/>
        </p:spPr>
      </p:pic>
      <p:sp>
        <p:nvSpPr>
          <p:cNvPr id="16" name="TextBox 15"/>
          <p:cNvSpPr txBox="1"/>
          <p:nvPr/>
        </p:nvSpPr>
        <p:spPr>
          <a:xfrm>
            <a:off x="5580112" y="6021288"/>
            <a:ext cx="2232248" cy="307777"/>
          </a:xfrm>
          <a:prstGeom prst="rect">
            <a:avLst/>
          </a:prstGeom>
          <a:noFill/>
        </p:spPr>
        <p:txBody>
          <a:bodyPr wrap="square" rtlCol="0">
            <a:spAutoFit/>
          </a:bodyPr>
          <a:lstStyle/>
          <a:p>
            <a:r>
              <a:rPr lang="en-US" altLang="zh-CN" sz="1400" dirty="0" smtClean="0"/>
              <a:t>Publishing the data</a:t>
            </a:r>
            <a:endParaRPr lang="zh-CN" altLang="en-US" sz="1400" dirty="0"/>
          </a:p>
        </p:txBody>
      </p:sp>
    </p:spTree>
    <p:extLst>
      <p:ext uri="{BB962C8B-B14F-4D97-AF65-F5344CB8AC3E}">
        <p14:creationId xmlns:p14="http://schemas.microsoft.com/office/powerpoint/2010/main" xmlns="" val="3858708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en-US" sz="2800" dirty="0" smtClean="0"/>
              <a:t>Storing the data</a:t>
            </a:r>
            <a:endParaRPr lang="en-US" sz="2800"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6</a:t>
            </a:fld>
            <a:endParaRPr lang="zh-CN" altLang="en-US"/>
          </a:p>
        </p:txBody>
      </p:sp>
      <p:sp>
        <p:nvSpPr>
          <p:cNvPr id="34" name="内容占位符 33"/>
          <p:cNvSpPr>
            <a:spLocks noGrp="1"/>
          </p:cNvSpPr>
          <p:nvPr>
            <p:ph idx="1"/>
          </p:nvPr>
        </p:nvSpPr>
        <p:spPr>
          <a:xfrm>
            <a:off x="457200" y="692697"/>
            <a:ext cx="8229600" cy="1512167"/>
          </a:xfrm>
        </p:spPr>
        <p:txBody>
          <a:bodyPr>
            <a:noAutofit/>
          </a:bodyPr>
          <a:lstStyle/>
          <a:p>
            <a:r>
              <a:rPr lang="en-US" altLang="zh-CN" sz="1600" dirty="0" smtClean="0"/>
              <a:t>The </a:t>
            </a:r>
            <a:r>
              <a:rPr lang="en-US" altLang="zh-CN" sz="1600" dirty="0" smtClean="0"/>
              <a:t>collector daemon gathers the processed event and metering data captured by the notification and polling agents. It validates the incoming data and (if the signature is valid) then writes the messages to a declared target: database, file, or http.</a:t>
            </a:r>
            <a:endParaRPr lang="en-US" altLang="zh-CN" sz="1600" dirty="0" smtClean="0"/>
          </a:p>
          <a:p>
            <a:pPr lvl="1"/>
            <a:r>
              <a:rPr lang="en-US" altLang="zh-CN" sz="1400" dirty="0" smtClean="0"/>
              <a:t>A  </a:t>
            </a:r>
            <a:r>
              <a:rPr lang="en-US" altLang="zh-CN" sz="1400" dirty="0" err="1" smtClean="0"/>
              <a:t>plugin</a:t>
            </a:r>
            <a:r>
              <a:rPr lang="en-US" altLang="zh-CN" sz="1400" dirty="0" smtClean="0"/>
              <a:t> model has been put in place to allow for various types of database </a:t>
            </a:r>
            <a:r>
              <a:rPr lang="en-US" altLang="zh-CN" sz="1400" dirty="0" err="1" smtClean="0"/>
              <a:t>backends</a:t>
            </a:r>
            <a:r>
              <a:rPr lang="en-US" altLang="zh-CN" sz="1400" dirty="0" smtClean="0"/>
              <a:t> to be </a:t>
            </a:r>
            <a:r>
              <a:rPr lang="en-US" altLang="zh-CN" sz="1400" dirty="0" smtClean="0"/>
              <a:t>used</a:t>
            </a:r>
          </a:p>
        </p:txBody>
      </p:sp>
      <p:sp>
        <p:nvSpPr>
          <p:cNvPr id="19458" name="AutoShape 2"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0" name="AutoShape 4"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2" name="AutoShape 6"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4" name="AutoShape 8"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3" name="Picture 2" descr="Storage model"/>
          <p:cNvPicPr>
            <a:picLocks noChangeAspect="1" noChangeArrowheads="1"/>
          </p:cNvPicPr>
          <p:nvPr/>
        </p:nvPicPr>
        <p:blipFill>
          <a:blip r:embed="rId2" cstate="print"/>
          <a:srcRect/>
          <a:stretch>
            <a:fillRect/>
          </a:stretch>
        </p:blipFill>
        <p:spPr bwMode="auto">
          <a:xfrm>
            <a:off x="1733409" y="2060848"/>
            <a:ext cx="5358871" cy="2932212"/>
          </a:xfrm>
          <a:prstGeom prst="rect">
            <a:avLst/>
          </a:prstGeom>
          <a:noFill/>
        </p:spPr>
      </p:pic>
    </p:spTree>
    <p:extLst>
      <p:ext uri="{BB962C8B-B14F-4D97-AF65-F5344CB8AC3E}">
        <p14:creationId xmlns:p14="http://schemas.microsoft.com/office/powerpoint/2010/main" xmlns="" val="3858708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a:bodyPr>
          <a:lstStyle/>
          <a:p>
            <a:r>
              <a:rPr lang="en-US" sz="2800" dirty="0" smtClean="0"/>
              <a:t>Accessing the data</a:t>
            </a:r>
            <a:endParaRPr lang="en-US" sz="2800"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7</a:t>
            </a:fld>
            <a:endParaRPr lang="zh-CN" altLang="en-US" dirty="0"/>
          </a:p>
        </p:txBody>
      </p:sp>
      <p:sp>
        <p:nvSpPr>
          <p:cNvPr id="34" name="内容占位符 33"/>
          <p:cNvSpPr>
            <a:spLocks noGrp="1"/>
          </p:cNvSpPr>
          <p:nvPr>
            <p:ph idx="1"/>
          </p:nvPr>
        </p:nvSpPr>
        <p:spPr>
          <a:xfrm>
            <a:off x="457200" y="692697"/>
            <a:ext cx="8229600" cy="2520279"/>
          </a:xfrm>
        </p:spPr>
        <p:txBody>
          <a:bodyPr>
            <a:noAutofit/>
          </a:bodyPr>
          <a:lstStyle/>
          <a:p>
            <a:r>
              <a:rPr lang="en-US" altLang="zh-CN" sz="1600" dirty="0" smtClean="0"/>
              <a:t>Access </a:t>
            </a:r>
            <a:r>
              <a:rPr lang="en-US" altLang="zh-CN" sz="1600" dirty="0" smtClean="0"/>
              <a:t>the collected data via the API rather than by accessing the underlying database directly</a:t>
            </a:r>
            <a:r>
              <a:rPr lang="en-US" altLang="zh-CN" sz="1600" dirty="0" smtClean="0"/>
              <a:t>.</a:t>
            </a:r>
          </a:p>
          <a:p>
            <a:r>
              <a:rPr lang="en-US" altLang="zh-CN" sz="1600" dirty="0" err="1" smtClean="0"/>
              <a:t>Deployers</a:t>
            </a:r>
            <a:r>
              <a:rPr lang="en-US" altLang="zh-CN" sz="1600" dirty="0" smtClean="0"/>
              <a:t> can define custom sources through a configuration file, and then create agents to collect samples for new meters using those sources. This means that you can collect data for applications running on top of </a:t>
            </a:r>
            <a:r>
              <a:rPr lang="en-US" altLang="zh-CN" sz="1600" dirty="0" err="1" smtClean="0"/>
              <a:t>OpenStack</a:t>
            </a:r>
            <a:r>
              <a:rPr lang="en-US" altLang="zh-CN" sz="1600" dirty="0" smtClean="0"/>
              <a:t>, such as a </a:t>
            </a:r>
            <a:r>
              <a:rPr lang="en-US" altLang="zh-CN" sz="1600" dirty="0" err="1" smtClean="0"/>
              <a:t>PaaS</a:t>
            </a:r>
            <a:r>
              <a:rPr lang="en-US" altLang="zh-CN" sz="1600" dirty="0" smtClean="0"/>
              <a:t> or </a:t>
            </a:r>
            <a:r>
              <a:rPr lang="en-US" altLang="zh-CN" sz="1600" dirty="0" err="1" smtClean="0"/>
              <a:t>SaaS</a:t>
            </a:r>
            <a:r>
              <a:rPr lang="en-US" altLang="zh-CN" sz="1600" dirty="0" smtClean="0"/>
              <a:t> layer, and use the same tools for metering your entire cloud</a:t>
            </a:r>
            <a:r>
              <a:rPr lang="en-US" altLang="zh-CN" sz="1600" dirty="0" smtClean="0"/>
              <a:t>.</a:t>
            </a:r>
          </a:p>
          <a:p>
            <a:r>
              <a:rPr lang="en-US" altLang="zh-CN" sz="1600" dirty="0" smtClean="0"/>
              <a:t>End </a:t>
            </a:r>
            <a:r>
              <a:rPr lang="en-US" altLang="zh-CN" sz="1600" dirty="0" smtClean="0"/>
              <a:t>users can also </a:t>
            </a:r>
            <a:r>
              <a:rPr lang="en-US" altLang="zh-CN" sz="1600" i="1" u="sng" dirty="0" smtClean="0">
                <a:hlinkClick r:id="rId2"/>
              </a:rPr>
              <a:t>send their own application specific data</a:t>
            </a:r>
            <a:r>
              <a:rPr lang="en-US" altLang="zh-CN" sz="1600" dirty="0" smtClean="0"/>
              <a:t> into the database through the REST API for a various set of use </a:t>
            </a:r>
            <a:r>
              <a:rPr lang="en-US" altLang="zh-CN" sz="1600" dirty="0" smtClean="0"/>
              <a:t>cases</a:t>
            </a:r>
          </a:p>
        </p:txBody>
      </p:sp>
      <p:sp>
        <p:nvSpPr>
          <p:cNvPr id="19458" name="AutoShape 2"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0" name="AutoShape 4"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2" name="AutoShape 6"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9464" name="AutoShape 8" descr="Polling ag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20482" name="Picture 2" descr="data access model"/>
          <p:cNvPicPr>
            <a:picLocks noChangeAspect="1" noChangeArrowheads="1"/>
          </p:cNvPicPr>
          <p:nvPr/>
        </p:nvPicPr>
        <p:blipFill>
          <a:blip r:embed="rId3" cstate="print"/>
          <a:srcRect/>
          <a:stretch>
            <a:fillRect/>
          </a:stretch>
        </p:blipFill>
        <p:spPr bwMode="auto">
          <a:xfrm>
            <a:off x="848704" y="3212976"/>
            <a:ext cx="7467712" cy="2716164"/>
          </a:xfrm>
          <a:prstGeom prst="rect">
            <a:avLst/>
          </a:prstGeom>
          <a:noFill/>
        </p:spPr>
      </p:pic>
    </p:spTree>
    <p:extLst>
      <p:ext uri="{BB962C8B-B14F-4D97-AF65-F5344CB8AC3E}">
        <p14:creationId xmlns:p14="http://schemas.microsoft.com/office/powerpoint/2010/main" xmlns="" val="3858708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3433</TotalTime>
  <Words>407</Words>
  <Application>Microsoft Office PowerPoint</Application>
  <PresentationFormat>全屏显示(4:3)</PresentationFormat>
  <Paragraphs>40</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Ceilometer + Gnocchi + Aodh Architecture</vt:lpstr>
      <vt:lpstr>Gathering the data</vt:lpstr>
      <vt:lpstr>Notification agents: Listening for data</vt:lpstr>
      <vt:lpstr>Polling agents: Asking for data</vt:lpstr>
      <vt:lpstr>Processing the data</vt:lpstr>
      <vt:lpstr>Storing the data</vt:lpstr>
      <vt:lpstr>Accessing the data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Availability for OPNFV</dc:title>
  <dc:creator>fuqiao</dc:creator>
  <cp:lastModifiedBy>z00289541</cp:lastModifiedBy>
  <cp:revision>306</cp:revision>
  <dcterms:created xsi:type="dcterms:W3CDTF">2015-05-04T07:14:56Z</dcterms:created>
  <dcterms:modified xsi:type="dcterms:W3CDTF">2015-12-22T08:24:00Z</dcterms:modified>
</cp:coreProperties>
</file>