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77" r:id="rId3"/>
    <p:sldId id="379" r:id="rId4"/>
    <p:sldId id="380" r:id="rId5"/>
    <p:sldId id="383" r:id="rId6"/>
    <p:sldId id="384" r:id="rId7"/>
    <p:sldId id="394" r:id="rId8"/>
    <p:sldId id="386" r:id="rId9"/>
    <p:sldId id="385" r:id="rId10"/>
    <p:sldId id="389" r:id="rId11"/>
    <p:sldId id="388" r:id="rId12"/>
    <p:sldId id="395" r:id="rId13"/>
    <p:sldId id="397" r:id="rId14"/>
    <p:sldId id="382" r:id="rId15"/>
  </p:sldIdLst>
  <p:sldSz cx="9144000" cy="5143500" type="screen16x9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4AC536-069A-4389-9BA9-2BE4C3A7859C}">
          <p14:sldIdLst>
            <p14:sldId id="256"/>
            <p14:sldId id="377"/>
            <p14:sldId id="379"/>
            <p14:sldId id="380"/>
            <p14:sldId id="383"/>
            <p14:sldId id="384"/>
            <p14:sldId id="394"/>
            <p14:sldId id="386"/>
            <p14:sldId id="385"/>
            <p14:sldId id="389"/>
            <p14:sldId id="388"/>
            <p14:sldId id="395"/>
            <p14:sldId id="397"/>
            <p14:sldId id="3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1" autoAdjust="0"/>
    <p:restoredTop sz="99807" autoAdjust="0"/>
  </p:normalViewPr>
  <p:slideViewPr>
    <p:cSldViewPr snapToGrid="0" snapToObjects="1">
      <p:cViewPr varScale="1">
        <p:scale>
          <a:sx n="157" d="100"/>
          <a:sy n="157" d="100"/>
        </p:scale>
        <p:origin x="744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C612E-1A65-436C-8B7D-4A3812D4CB29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9310ED-0E2E-4597-A6C4-AB14B0F1637D}">
      <dgm:prSet phldrT="[Text]"/>
      <dgm:spPr/>
      <dgm:t>
        <a:bodyPr/>
        <a:lstStyle/>
        <a:p>
          <a:r>
            <a:rPr lang="en-US" dirty="0" smtClean="0"/>
            <a:t>2013 - OASIS TOSCA</a:t>
          </a:r>
          <a:endParaRPr lang="en-US" dirty="0"/>
        </a:p>
      </dgm:t>
    </dgm:pt>
    <dgm:pt modelId="{85F1791E-6409-43A7-BB33-07359E8178E4}" type="parTrans" cxnId="{F08264BA-2534-4FA0-B904-7A3B372484C8}">
      <dgm:prSet/>
      <dgm:spPr/>
      <dgm:t>
        <a:bodyPr/>
        <a:lstStyle/>
        <a:p>
          <a:endParaRPr lang="en-US"/>
        </a:p>
      </dgm:t>
    </dgm:pt>
    <dgm:pt modelId="{F46ED86B-06A3-42FE-B4A0-FF8F24616E81}" type="sibTrans" cxnId="{F08264BA-2534-4FA0-B904-7A3B372484C8}">
      <dgm:prSet/>
      <dgm:spPr/>
      <dgm:t>
        <a:bodyPr/>
        <a:lstStyle/>
        <a:p>
          <a:endParaRPr lang="en-US"/>
        </a:p>
      </dgm:t>
    </dgm:pt>
    <dgm:pt modelId="{82E24A53-228A-4C70-A199-6AF639477FFC}">
      <dgm:prSet phldrT="[Text]"/>
      <dgm:spPr/>
      <dgm:t>
        <a:bodyPr/>
        <a:lstStyle/>
        <a:p>
          <a:r>
            <a:rPr lang="en-US" dirty="0" smtClean="0"/>
            <a:t>- Focused on describing cloud services</a:t>
          </a:r>
        </a:p>
        <a:p>
          <a:r>
            <a:rPr lang="en-US" dirty="0" smtClean="0"/>
            <a:t>- Large participation from cloud players</a:t>
          </a:r>
          <a:endParaRPr lang="en-US" dirty="0"/>
        </a:p>
      </dgm:t>
    </dgm:pt>
    <dgm:pt modelId="{A7F01B4A-DDD5-4500-9CE8-C65BA5E9D2F5}" type="parTrans" cxnId="{4A46E688-D668-43E8-A1F2-1343A816691A}">
      <dgm:prSet/>
      <dgm:spPr/>
      <dgm:t>
        <a:bodyPr/>
        <a:lstStyle/>
        <a:p>
          <a:endParaRPr lang="en-US"/>
        </a:p>
      </dgm:t>
    </dgm:pt>
    <dgm:pt modelId="{E2A121C2-FAED-470F-99E1-51A10E127AA1}" type="sibTrans" cxnId="{4A46E688-D668-43E8-A1F2-1343A816691A}">
      <dgm:prSet/>
      <dgm:spPr/>
      <dgm:t>
        <a:bodyPr/>
        <a:lstStyle/>
        <a:p>
          <a:endParaRPr lang="en-US"/>
        </a:p>
      </dgm:t>
    </dgm:pt>
    <dgm:pt modelId="{3FE45113-CF22-4FA1-AA2E-D104B01E7EDF}">
      <dgm:prSet phldrT="[Text]"/>
      <dgm:spPr/>
      <dgm:t>
        <a:bodyPr/>
        <a:lstStyle/>
        <a:p>
          <a:r>
            <a:rPr lang="en-US" dirty="0" smtClean="0"/>
            <a:t>2014 – ETSI NFV ISG MANO</a:t>
          </a:r>
          <a:endParaRPr lang="en-US" dirty="0"/>
        </a:p>
      </dgm:t>
    </dgm:pt>
    <dgm:pt modelId="{925B11BE-CEAB-4888-B6DA-E490B1E48860}" type="parTrans" cxnId="{9490551B-A97B-4E9F-BE5F-D1618E41A2D1}">
      <dgm:prSet/>
      <dgm:spPr/>
      <dgm:t>
        <a:bodyPr/>
        <a:lstStyle/>
        <a:p>
          <a:endParaRPr lang="en-US"/>
        </a:p>
      </dgm:t>
    </dgm:pt>
    <dgm:pt modelId="{DB20DD71-3EFA-4F5E-8AFE-C97D4721A622}" type="sibTrans" cxnId="{9490551B-A97B-4E9F-BE5F-D1618E41A2D1}">
      <dgm:prSet/>
      <dgm:spPr/>
      <dgm:t>
        <a:bodyPr/>
        <a:lstStyle/>
        <a:p>
          <a:endParaRPr lang="en-US"/>
        </a:p>
      </dgm:t>
    </dgm:pt>
    <dgm:pt modelId="{F09407BD-3B0B-441E-8495-CAA5D637CE5A}">
      <dgm:prSet phldrT="[Text]"/>
      <dgm:spPr/>
      <dgm:t>
        <a:bodyPr/>
        <a:lstStyle/>
        <a:p>
          <a:r>
            <a:rPr lang="en-US" dirty="0" smtClean="0"/>
            <a:t>Non Normative specification for management and orchestration for NFV</a:t>
          </a:r>
        </a:p>
        <a:p>
          <a:endParaRPr lang="en-US" dirty="0"/>
        </a:p>
      </dgm:t>
    </dgm:pt>
    <dgm:pt modelId="{B31472EE-D2AF-462D-B456-E108D3B00E34}" type="parTrans" cxnId="{6099439E-DCEC-4FCE-8CCF-81783B47BC3C}">
      <dgm:prSet/>
      <dgm:spPr/>
      <dgm:t>
        <a:bodyPr/>
        <a:lstStyle/>
        <a:p>
          <a:endParaRPr lang="en-US"/>
        </a:p>
      </dgm:t>
    </dgm:pt>
    <dgm:pt modelId="{72686B70-621E-4500-82B8-77FBFFB8AE26}" type="sibTrans" cxnId="{6099439E-DCEC-4FCE-8CCF-81783B47BC3C}">
      <dgm:prSet/>
      <dgm:spPr/>
      <dgm:t>
        <a:bodyPr/>
        <a:lstStyle/>
        <a:p>
          <a:endParaRPr lang="en-US"/>
        </a:p>
      </dgm:t>
    </dgm:pt>
    <dgm:pt modelId="{CE502319-A543-4DAE-A8ED-FB07CD1A1BC1}">
      <dgm:prSet phldrT="[Text]"/>
      <dgm:spPr/>
      <dgm:t>
        <a:bodyPr/>
        <a:lstStyle/>
        <a:p>
          <a:r>
            <a:rPr lang="en-US" dirty="0" smtClean="0"/>
            <a:t>2015 - TOSCA For NFV Profile</a:t>
          </a:r>
          <a:endParaRPr lang="en-US" dirty="0"/>
        </a:p>
      </dgm:t>
    </dgm:pt>
    <dgm:pt modelId="{85EEF446-4868-4665-B553-B1AB9C8B1804}" type="parTrans" cxnId="{F72C13F7-3296-4987-9627-40C719AD5909}">
      <dgm:prSet/>
      <dgm:spPr/>
      <dgm:t>
        <a:bodyPr/>
        <a:lstStyle/>
        <a:p>
          <a:endParaRPr lang="en-US"/>
        </a:p>
      </dgm:t>
    </dgm:pt>
    <dgm:pt modelId="{37C66E21-A4E3-4901-8B42-05A83D5710C6}" type="sibTrans" cxnId="{F72C13F7-3296-4987-9627-40C719AD5909}">
      <dgm:prSet/>
      <dgm:spPr/>
      <dgm:t>
        <a:bodyPr/>
        <a:lstStyle/>
        <a:p>
          <a:endParaRPr lang="en-US"/>
        </a:p>
      </dgm:t>
    </dgm:pt>
    <dgm:pt modelId="{29532DFF-936B-430F-8656-8793F60E7C23}">
      <dgm:prSet phldrT="[Text]"/>
      <dgm:spPr/>
      <dgm:t>
        <a:bodyPr/>
        <a:lstStyle/>
        <a:p>
          <a:r>
            <a:rPr lang="en-US" dirty="0" smtClean="0"/>
            <a:t>Based on the MANO VNF Descriptor</a:t>
          </a:r>
        </a:p>
        <a:p>
          <a:r>
            <a:rPr lang="en-US" dirty="0" smtClean="0"/>
            <a:t>Evolving </a:t>
          </a:r>
          <a:endParaRPr lang="en-US" dirty="0"/>
        </a:p>
      </dgm:t>
    </dgm:pt>
    <dgm:pt modelId="{1EC77A90-ED8E-48A9-81F8-798AC6E14383}" type="parTrans" cxnId="{127DB036-AF57-4619-B083-60D5C40C4E44}">
      <dgm:prSet/>
      <dgm:spPr/>
      <dgm:t>
        <a:bodyPr/>
        <a:lstStyle/>
        <a:p>
          <a:endParaRPr lang="en-US"/>
        </a:p>
      </dgm:t>
    </dgm:pt>
    <dgm:pt modelId="{9E9171FB-AD97-41EE-AF22-CD405E7880E5}" type="sibTrans" cxnId="{127DB036-AF57-4619-B083-60D5C40C4E44}">
      <dgm:prSet/>
      <dgm:spPr/>
      <dgm:t>
        <a:bodyPr/>
        <a:lstStyle/>
        <a:p>
          <a:endParaRPr lang="en-US"/>
        </a:p>
      </dgm:t>
    </dgm:pt>
    <dgm:pt modelId="{42EFD0C2-EA3F-41F8-8F13-DBC394CDAD7A}">
      <dgm:prSet phldrT="[Text]"/>
      <dgm:spPr/>
      <dgm:t>
        <a:bodyPr/>
        <a:lstStyle/>
        <a:p>
          <a:r>
            <a:rPr lang="en-US" dirty="0" smtClean="0"/>
            <a:t>2015 – NFV IFA</a:t>
          </a:r>
          <a:endParaRPr lang="en-US" dirty="0"/>
        </a:p>
      </dgm:t>
    </dgm:pt>
    <dgm:pt modelId="{D36EE9FE-DC8B-4A2C-8E2C-BCF016F077A8}" type="parTrans" cxnId="{2448402E-ADC6-4DD3-A5FF-99F469895CB8}">
      <dgm:prSet/>
      <dgm:spPr/>
      <dgm:t>
        <a:bodyPr/>
        <a:lstStyle/>
        <a:p>
          <a:endParaRPr lang="en-US"/>
        </a:p>
      </dgm:t>
    </dgm:pt>
    <dgm:pt modelId="{CF9C5FCE-EC4B-47BB-AF7E-2EBACCA84F68}" type="sibTrans" cxnId="{2448402E-ADC6-4DD3-A5FF-99F469895CB8}">
      <dgm:prSet/>
      <dgm:spPr/>
      <dgm:t>
        <a:bodyPr/>
        <a:lstStyle/>
        <a:p>
          <a:endParaRPr lang="en-US"/>
        </a:p>
      </dgm:t>
    </dgm:pt>
    <dgm:pt modelId="{6DFB1F68-FF74-4694-90E0-095E990921A2}">
      <dgm:prSet phldrT="[Text]"/>
      <dgm:spPr/>
      <dgm:t>
        <a:bodyPr/>
        <a:lstStyle/>
        <a:p>
          <a:r>
            <a:rPr lang="en-US" dirty="0" smtClean="0"/>
            <a:t>Several normative interface specs re Management and Orchestration, and NFV Information Modeling </a:t>
          </a:r>
          <a:endParaRPr lang="en-US" dirty="0"/>
        </a:p>
      </dgm:t>
    </dgm:pt>
    <dgm:pt modelId="{25F4B861-9163-400E-B4F5-618B338EA7C9}" type="parTrans" cxnId="{10E1155C-0389-483E-A232-263EE364E199}">
      <dgm:prSet/>
      <dgm:spPr/>
      <dgm:t>
        <a:bodyPr/>
        <a:lstStyle/>
        <a:p>
          <a:endParaRPr lang="en-US"/>
        </a:p>
      </dgm:t>
    </dgm:pt>
    <dgm:pt modelId="{2452B6F1-C597-4697-8640-46D4323ED50B}" type="sibTrans" cxnId="{10E1155C-0389-483E-A232-263EE364E199}">
      <dgm:prSet/>
      <dgm:spPr/>
      <dgm:t>
        <a:bodyPr/>
        <a:lstStyle/>
        <a:p>
          <a:endParaRPr lang="en-US"/>
        </a:p>
      </dgm:t>
    </dgm:pt>
    <dgm:pt modelId="{F044F8BF-8B79-42EC-BE10-312FAEEDA41A}" type="pres">
      <dgm:prSet presAssocID="{A7FC612E-1A65-436C-8B7D-4A3812D4CB29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741BA56-1D79-4F51-AB49-72DB7CD235E9}" type="pres">
      <dgm:prSet presAssocID="{139310ED-0E2E-4597-A6C4-AB14B0F1637D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2AC7EE-5FDE-4A7F-9C5F-1591C4CB8CE7}" type="pres">
      <dgm:prSet presAssocID="{139310ED-0E2E-4597-A6C4-AB14B0F1637D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F8ED8-06B1-4967-A5DF-B1D186B61B98}" type="pres">
      <dgm:prSet presAssocID="{3FE45113-CF22-4FA1-AA2E-D104B01E7EDF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9546C-6F31-48A5-9254-0E679FDE634D}" type="pres">
      <dgm:prSet presAssocID="{3FE45113-CF22-4FA1-AA2E-D104B01E7EDF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BBEF-CA74-4F12-952A-592716C8A5B3}" type="pres">
      <dgm:prSet presAssocID="{CE502319-A543-4DAE-A8ED-FB07CD1A1BC1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98188-9F2D-4133-BB94-54F55803C70A}" type="pres">
      <dgm:prSet presAssocID="{CE502319-A543-4DAE-A8ED-FB07CD1A1BC1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C9DAA-DE47-487F-BAFA-B6C71A896488}" type="pres">
      <dgm:prSet presAssocID="{42EFD0C2-EA3F-41F8-8F13-DBC394CDAD7A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9FC61-FB81-4892-8A3D-1CFCA03E3AA3}" type="pres">
      <dgm:prSet presAssocID="{42EFD0C2-EA3F-41F8-8F13-DBC394CDAD7A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9CC155-C19D-45DF-8D53-F9FB76AC6CB6}" type="presOf" srcId="{139310ED-0E2E-4597-A6C4-AB14B0F1637D}" destId="{E741BA56-1D79-4F51-AB49-72DB7CD235E9}" srcOrd="0" destOrd="0" presId="urn:microsoft.com/office/officeart/2009/3/layout/IncreasingArrowsProcess"/>
    <dgm:cxn modelId="{F72C13F7-3296-4987-9627-40C719AD5909}" srcId="{A7FC612E-1A65-436C-8B7D-4A3812D4CB29}" destId="{CE502319-A543-4DAE-A8ED-FB07CD1A1BC1}" srcOrd="2" destOrd="0" parTransId="{85EEF446-4868-4665-B553-B1AB9C8B1804}" sibTransId="{37C66E21-A4E3-4901-8B42-05A83D5710C6}"/>
    <dgm:cxn modelId="{E8204899-5673-4BF1-B17F-5FB72DCBC314}" type="presOf" srcId="{29532DFF-936B-430F-8656-8793F60E7C23}" destId="{57E98188-9F2D-4133-BB94-54F55803C70A}" srcOrd="0" destOrd="0" presId="urn:microsoft.com/office/officeart/2009/3/layout/IncreasingArrowsProcess"/>
    <dgm:cxn modelId="{2448402E-ADC6-4DD3-A5FF-99F469895CB8}" srcId="{A7FC612E-1A65-436C-8B7D-4A3812D4CB29}" destId="{42EFD0C2-EA3F-41F8-8F13-DBC394CDAD7A}" srcOrd="3" destOrd="0" parTransId="{D36EE9FE-DC8B-4A2C-8E2C-BCF016F077A8}" sibTransId="{CF9C5FCE-EC4B-47BB-AF7E-2EBACCA84F68}"/>
    <dgm:cxn modelId="{10E1155C-0389-483E-A232-263EE364E199}" srcId="{42EFD0C2-EA3F-41F8-8F13-DBC394CDAD7A}" destId="{6DFB1F68-FF74-4694-90E0-095E990921A2}" srcOrd="0" destOrd="0" parTransId="{25F4B861-9163-400E-B4F5-618B338EA7C9}" sibTransId="{2452B6F1-C597-4697-8640-46D4323ED50B}"/>
    <dgm:cxn modelId="{F08264BA-2534-4FA0-B904-7A3B372484C8}" srcId="{A7FC612E-1A65-436C-8B7D-4A3812D4CB29}" destId="{139310ED-0E2E-4597-A6C4-AB14B0F1637D}" srcOrd="0" destOrd="0" parTransId="{85F1791E-6409-43A7-BB33-07359E8178E4}" sibTransId="{F46ED86B-06A3-42FE-B4A0-FF8F24616E81}"/>
    <dgm:cxn modelId="{C0F2E327-B5FE-49B6-B826-0B2E27CF06D7}" type="presOf" srcId="{42EFD0C2-EA3F-41F8-8F13-DBC394CDAD7A}" destId="{E94C9DAA-DE47-487F-BAFA-B6C71A896488}" srcOrd="0" destOrd="0" presId="urn:microsoft.com/office/officeart/2009/3/layout/IncreasingArrowsProcess"/>
    <dgm:cxn modelId="{4A46E688-D668-43E8-A1F2-1343A816691A}" srcId="{139310ED-0E2E-4597-A6C4-AB14B0F1637D}" destId="{82E24A53-228A-4C70-A199-6AF639477FFC}" srcOrd="0" destOrd="0" parTransId="{A7F01B4A-DDD5-4500-9CE8-C65BA5E9D2F5}" sibTransId="{E2A121C2-FAED-470F-99E1-51A10E127AA1}"/>
    <dgm:cxn modelId="{79FE9A8F-E388-4315-9C11-F58C82C4B6DB}" type="presOf" srcId="{3FE45113-CF22-4FA1-AA2E-D104B01E7EDF}" destId="{ED5F8ED8-06B1-4967-A5DF-B1D186B61B98}" srcOrd="0" destOrd="0" presId="urn:microsoft.com/office/officeart/2009/3/layout/IncreasingArrowsProcess"/>
    <dgm:cxn modelId="{BCDF8473-9FB5-48B3-ADAD-8892E810BC39}" type="presOf" srcId="{CE502319-A543-4DAE-A8ED-FB07CD1A1BC1}" destId="{B047BBEF-CA74-4F12-952A-592716C8A5B3}" srcOrd="0" destOrd="0" presId="urn:microsoft.com/office/officeart/2009/3/layout/IncreasingArrowsProcess"/>
    <dgm:cxn modelId="{B1963576-8E12-4189-A16E-AEAB8105A362}" type="presOf" srcId="{A7FC612E-1A65-436C-8B7D-4A3812D4CB29}" destId="{F044F8BF-8B79-42EC-BE10-312FAEEDA41A}" srcOrd="0" destOrd="0" presId="urn:microsoft.com/office/officeart/2009/3/layout/IncreasingArrowsProcess"/>
    <dgm:cxn modelId="{127DB036-AF57-4619-B083-60D5C40C4E44}" srcId="{CE502319-A543-4DAE-A8ED-FB07CD1A1BC1}" destId="{29532DFF-936B-430F-8656-8793F60E7C23}" srcOrd="0" destOrd="0" parTransId="{1EC77A90-ED8E-48A9-81F8-798AC6E14383}" sibTransId="{9E9171FB-AD97-41EE-AF22-CD405E7880E5}"/>
    <dgm:cxn modelId="{BA1D0EFF-2454-4AA3-B14D-675EE9697511}" type="presOf" srcId="{6DFB1F68-FF74-4694-90E0-095E990921A2}" destId="{F859FC61-FB81-4892-8A3D-1CFCA03E3AA3}" srcOrd="0" destOrd="0" presId="urn:microsoft.com/office/officeart/2009/3/layout/IncreasingArrowsProcess"/>
    <dgm:cxn modelId="{9490551B-A97B-4E9F-BE5F-D1618E41A2D1}" srcId="{A7FC612E-1A65-436C-8B7D-4A3812D4CB29}" destId="{3FE45113-CF22-4FA1-AA2E-D104B01E7EDF}" srcOrd="1" destOrd="0" parTransId="{925B11BE-CEAB-4888-B6DA-E490B1E48860}" sibTransId="{DB20DD71-3EFA-4F5E-8AFE-C97D4721A622}"/>
    <dgm:cxn modelId="{B6A77592-86E3-49B5-8634-27BE14B0C541}" type="presOf" srcId="{82E24A53-228A-4C70-A199-6AF639477FFC}" destId="{A52AC7EE-5FDE-4A7F-9C5F-1591C4CB8CE7}" srcOrd="0" destOrd="0" presId="urn:microsoft.com/office/officeart/2009/3/layout/IncreasingArrowsProcess"/>
    <dgm:cxn modelId="{1FD316A4-38BB-46D8-A427-F7FA2D8C3F71}" type="presOf" srcId="{F09407BD-3B0B-441E-8495-CAA5D637CE5A}" destId="{BF39546C-6F31-48A5-9254-0E679FDE634D}" srcOrd="0" destOrd="0" presId="urn:microsoft.com/office/officeart/2009/3/layout/IncreasingArrowsProcess"/>
    <dgm:cxn modelId="{6099439E-DCEC-4FCE-8CCF-81783B47BC3C}" srcId="{3FE45113-CF22-4FA1-AA2E-D104B01E7EDF}" destId="{F09407BD-3B0B-441E-8495-CAA5D637CE5A}" srcOrd="0" destOrd="0" parTransId="{B31472EE-D2AF-462D-B456-E108D3B00E34}" sibTransId="{72686B70-621E-4500-82B8-77FBFFB8AE26}"/>
    <dgm:cxn modelId="{3C1BD6A4-E27A-4263-AB53-140918B6625D}" type="presParOf" srcId="{F044F8BF-8B79-42EC-BE10-312FAEEDA41A}" destId="{E741BA56-1D79-4F51-AB49-72DB7CD235E9}" srcOrd="0" destOrd="0" presId="urn:microsoft.com/office/officeart/2009/3/layout/IncreasingArrowsProcess"/>
    <dgm:cxn modelId="{E8D5CAA4-790E-4810-AC21-35DA10216058}" type="presParOf" srcId="{F044F8BF-8B79-42EC-BE10-312FAEEDA41A}" destId="{A52AC7EE-5FDE-4A7F-9C5F-1591C4CB8CE7}" srcOrd="1" destOrd="0" presId="urn:microsoft.com/office/officeart/2009/3/layout/IncreasingArrowsProcess"/>
    <dgm:cxn modelId="{1749F1BB-D9BC-4970-B495-57329FAF9B90}" type="presParOf" srcId="{F044F8BF-8B79-42EC-BE10-312FAEEDA41A}" destId="{ED5F8ED8-06B1-4967-A5DF-B1D186B61B98}" srcOrd="2" destOrd="0" presId="urn:microsoft.com/office/officeart/2009/3/layout/IncreasingArrowsProcess"/>
    <dgm:cxn modelId="{6FDCC338-D50D-466C-8BC1-DA8562F79CA4}" type="presParOf" srcId="{F044F8BF-8B79-42EC-BE10-312FAEEDA41A}" destId="{BF39546C-6F31-48A5-9254-0E679FDE634D}" srcOrd="3" destOrd="0" presId="urn:microsoft.com/office/officeart/2009/3/layout/IncreasingArrowsProcess"/>
    <dgm:cxn modelId="{2BFE157B-D6E3-45DF-A6EC-7C644A5F6848}" type="presParOf" srcId="{F044F8BF-8B79-42EC-BE10-312FAEEDA41A}" destId="{B047BBEF-CA74-4F12-952A-592716C8A5B3}" srcOrd="4" destOrd="0" presId="urn:microsoft.com/office/officeart/2009/3/layout/IncreasingArrowsProcess"/>
    <dgm:cxn modelId="{552F6A9C-4F27-4DA0-8752-F2E9CD562AE9}" type="presParOf" srcId="{F044F8BF-8B79-42EC-BE10-312FAEEDA41A}" destId="{57E98188-9F2D-4133-BB94-54F55803C70A}" srcOrd="5" destOrd="0" presId="urn:microsoft.com/office/officeart/2009/3/layout/IncreasingArrowsProcess"/>
    <dgm:cxn modelId="{C59F3098-0B76-4629-9AC8-F508F47A20FA}" type="presParOf" srcId="{F044F8BF-8B79-42EC-BE10-312FAEEDA41A}" destId="{E94C9DAA-DE47-487F-BAFA-B6C71A896488}" srcOrd="6" destOrd="0" presId="urn:microsoft.com/office/officeart/2009/3/layout/IncreasingArrowsProcess"/>
    <dgm:cxn modelId="{3820012E-74A5-4ECA-9DDF-DF81550C635C}" type="presParOf" srcId="{F044F8BF-8B79-42EC-BE10-312FAEEDA41A}" destId="{F859FC61-FB81-4892-8A3D-1CFCA03E3AA3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FBABBA-BEE2-4921-8431-68052C3F0F66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9F71F0-4B01-4F0B-90E7-625576827CA6}">
      <dgm:prSet phldrT="[Text]"/>
      <dgm:spPr/>
      <dgm:t>
        <a:bodyPr/>
        <a:lstStyle/>
        <a:p>
          <a:r>
            <a:rPr lang="en-US" dirty="0" smtClean="0"/>
            <a:t>Scenarios</a:t>
          </a:r>
          <a:endParaRPr lang="en-US" dirty="0"/>
        </a:p>
      </dgm:t>
    </dgm:pt>
    <dgm:pt modelId="{12BA9934-08E9-4239-AFB1-0CC33975B660}" type="parTrans" cxnId="{12CADE70-E345-43BD-952B-8B161711404B}">
      <dgm:prSet/>
      <dgm:spPr/>
      <dgm:t>
        <a:bodyPr/>
        <a:lstStyle/>
        <a:p>
          <a:endParaRPr lang="en-US"/>
        </a:p>
      </dgm:t>
    </dgm:pt>
    <dgm:pt modelId="{EFB3AF67-FCE2-4197-902A-58AD7AD7D6F3}" type="sibTrans" cxnId="{12CADE70-E345-43BD-952B-8B161711404B}">
      <dgm:prSet/>
      <dgm:spPr/>
      <dgm:t>
        <a:bodyPr/>
        <a:lstStyle/>
        <a:p>
          <a:endParaRPr lang="en-US"/>
        </a:p>
      </dgm:t>
    </dgm:pt>
    <dgm:pt modelId="{6FE7C735-EF1D-48CA-B928-68287E4C5874}">
      <dgm:prSet phldrT="[Text]" custT="1"/>
      <dgm:spPr/>
      <dgm:t>
        <a:bodyPr lIns="0" tIns="0" rIns="0" bIns="0"/>
        <a:lstStyle/>
        <a:p>
          <a:r>
            <a:rPr lang="en-US" sz="1100" dirty="0" smtClean="0"/>
            <a:t>Logical</a:t>
          </a:r>
          <a:endParaRPr lang="en-US" sz="1100" dirty="0"/>
        </a:p>
      </dgm:t>
    </dgm:pt>
    <dgm:pt modelId="{7817E7B1-7206-431F-A268-2A92378DA9A5}" type="parTrans" cxnId="{DC387EE3-CFF4-4C55-BEDD-FA9A367ED828}">
      <dgm:prSet/>
      <dgm:spPr/>
      <dgm:t>
        <a:bodyPr/>
        <a:lstStyle/>
        <a:p>
          <a:endParaRPr lang="en-US"/>
        </a:p>
      </dgm:t>
    </dgm:pt>
    <dgm:pt modelId="{C618C6DC-AF87-4FDB-98A4-0BEC21BCA409}" type="sibTrans" cxnId="{DC387EE3-CFF4-4C55-BEDD-FA9A367ED828}">
      <dgm:prSet/>
      <dgm:spPr/>
      <dgm:t>
        <a:bodyPr/>
        <a:lstStyle/>
        <a:p>
          <a:endParaRPr lang="en-US"/>
        </a:p>
      </dgm:t>
    </dgm:pt>
    <dgm:pt modelId="{7A5525E8-7966-43D0-BF28-4062B8758452}">
      <dgm:prSet phldrT="[Text]" custT="1"/>
      <dgm:spPr/>
      <dgm:t>
        <a:bodyPr lIns="0" tIns="0" rIns="0" bIns="0"/>
        <a:lstStyle/>
        <a:p>
          <a:r>
            <a:rPr lang="en-US" sz="1100" dirty="0" smtClean="0"/>
            <a:t>Development</a:t>
          </a:r>
          <a:endParaRPr lang="en-US" sz="1100" dirty="0"/>
        </a:p>
      </dgm:t>
    </dgm:pt>
    <dgm:pt modelId="{DCD68E93-1FAF-49DB-8425-E8CFE4F00579}" type="parTrans" cxnId="{49D30465-1446-441E-9487-0E947709E037}">
      <dgm:prSet/>
      <dgm:spPr/>
      <dgm:t>
        <a:bodyPr/>
        <a:lstStyle/>
        <a:p>
          <a:endParaRPr lang="en-US"/>
        </a:p>
      </dgm:t>
    </dgm:pt>
    <dgm:pt modelId="{60499267-43BC-4236-9642-40B0242D21F9}" type="sibTrans" cxnId="{49D30465-1446-441E-9487-0E947709E037}">
      <dgm:prSet/>
      <dgm:spPr/>
      <dgm:t>
        <a:bodyPr/>
        <a:lstStyle/>
        <a:p>
          <a:endParaRPr lang="en-US"/>
        </a:p>
      </dgm:t>
    </dgm:pt>
    <dgm:pt modelId="{EF25B620-E0FA-4ADC-BB0A-DA4672E3E404}">
      <dgm:prSet phldrT="[Text]" custT="1"/>
      <dgm:spPr/>
      <dgm:t>
        <a:bodyPr lIns="0" tIns="0" rIns="0" bIns="0"/>
        <a:lstStyle/>
        <a:p>
          <a:r>
            <a:rPr lang="en-US" sz="1100" dirty="0" smtClean="0"/>
            <a:t>Physical</a:t>
          </a:r>
          <a:endParaRPr lang="en-US" sz="1100" dirty="0"/>
        </a:p>
      </dgm:t>
    </dgm:pt>
    <dgm:pt modelId="{D39BBBCA-AE30-4E6D-A9F7-8B967E3DA8A1}" type="parTrans" cxnId="{5BB188EC-4A11-4EF7-A9F4-A8ADD93FECA9}">
      <dgm:prSet/>
      <dgm:spPr/>
      <dgm:t>
        <a:bodyPr/>
        <a:lstStyle/>
        <a:p>
          <a:endParaRPr lang="en-US"/>
        </a:p>
      </dgm:t>
    </dgm:pt>
    <dgm:pt modelId="{8A13F07E-D88D-4B0A-8D07-AA5B441BB3EB}" type="sibTrans" cxnId="{5BB188EC-4A11-4EF7-A9F4-A8ADD93FECA9}">
      <dgm:prSet/>
      <dgm:spPr/>
      <dgm:t>
        <a:bodyPr/>
        <a:lstStyle/>
        <a:p>
          <a:endParaRPr lang="en-US"/>
        </a:p>
      </dgm:t>
    </dgm:pt>
    <dgm:pt modelId="{55AA9DD7-B1F7-48F7-9253-B8C87497A2D7}">
      <dgm:prSet phldrT="[Text]" custT="1"/>
      <dgm:spPr/>
      <dgm:t>
        <a:bodyPr lIns="0" tIns="0" rIns="0" bIns="0"/>
        <a:lstStyle/>
        <a:p>
          <a:r>
            <a:rPr lang="en-US" sz="1100" dirty="0" smtClean="0"/>
            <a:t>Process</a:t>
          </a:r>
          <a:endParaRPr lang="en-US" sz="1100" dirty="0"/>
        </a:p>
      </dgm:t>
    </dgm:pt>
    <dgm:pt modelId="{FF56E330-3CD6-4C9E-A494-6F76680EFF46}" type="parTrans" cxnId="{8FACCC10-37DC-462D-9F3B-51A494A167B3}">
      <dgm:prSet/>
      <dgm:spPr/>
      <dgm:t>
        <a:bodyPr/>
        <a:lstStyle/>
        <a:p>
          <a:endParaRPr lang="en-US"/>
        </a:p>
      </dgm:t>
    </dgm:pt>
    <dgm:pt modelId="{EC0685FF-CBF2-4881-BC59-0AD6C68C207A}" type="sibTrans" cxnId="{8FACCC10-37DC-462D-9F3B-51A494A167B3}">
      <dgm:prSet/>
      <dgm:spPr/>
      <dgm:t>
        <a:bodyPr/>
        <a:lstStyle/>
        <a:p>
          <a:endParaRPr lang="en-US"/>
        </a:p>
      </dgm:t>
    </dgm:pt>
    <dgm:pt modelId="{1617F100-56A0-42F4-B310-EF4F178A4175}" type="pres">
      <dgm:prSet presAssocID="{75FBABBA-BEE2-4921-8431-68052C3F0F6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FAF97D-E22C-4FC6-B1B2-CB1CFAF3720A}" type="pres">
      <dgm:prSet presAssocID="{75FBABBA-BEE2-4921-8431-68052C3F0F66}" presName="radial" presStyleCnt="0">
        <dgm:presLayoutVars>
          <dgm:animLvl val="ctr"/>
        </dgm:presLayoutVars>
      </dgm:prSet>
      <dgm:spPr/>
    </dgm:pt>
    <dgm:pt modelId="{95BFE9F3-E1E5-4DE5-BC6C-AC08A435069D}" type="pres">
      <dgm:prSet presAssocID="{F19F71F0-4B01-4F0B-90E7-625576827CA6}" presName="centerShape" presStyleLbl="vennNode1" presStyleIdx="0" presStyleCnt="5" custScaleX="81865" custScaleY="83404"/>
      <dgm:spPr/>
      <dgm:t>
        <a:bodyPr/>
        <a:lstStyle/>
        <a:p>
          <a:endParaRPr lang="en-US"/>
        </a:p>
      </dgm:t>
    </dgm:pt>
    <dgm:pt modelId="{DC68A466-F0DF-4B34-BFC2-B417D6759728}" type="pres">
      <dgm:prSet presAssocID="{6FE7C735-EF1D-48CA-B928-68287E4C5874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8D136-E27A-4006-BA75-A5C4AEF20C98}" type="pres">
      <dgm:prSet presAssocID="{7A5525E8-7966-43D0-BF28-4062B8758452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A9054-B607-440C-8941-E7080D6B4E68}" type="pres">
      <dgm:prSet presAssocID="{EF25B620-E0FA-4ADC-BB0A-DA4672E3E404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7B93A-FA29-4E9E-995B-23362E660514}" type="pres">
      <dgm:prSet presAssocID="{55AA9DD7-B1F7-48F7-9253-B8C87497A2D7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B188EC-4A11-4EF7-A9F4-A8ADD93FECA9}" srcId="{F19F71F0-4B01-4F0B-90E7-625576827CA6}" destId="{EF25B620-E0FA-4ADC-BB0A-DA4672E3E404}" srcOrd="2" destOrd="0" parTransId="{D39BBBCA-AE30-4E6D-A9F7-8B967E3DA8A1}" sibTransId="{8A13F07E-D88D-4B0A-8D07-AA5B441BB3EB}"/>
    <dgm:cxn modelId="{49D30465-1446-441E-9487-0E947709E037}" srcId="{F19F71F0-4B01-4F0B-90E7-625576827CA6}" destId="{7A5525E8-7966-43D0-BF28-4062B8758452}" srcOrd="1" destOrd="0" parTransId="{DCD68E93-1FAF-49DB-8425-E8CFE4F00579}" sibTransId="{60499267-43BC-4236-9642-40B0242D21F9}"/>
    <dgm:cxn modelId="{AA866B8A-2EB3-4EBD-8E6D-0FF158A08D3F}" type="presOf" srcId="{75FBABBA-BEE2-4921-8431-68052C3F0F66}" destId="{1617F100-56A0-42F4-B310-EF4F178A4175}" srcOrd="0" destOrd="0" presId="urn:microsoft.com/office/officeart/2005/8/layout/radial3"/>
    <dgm:cxn modelId="{DC387EE3-CFF4-4C55-BEDD-FA9A367ED828}" srcId="{F19F71F0-4B01-4F0B-90E7-625576827CA6}" destId="{6FE7C735-EF1D-48CA-B928-68287E4C5874}" srcOrd="0" destOrd="0" parTransId="{7817E7B1-7206-431F-A268-2A92378DA9A5}" sibTransId="{C618C6DC-AF87-4FDB-98A4-0BEC21BCA409}"/>
    <dgm:cxn modelId="{12CADE70-E345-43BD-952B-8B161711404B}" srcId="{75FBABBA-BEE2-4921-8431-68052C3F0F66}" destId="{F19F71F0-4B01-4F0B-90E7-625576827CA6}" srcOrd="0" destOrd="0" parTransId="{12BA9934-08E9-4239-AFB1-0CC33975B660}" sibTransId="{EFB3AF67-FCE2-4197-902A-58AD7AD7D6F3}"/>
    <dgm:cxn modelId="{4332F268-DCB2-41C1-AF4F-3BCFB7AEE4C3}" type="presOf" srcId="{F19F71F0-4B01-4F0B-90E7-625576827CA6}" destId="{95BFE9F3-E1E5-4DE5-BC6C-AC08A435069D}" srcOrd="0" destOrd="0" presId="urn:microsoft.com/office/officeart/2005/8/layout/radial3"/>
    <dgm:cxn modelId="{26E71ECD-2238-4597-A4DF-0A77A329516A}" type="presOf" srcId="{55AA9DD7-B1F7-48F7-9253-B8C87497A2D7}" destId="{E327B93A-FA29-4E9E-995B-23362E660514}" srcOrd="0" destOrd="0" presId="urn:microsoft.com/office/officeart/2005/8/layout/radial3"/>
    <dgm:cxn modelId="{8FACCC10-37DC-462D-9F3B-51A494A167B3}" srcId="{F19F71F0-4B01-4F0B-90E7-625576827CA6}" destId="{55AA9DD7-B1F7-48F7-9253-B8C87497A2D7}" srcOrd="3" destOrd="0" parTransId="{FF56E330-3CD6-4C9E-A494-6F76680EFF46}" sibTransId="{EC0685FF-CBF2-4881-BC59-0AD6C68C207A}"/>
    <dgm:cxn modelId="{D8D103C8-AC41-4FB5-8231-B09C0C7261F1}" type="presOf" srcId="{6FE7C735-EF1D-48CA-B928-68287E4C5874}" destId="{DC68A466-F0DF-4B34-BFC2-B417D6759728}" srcOrd="0" destOrd="0" presId="urn:microsoft.com/office/officeart/2005/8/layout/radial3"/>
    <dgm:cxn modelId="{FA9885BA-8286-45A0-AB30-D0307F0A3CAD}" type="presOf" srcId="{EF25B620-E0FA-4ADC-BB0A-DA4672E3E404}" destId="{C3AA9054-B607-440C-8941-E7080D6B4E68}" srcOrd="0" destOrd="0" presId="urn:microsoft.com/office/officeart/2005/8/layout/radial3"/>
    <dgm:cxn modelId="{8D3C2DC4-3CE8-441B-90E2-570FD1AFE8A2}" type="presOf" srcId="{7A5525E8-7966-43D0-BF28-4062B8758452}" destId="{0418D136-E27A-4006-BA75-A5C4AEF20C98}" srcOrd="0" destOrd="0" presId="urn:microsoft.com/office/officeart/2005/8/layout/radial3"/>
    <dgm:cxn modelId="{1932A413-3BFD-4050-AB29-C107F0DA5CC4}" type="presParOf" srcId="{1617F100-56A0-42F4-B310-EF4F178A4175}" destId="{3DFAF97D-E22C-4FC6-B1B2-CB1CFAF3720A}" srcOrd="0" destOrd="0" presId="urn:microsoft.com/office/officeart/2005/8/layout/radial3"/>
    <dgm:cxn modelId="{DD194392-BB69-42FB-8002-B31634D81605}" type="presParOf" srcId="{3DFAF97D-E22C-4FC6-B1B2-CB1CFAF3720A}" destId="{95BFE9F3-E1E5-4DE5-BC6C-AC08A435069D}" srcOrd="0" destOrd="0" presId="urn:microsoft.com/office/officeart/2005/8/layout/radial3"/>
    <dgm:cxn modelId="{C014BB9B-1481-4E85-AA9B-85A88E2A5AAC}" type="presParOf" srcId="{3DFAF97D-E22C-4FC6-B1B2-CB1CFAF3720A}" destId="{DC68A466-F0DF-4B34-BFC2-B417D6759728}" srcOrd="1" destOrd="0" presId="urn:microsoft.com/office/officeart/2005/8/layout/radial3"/>
    <dgm:cxn modelId="{BC288359-FD6E-46B3-B5CD-E7A5B7A2EC3F}" type="presParOf" srcId="{3DFAF97D-E22C-4FC6-B1B2-CB1CFAF3720A}" destId="{0418D136-E27A-4006-BA75-A5C4AEF20C98}" srcOrd="2" destOrd="0" presId="urn:microsoft.com/office/officeart/2005/8/layout/radial3"/>
    <dgm:cxn modelId="{67F013DF-9857-4FBF-B3DA-D336496F4426}" type="presParOf" srcId="{3DFAF97D-E22C-4FC6-B1B2-CB1CFAF3720A}" destId="{C3AA9054-B607-440C-8941-E7080D6B4E68}" srcOrd="3" destOrd="0" presId="urn:microsoft.com/office/officeart/2005/8/layout/radial3"/>
    <dgm:cxn modelId="{0EA3BA7C-C929-4CF3-AC22-12FAABC6F41A}" type="presParOf" srcId="{3DFAF97D-E22C-4FC6-B1B2-CB1CFAF3720A}" destId="{E327B93A-FA29-4E9E-995B-23362E66051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44C0F5-7C8C-4A2C-B317-7AE6489A1741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C6AB156E-569B-41F5-BA1E-F5505F34BEB0}">
      <dgm:prSet phldrT="[Text]"/>
      <dgm:spPr/>
      <dgm:t>
        <a:bodyPr/>
        <a:lstStyle/>
        <a:p>
          <a:r>
            <a:rPr lang="en-US" dirty="0" smtClean="0"/>
            <a:t>Execution Environment</a:t>
          </a:r>
          <a:endParaRPr lang="en-US" dirty="0"/>
        </a:p>
      </dgm:t>
    </dgm:pt>
    <dgm:pt modelId="{05FC5919-7EB9-4D27-8F88-2AB2E2E1998D}" type="parTrans" cxnId="{6710BE1E-31AD-4E16-BDBE-8D5AF2DC0ADD}">
      <dgm:prSet/>
      <dgm:spPr/>
      <dgm:t>
        <a:bodyPr/>
        <a:lstStyle/>
        <a:p>
          <a:endParaRPr lang="en-US"/>
        </a:p>
      </dgm:t>
    </dgm:pt>
    <dgm:pt modelId="{ABA1A5E4-A86B-448D-ADE0-731E35B9CF56}" type="sibTrans" cxnId="{6710BE1E-31AD-4E16-BDBE-8D5AF2DC0ADD}">
      <dgm:prSet/>
      <dgm:spPr/>
      <dgm:t>
        <a:bodyPr/>
        <a:lstStyle/>
        <a:p>
          <a:endParaRPr lang="en-US"/>
        </a:p>
      </dgm:t>
    </dgm:pt>
    <dgm:pt modelId="{7198427D-4F7E-4C75-BAF4-C7A68AA7BECA}">
      <dgm:prSet phldrT="[Text]"/>
      <dgm:spPr/>
      <dgm:t>
        <a:bodyPr/>
        <a:lstStyle/>
        <a:p>
          <a:r>
            <a:rPr lang="en-US" dirty="0" smtClean="0"/>
            <a:t>Catalog</a:t>
          </a:r>
          <a:endParaRPr lang="en-US" dirty="0"/>
        </a:p>
      </dgm:t>
    </dgm:pt>
    <dgm:pt modelId="{9ADC11AB-FFE6-4D01-9E97-32D6CAEE5F52}" type="parTrans" cxnId="{0238075C-6B3B-4A79-B41E-E20DC9588A76}">
      <dgm:prSet/>
      <dgm:spPr/>
      <dgm:t>
        <a:bodyPr/>
        <a:lstStyle/>
        <a:p>
          <a:endParaRPr lang="en-US"/>
        </a:p>
      </dgm:t>
    </dgm:pt>
    <dgm:pt modelId="{D54811CC-BEFA-4F04-A472-BC13E510FAD5}" type="sibTrans" cxnId="{0238075C-6B3B-4A79-B41E-E20DC9588A76}">
      <dgm:prSet/>
      <dgm:spPr/>
      <dgm:t>
        <a:bodyPr/>
        <a:lstStyle/>
        <a:p>
          <a:endParaRPr lang="en-US"/>
        </a:p>
      </dgm:t>
    </dgm:pt>
    <dgm:pt modelId="{1A82E965-5CEC-4F42-9C55-EDC4F9CC14E8}">
      <dgm:prSet phldrT="[Text]"/>
      <dgm:spPr/>
      <dgm:t>
        <a:bodyPr/>
        <a:lstStyle/>
        <a:p>
          <a:r>
            <a:rPr lang="en-US" dirty="0" smtClean="0"/>
            <a:t>Editors</a:t>
          </a:r>
          <a:endParaRPr lang="en-US" dirty="0"/>
        </a:p>
      </dgm:t>
    </dgm:pt>
    <dgm:pt modelId="{3F4597C9-A112-46D7-A9D5-A0DFD71C3380}" type="parTrans" cxnId="{337B8FF6-CBA4-4F36-9E06-09FDDAB40B66}">
      <dgm:prSet/>
      <dgm:spPr/>
      <dgm:t>
        <a:bodyPr/>
        <a:lstStyle/>
        <a:p>
          <a:endParaRPr lang="en-US"/>
        </a:p>
      </dgm:t>
    </dgm:pt>
    <dgm:pt modelId="{4C14EF37-29C7-4E1B-AF98-A11D4A81F6A0}" type="sibTrans" cxnId="{337B8FF6-CBA4-4F36-9E06-09FDDAB40B66}">
      <dgm:prSet/>
      <dgm:spPr/>
      <dgm:t>
        <a:bodyPr/>
        <a:lstStyle/>
        <a:p>
          <a:endParaRPr lang="en-US"/>
        </a:p>
      </dgm:t>
    </dgm:pt>
    <dgm:pt modelId="{22847FDB-0D9B-4827-93D0-01424FC3CE25}" type="pres">
      <dgm:prSet presAssocID="{AE44C0F5-7C8C-4A2C-B317-7AE6489A174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C5592DE-DEC6-41F1-92E0-F3E8471CEB58}" type="pres">
      <dgm:prSet presAssocID="{C6AB156E-569B-41F5-BA1E-F5505F34BEB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9C83EF-9110-4D91-91BF-20B46E650C7B}" type="pres">
      <dgm:prSet presAssocID="{C6AB156E-569B-41F5-BA1E-F5505F34BEB0}" presName="gear1srcNode" presStyleLbl="node1" presStyleIdx="0" presStyleCnt="3"/>
      <dgm:spPr/>
      <dgm:t>
        <a:bodyPr/>
        <a:lstStyle/>
        <a:p>
          <a:endParaRPr lang="en-US"/>
        </a:p>
      </dgm:t>
    </dgm:pt>
    <dgm:pt modelId="{C094C71A-169F-489C-B9D9-50153EE6476B}" type="pres">
      <dgm:prSet presAssocID="{C6AB156E-569B-41F5-BA1E-F5505F34BEB0}" presName="gear1dstNode" presStyleLbl="node1" presStyleIdx="0" presStyleCnt="3"/>
      <dgm:spPr/>
      <dgm:t>
        <a:bodyPr/>
        <a:lstStyle/>
        <a:p>
          <a:endParaRPr lang="en-US"/>
        </a:p>
      </dgm:t>
    </dgm:pt>
    <dgm:pt modelId="{C83E9997-E190-463B-8261-C0495481C5BB}" type="pres">
      <dgm:prSet presAssocID="{7198427D-4F7E-4C75-BAF4-C7A68AA7BEC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764FC-3C36-4FD0-9A19-B37FF2AF1B36}" type="pres">
      <dgm:prSet presAssocID="{7198427D-4F7E-4C75-BAF4-C7A68AA7BECA}" presName="gear2srcNode" presStyleLbl="node1" presStyleIdx="1" presStyleCnt="3"/>
      <dgm:spPr/>
      <dgm:t>
        <a:bodyPr/>
        <a:lstStyle/>
        <a:p>
          <a:endParaRPr lang="en-US"/>
        </a:p>
      </dgm:t>
    </dgm:pt>
    <dgm:pt modelId="{E0174F6D-9E98-437F-9833-28A338411662}" type="pres">
      <dgm:prSet presAssocID="{7198427D-4F7E-4C75-BAF4-C7A68AA7BECA}" presName="gear2dstNode" presStyleLbl="node1" presStyleIdx="1" presStyleCnt="3"/>
      <dgm:spPr/>
      <dgm:t>
        <a:bodyPr/>
        <a:lstStyle/>
        <a:p>
          <a:endParaRPr lang="en-US"/>
        </a:p>
      </dgm:t>
    </dgm:pt>
    <dgm:pt modelId="{F5DC8189-DF91-4F72-98DF-466B833CC675}" type="pres">
      <dgm:prSet presAssocID="{1A82E965-5CEC-4F42-9C55-EDC4F9CC14E8}" presName="gear3" presStyleLbl="node1" presStyleIdx="2" presStyleCnt="3"/>
      <dgm:spPr/>
      <dgm:t>
        <a:bodyPr/>
        <a:lstStyle/>
        <a:p>
          <a:endParaRPr lang="en-US"/>
        </a:p>
      </dgm:t>
    </dgm:pt>
    <dgm:pt modelId="{72E511A0-FEDA-4457-8B5F-CC5D7B112CA9}" type="pres">
      <dgm:prSet presAssocID="{1A82E965-5CEC-4F42-9C55-EDC4F9CC14E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9E60D-EC83-4812-99F2-6A6EBDC53C5D}" type="pres">
      <dgm:prSet presAssocID="{1A82E965-5CEC-4F42-9C55-EDC4F9CC14E8}" presName="gear3srcNode" presStyleLbl="node1" presStyleIdx="2" presStyleCnt="3"/>
      <dgm:spPr/>
      <dgm:t>
        <a:bodyPr/>
        <a:lstStyle/>
        <a:p>
          <a:endParaRPr lang="en-US"/>
        </a:p>
      </dgm:t>
    </dgm:pt>
    <dgm:pt modelId="{0E4C2BCE-2B2C-42FA-9F5C-803001F012BB}" type="pres">
      <dgm:prSet presAssocID="{1A82E965-5CEC-4F42-9C55-EDC4F9CC14E8}" presName="gear3dstNode" presStyleLbl="node1" presStyleIdx="2" presStyleCnt="3"/>
      <dgm:spPr/>
      <dgm:t>
        <a:bodyPr/>
        <a:lstStyle/>
        <a:p>
          <a:endParaRPr lang="en-US"/>
        </a:p>
      </dgm:t>
    </dgm:pt>
    <dgm:pt modelId="{B8BC2754-DF66-40F4-8C70-C0F0EFD1B4E7}" type="pres">
      <dgm:prSet presAssocID="{ABA1A5E4-A86B-448D-ADE0-731E35B9CF56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B3024EDA-A2F9-43A4-BE79-77741DB0A58F}" type="pres">
      <dgm:prSet presAssocID="{D54811CC-BEFA-4F04-A472-BC13E510FAD5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CDBE1CDE-5211-4C05-AA1F-C912DF6CA7EC}" type="pres">
      <dgm:prSet presAssocID="{4C14EF37-29C7-4E1B-AF98-A11D4A81F6A0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37B8FF6-CBA4-4F36-9E06-09FDDAB40B66}" srcId="{AE44C0F5-7C8C-4A2C-B317-7AE6489A1741}" destId="{1A82E965-5CEC-4F42-9C55-EDC4F9CC14E8}" srcOrd="2" destOrd="0" parTransId="{3F4597C9-A112-46D7-A9D5-A0DFD71C3380}" sibTransId="{4C14EF37-29C7-4E1B-AF98-A11D4A81F6A0}"/>
    <dgm:cxn modelId="{F38FC8B9-599D-40A5-8961-3996A6976249}" type="presOf" srcId="{7198427D-4F7E-4C75-BAF4-C7A68AA7BECA}" destId="{C83E9997-E190-463B-8261-C0495481C5BB}" srcOrd="0" destOrd="0" presId="urn:microsoft.com/office/officeart/2005/8/layout/gear1"/>
    <dgm:cxn modelId="{C7DA4D14-679F-4C09-B563-4EBE399C613B}" type="presOf" srcId="{1A82E965-5CEC-4F42-9C55-EDC4F9CC14E8}" destId="{0E4C2BCE-2B2C-42FA-9F5C-803001F012BB}" srcOrd="3" destOrd="0" presId="urn:microsoft.com/office/officeart/2005/8/layout/gear1"/>
    <dgm:cxn modelId="{BB71DC1D-E4E8-4FDA-980B-6F9DCA1CC467}" type="presOf" srcId="{C6AB156E-569B-41F5-BA1E-F5505F34BEB0}" destId="{219C83EF-9110-4D91-91BF-20B46E650C7B}" srcOrd="1" destOrd="0" presId="urn:microsoft.com/office/officeart/2005/8/layout/gear1"/>
    <dgm:cxn modelId="{6710BE1E-31AD-4E16-BDBE-8D5AF2DC0ADD}" srcId="{AE44C0F5-7C8C-4A2C-B317-7AE6489A1741}" destId="{C6AB156E-569B-41F5-BA1E-F5505F34BEB0}" srcOrd="0" destOrd="0" parTransId="{05FC5919-7EB9-4D27-8F88-2AB2E2E1998D}" sibTransId="{ABA1A5E4-A86B-448D-ADE0-731E35B9CF56}"/>
    <dgm:cxn modelId="{9ABA08AD-C501-4558-A39C-E4B2904F6BFF}" type="presOf" srcId="{7198427D-4F7E-4C75-BAF4-C7A68AA7BECA}" destId="{9F2764FC-3C36-4FD0-9A19-B37FF2AF1B36}" srcOrd="1" destOrd="0" presId="urn:microsoft.com/office/officeart/2005/8/layout/gear1"/>
    <dgm:cxn modelId="{C79B17AC-B376-4FCC-8641-B491E394725A}" type="presOf" srcId="{1A82E965-5CEC-4F42-9C55-EDC4F9CC14E8}" destId="{72E511A0-FEDA-4457-8B5F-CC5D7B112CA9}" srcOrd="1" destOrd="0" presId="urn:microsoft.com/office/officeart/2005/8/layout/gear1"/>
    <dgm:cxn modelId="{32B1DA10-837C-46B3-B4DE-602A8E1AF4C4}" type="presOf" srcId="{AE44C0F5-7C8C-4A2C-B317-7AE6489A1741}" destId="{22847FDB-0D9B-4827-93D0-01424FC3CE25}" srcOrd="0" destOrd="0" presId="urn:microsoft.com/office/officeart/2005/8/layout/gear1"/>
    <dgm:cxn modelId="{C1F8512F-84C1-4F7D-A9C5-C7E5AC5BAB68}" type="presOf" srcId="{4C14EF37-29C7-4E1B-AF98-A11D4A81F6A0}" destId="{CDBE1CDE-5211-4C05-AA1F-C912DF6CA7EC}" srcOrd="0" destOrd="0" presId="urn:microsoft.com/office/officeart/2005/8/layout/gear1"/>
    <dgm:cxn modelId="{10DED7D2-C300-4A34-A031-28E3776C3FBF}" type="presOf" srcId="{C6AB156E-569B-41F5-BA1E-F5505F34BEB0}" destId="{C094C71A-169F-489C-B9D9-50153EE6476B}" srcOrd="2" destOrd="0" presId="urn:microsoft.com/office/officeart/2005/8/layout/gear1"/>
    <dgm:cxn modelId="{72A92F61-D8B4-4D60-80D0-DBEB18E6475E}" type="presOf" srcId="{1A82E965-5CEC-4F42-9C55-EDC4F9CC14E8}" destId="{F5DC8189-DF91-4F72-98DF-466B833CC675}" srcOrd="0" destOrd="0" presId="urn:microsoft.com/office/officeart/2005/8/layout/gear1"/>
    <dgm:cxn modelId="{0238075C-6B3B-4A79-B41E-E20DC9588A76}" srcId="{AE44C0F5-7C8C-4A2C-B317-7AE6489A1741}" destId="{7198427D-4F7E-4C75-BAF4-C7A68AA7BECA}" srcOrd="1" destOrd="0" parTransId="{9ADC11AB-FFE6-4D01-9E97-32D6CAEE5F52}" sibTransId="{D54811CC-BEFA-4F04-A472-BC13E510FAD5}"/>
    <dgm:cxn modelId="{69D2E818-C239-4303-A15D-B4586351B9A6}" type="presOf" srcId="{C6AB156E-569B-41F5-BA1E-F5505F34BEB0}" destId="{5C5592DE-DEC6-41F1-92E0-F3E8471CEB58}" srcOrd="0" destOrd="0" presId="urn:microsoft.com/office/officeart/2005/8/layout/gear1"/>
    <dgm:cxn modelId="{F3B14FE0-BE1C-4CDA-B158-C1098484D212}" type="presOf" srcId="{ABA1A5E4-A86B-448D-ADE0-731E35B9CF56}" destId="{B8BC2754-DF66-40F4-8C70-C0F0EFD1B4E7}" srcOrd="0" destOrd="0" presId="urn:microsoft.com/office/officeart/2005/8/layout/gear1"/>
    <dgm:cxn modelId="{71E26139-15D8-40C9-BA99-57177EBA34AC}" type="presOf" srcId="{1A82E965-5CEC-4F42-9C55-EDC4F9CC14E8}" destId="{D699E60D-EC83-4812-99F2-6A6EBDC53C5D}" srcOrd="2" destOrd="0" presId="urn:microsoft.com/office/officeart/2005/8/layout/gear1"/>
    <dgm:cxn modelId="{FA199889-3CB1-4383-BE5F-587555CEDA96}" type="presOf" srcId="{7198427D-4F7E-4C75-BAF4-C7A68AA7BECA}" destId="{E0174F6D-9E98-437F-9833-28A338411662}" srcOrd="2" destOrd="0" presId="urn:microsoft.com/office/officeart/2005/8/layout/gear1"/>
    <dgm:cxn modelId="{CF1C8DBF-2B27-4707-A108-B13CCE06D9B2}" type="presOf" srcId="{D54811CC-BEFA-4F04-A472-BC13E510FAD5}" destId="{B3024EDA-A2F9-43A4-BE79-77741DB0A58F}" srcOrd="0" destOrd="0" presId="urn:microsoft.com/office/officeart/2005/8/layout/gear1"/>
    <dgm:cxn modelId="{CBDCE9F8-E6D4-429A-930D-57452E5F4B25}" type="presParOf" srcId="{22847FDB-0D9B-4827-93D0-01424FC3CE25}" destId="{5C5592DE-DEC6-41F1-92E0-F3E8471CEB58}" srcOrd="0" destOrd="0" presId="urn:microsoft.com/office/officeart/2005/8/layout/gear1"/>
    <dgm:cxn modelId="{9AB299E3-77F0-4C95-AFBB-430D977C51CA}" type="presParOf" srcId="{22847FDB-0D9B-4827-93D0-01424FC3CE25}" destId="{219C83EF-9110-4D91-91BF-20B46E650C7B}" srcOrd="1" destOrd="0" presId="urn:microsoft.com/office/officeart/2005/8/layout/gear1"/>
    <dgm:cxn modelId="{18E251EA-E6FD-4C1C-A2AD-400D8380B63E}" type="presParOf" srcId="{22847FDB-0D9B-4827-93D0-01424FC3CE25}" destId="{C094C71A-169F-489C-B9D9-50153EE6476B}" srcOrd="2" destOrd="0" presId="urn:microsoft.com/office/officeart/2005/8/layout/gear1"/>
    <dgm:cxn modelId="{BB689F78-84C8-44A6-8837-9FD15D4114EC}" type="presParOf" srcId="{22847FDB-0D9B-4827-93D0-01424FC3CE25}" destId="{C83E9997-E190-463B-8261-C0495481C5BB}" srcOrd="3" destOrd="0" presId="urn:microsoft.com/office/officeart/2005/8/layout/gear1"/>
    <dgm:cxn modelId="{9AAC358E-81D4-408C-BC40-A3E45F5BA212}" type="presParOf" srcId="{22847FDB-0D9B-4827-93D0-01424FC3CE25}" destId="{9F2764FC-3C36-4FD0-9A19-B37FF2AF1B36}" srcOrd="4" destOrd="0" presId="urn:microsoft.com/office/officeart/2005/8/layout/gear1"/>
    <dgm:cxn modelId="{CBE0712F-92F1-40AD-9A1E-40A3F54A6239}" type="presParOf" srcId="{22847FDB-0D9B-4827-93D0-01424FC3CE25}" destId="{E0174F6D-9E98-437F-9833-28A338411662}" srcOrd="5" destOrd="0" presId="urn:microsoft.com/office/officeart/2005/8/layout/gear1"/>
    <dgm:cxn modelId="{09AA8872-D807-475C-8AE7-92795CCC73EC}" type="presParOf" srcId="{22847FDB-0D9B-4827-93D0-01424FC3CE25}" destId="{F5DC8189-DF91-4F72-98DF-466B833CC675}" srcOrd="6" destOrd="0" presId="urn:microsoft.com/office/officeart/2005/8/layout/gear1"/>
    <dgm:cxn modelId="{2FD5AD78-7A4E-451A-ADE1-CDAB55425BBB}" type="presParOf" srcId="{22847FDB-0D9B-4827-93D0-01424FC3CE25}" destId="{72E511A0-FEDA-4457-8B5F-CC5D7B112CA9}" srcOrd="7" destOrd="0" presId="urn:microsoft.com/office/officeart/2005/8/layout/gear1"/>
    <dgm:cxn modelId="{D286D86F-E9ED-4B46-BC8B-CA99D258053A}" type="presParOf" srcId="{22847FDB-0D9B-4827-93D0-01424FC3CE25}" destId="{D699E60D-EC83-4812-99F2-6A6EBDC53C5D}" srcOrd="8" destOrd="0" presId="urn:microsoft.com/office/officeart/2005/8/layout/gear1"/>
    <dgm:cxn modelId="{664FEBCC-6BFA-4F0D-9D9F-F1DF0851742A}" type="presParOf" srcId="{22847FDB-0D9B-4827-93D0-01424FC3CE25}" destId="{0E4C2BCE-2B2C-42FA-9F5C-803001F012BB}" srcOrd="9" destOrd="0" presId="urn:microsoft.com/office/officeart/2005/8/layout/gear1"/>
    <dgm:cxn modelId="{026F017C-04AB-4523-87EF-558564362986}" type="presParOf" srcId="{22847FDB-0D9B-4827-93D0-01424FC3CE25}" destId="{B8BC2754-DF66-40F4-8C70-C0F0EFD1B4E7}" srcOrd="10" destOrd="0" presId="urn:microsoft.com/office/officeart/2005/8/layout/gear1"/>
    <dgm:cxn modelId="{624692DF-4BF1-48C1-9E9B-E6E5CAC96E54}" type="presParOf" srcId="{22847FDB-0D9B-4827-93D0-01424FC3CE25}" destId="{B3024EDA-A2F9-43A4-BE79-77741DB0A58F}" srcOrd="11" destOrd="0" presId="urn:microsoft.com/office/officeart/2005/8/layout/gear1"/>
    <dgm:cxn modelId="{BC994EAC-7D2D-45FF-8294-433BD416F1CA}" type="presParOf" srcId="{22847FDB-0D9B-4827-93D0-01424FC3CE25}" destId="{CDBE1CDE-5211-4C05-AA1F-C912DF6CA7E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1BA56-1D79-4F51-AB49-72DB7CD235E9}">
      <dsp:nvSpPr>
        <dsp:cNvPr id="0" name=""/>
        <dsp:cNvSpPr/>
      </dsp:nvSpPr>
      <dsp:spPr>
        <a:xfrm>
          <a:off x="72483" y="3359"/>
          <a:ext cx="5887409" cy="8571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606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2013 - OASIS TOSCA</a:t>
          </a:r>
          <a:endParaRPr lang="en-US" sz="1600" kern="1200" dirty="0"/>
        </a:p>
      </dsp:txBody>
      <dsp:txXfrm>
        <a:off x="72483" y="217639"/>
        <a:ext cx="5673130" cy="428559"/>
      </dsp:txXfrm>
    </dsp:sp>
    <dsp:sp modelId="{A52AC7EE-5FDE-4A7F-9C5F-1591C4CB8CE7}">
      <dsp:nvSpPr>
        <dsp:cNvPr id="0" name=""/>
        <dsp:cNvSpPr/>
      </dsp:nvSpPr>
      <dsp:spPr>
        <a:xfrm>
          <a:off x="72483" y="665719"/>
          <a:ext cx="1357047" cy="15854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 Focused on describing cloud services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 Large participation from cloud players</a:t>
          </a:r>
          <a:endParaRPr lang="en-US" sz="1300" kern="1200" dirty="0"/>
        </a:p>
      </dsp:txBody>
      <dsp:txXfrm>
        <a:off x="72483" y="665719"/>
        <a:ext cx="1357047" cy="1585410"/>
      </dsp:txXfrm>
    </dsp:sp>
    <dsp:sp modelId="{ED5F8ED8-06B1-4967-A5DF-B1D186B61B98}">
      <dsp:nvSpPr>
        <dsp:cNvPr id="0" name=""/>
        <dsp:cNvSpPr/>
      </dsp:nvSpPr>
      <dsp:spPr>
        <a:xfrm>
          <a:off x="1429531" y="288964"/>
          <a:ext cx="4530361" cy="8571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606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2014 – ETSI NFV ISG MANO</a:t>
          </a:r>
          <a:endParaRPr lang="en-US" sz="1600" kern="1200" dirty="0"/>
        </a:p>
      </dsp:txBody>
      <dsp:txXfrm>
        <a:off x="1429531" y="503244"/>
        <a:ext cx="4316082" cy="428559"/>
      </dsp:txXfrm>
    </dsp:sp>
    <dsp:sp modelId="{BF39546C-6F31-48A5-9254-0E679FDE634D}">
      <dsp:nvSpPr>
        <dsp:cNvPr id="0" name=""/>
        <dsp:cNvSpPr/>
      </dsp:nvSpPr>
      <dsp:spPr>
        <a:xfrm>
          <a:off x="1429531" y="951324"/>
          <a:ext cx="1357047" cy="1545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Non Normative specification for management and orchestration for NFV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429531" y="951324"/>
        <a:ext cx="1357047" cy="1545000"/>
      </dsp:txXfrm>
    </dsp:sp>
    <dsp:sp modelId="{B047BBEF-CA74-4F12-952A-592716C8A5B3}">
      <dsp:nvSpPr>
        <dsp:cNvPr id="0" name=""/>
        <dsp:cNvSpPr/>
      </dsp:nvSpPr>
      <dsp:spPr>
        <a:xfrm>
          <a:off x="2786579" y="574569"/>
          <a:ext cx="3173313" cy="8571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606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2015 - TOSCA For NFV Profile</a:t>
          </a:r>
          <a:endParaRPr lang="en-US" sz="1600" kern="1200" dirty="0"/>
        </a:p>
      </dsp:txBody>
      <dsp:txXfrm>
        <a:off x="2786579" y="788849"/>
        <a:ext cx="2959034" cy="428559"/>
      </dsp:txXfrm>
    </dsp:sp>
    <dsp:sp modelId="{57E98188-9F2D-4133-BB94-54F55803C70A}">
      <dsp:nvSpPr>
        <dsp:cNvPr id="0" name=""/>
        <dsp:cNvSpPr/>
      </dsp:nvSpPr>
      <dsp:spPr>
        <a:xfrm>
          <a:off x="2786579" y="1236929"/>
          <a:ext cx="1357047" cy="1555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Based on the MANO VNF Descriptor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Evolving </a:t>
          </a:r>
          <a:endParaRPr lang="en-US" sz="1300" kern="1200" dirty="0"/>
        </a:p>
      </dsp:txBody>
      <dsp:txXfrm>
        <a:off x="2786579" y="1236929"/>
        <a:ext cx="1357047" cy="1555331"/>
      </dsp:txXfrm>
    </dsp:sp>
    <dsp:sp modelId="{E94C9DAA-DE47-487F-BAFA-B6C71A896488}">
      <dsp:nvSpPr>
        <dsp:cNvPr id="0" name=""/>
        <dsp:cNvSpPr/>
      </dsp:nvSpPr>
      <dsp:spPr>
        <a:xfrm>
          <a:off x="4143627" y="860174"/>
          <a:ext cx="1816265" cy="8571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606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2015 – NFV IFA</a:t>
          </a:r>
          <a:endParaRPr lang="en-US" sz="1600" kern="1200" dirty="0"/>
        </a:p>
      </dsp:txBody>
      <dsp:txXfrm>
        <a:off x="4143627" y="1074454"/>
        <a:ext cx="1601986" cy="428559"/>
      </dsp:txXfrm>
    </dsp:sp>
    <dsp:sp modelId="{F859FC61-FB81-4892-8A3D-1CFCA03E3AA3}">
      <dsp:nvSpPr>
        <dsp:cNvPr id="0" name=""/>
        <dsp:cNvSpPr/>
      </dsp:nvSpPr>
      <dsp:spPr>
        <a:xfrm>
          <a:off x="4143627" y="1522534"/>
          <a:ext cx="1369411" cy="15735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Several normative interface specs re Management and Orchestration, and NFV Information Modeling </a:t>
          </a:r>
          <a:endParaRPr lang="en-US" sz="1300" kern="1200" dirty="0"/>
        </a:p>
      </dsp:txBody>
      <dsp:txXfrm>
        <a:off x="4143627" y="1522534"/>
        <a:ext cx="1369411" cy="1573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FE9F3-E1E5-4DE5-BC6C-AC08A435069D}">
      <dsp:nvSpPr>
        <dsp:cNvPr id="0" name=""/>
        <dsp:cNvSpPr/>
      </dsp:nvSpPr>
      <dsp:spPr>
        <a:xfrm>
          <a:off x="1626139" y="1095832"/>
          <a:ext cx="1852032" cy="18868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Scenarios</a:t>
          </a:r>
          <a:endParaRPr lang="en-US" sz="2500" kern="1200" dirty="0"/>
        </a:p>
      </dsp:txBody>
      <dsp:txXfrm>
        <a:off x="1897363" y="1372155"/>
        <a:ext cx="1309584" cy="1334203"/>
      </dsp:txXfrm>
    </dsp:sp>
    <dsp:sp modelId="{DC68A466-F0DF-4B34-BFC2-B417D6759728}">
      <dsp:nvSpPr>
        <dsp:cNvPr id="0" name=""/>
        <dsp:cNvSpPr/>
      </dsp:nvSpPr>
      <dsp:spPr>
        <a:xfrm>
          <a:off x="1986580" y="403"/>
          <a:ext cx="1131150" cy="11311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Logical</a:t>
          </a:r>
          <a:endParaRPr lang="en-US" sz="1100" kern="1200" dirty="0"/>
        </a:p>
      </dsp:txBody>
      <dsp:txXfrm>
        <a:off x="2152233" y="166056"/>
        <a:ext cx="799844" cy="799844"/>
      </dsp:txXfrm>
    </dsp:sp>
    <dsp:sp modelId="{0418D136-E27A-4006-BA75-A5C4AEF20C98}">
      <dsp:nvSpPr>
        <dsp:cNvPr id="0" name=""/>
        <dsp:cNvSpPr/>
      </dsp:nvSpPr>
      <dsp:spPr>
        <a:xfrm>
          <a:off x="3459858" y="1473681"/>
          <a:ext cx="1131150" cy="11311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Development</a:t>
          </a:r>
          <a:endParaRPr lang="en-US" sz="1100" kern="1200" dirty="0"/>
        </a:p>
      </dsp:txBody>
      <dsp:txXfrm>
        <a:off x="3625511" y="1639334"/>
        <a:ext cx="799844" cy="799844"/>
      </dsp:txXfrm>
    </dsp:sp>
    <dsp:sp modelId="{C3AA9054-B607-440C-8941-E7080D6B4E68}">
      <dsp:nvSpPr>
        <dsp:cNvPr id="0" name=""/>
        <dsp:cNvSpPr/>
      </dsp:nvSpPr>
      <dsp:spPr>
        <a:xfrm>
          <a:off x="1986580" y="2946959"/>
          <a:ext cx="1131150" cy="11311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Physical</a:t>
          </a:r>
          <a:endParaRPr lang="en-US" sz="1100" kern="1200" dirty="0"/>
        </a:p>
      </dsp:txBody>
      <dsp:txXfrm>
        <a:off x="2152233" y="3112612"/>
        <a:ext cx="799844" cy="799844"/>
      </dsp:txXfrm>
    </dsp:sp>
    <dsp:sp modelId="{E327B93A-FA29-4E9E-995B-23362E660514}">
      <dsp:nvSpPr>
        <dsp:cNvPr id="0" name=""/>
        <dsp:cNvSpPr/>
      </dsp:nvSpPr>
      <dsp:spPr>
        <a:xfrm>
          <a:off x="513302" y="1473681"/>
          <a:ext cx="1131150" cy="11311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Process</a:t>
          </a:r>
          <a:endParaRPr lang="en-US" sz="1100" kern="1200" dirty="0"/>
        </a:p>
      </dsp:txBody>
      <dsp:txXfrm>
        <a:off x="678955" y="1639334"/>
        <a:ext cx="799844" cy="799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592DE-DEC6-41F1-92E0-F3E8471CEB58}">
      <dsp:nvSpPr>
        <dsp:cNvPr id="0" name=""/>
        <dsp:cNvSpPr/>
      </dsp:nvSpPr>
      <dsp:spPr>
        <a:xfrm>
          <a:off x="1333586" y="1397754"/>
          <a:ext cx="1629938" cy="1629938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Execution Environment</a:t>
          </a:r>
          <a:endParaRPr lang="en-US" sz="1400" kern="1200" dirty="0"/>
        </a:p>
      </dsp:txBody>
      <dsp:txXfrm>
        <a:off x="1661276" y="1779559"/>
        <a:ext cx="974558" cy="837822"/>
      </dsp:txXfrm>
    </dsp:sp>
    <dsp:sp modelId="{C83E9997-E190-463B-8261-C0495481C5BB}">
      <dsp:nvSpPr>
        <dsp:cNvPr id="0" name=""/>
        <dsp:cNvSpPr/>
      </dsp:nvSpPr>
      <dsp:spPr>
        <a:xfrm>
          <a:off x="385258" y="1012496"/>
          <a:ext cx="1185410" cy="118541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Catalog</a:t>
          </a:r>
          <a:endParaRPr lang="en-US" sz="1400" kern="1200" dirty="0"/>
        </a:p>
      </dsp:txBody>
      <dsp:txXfrm>
        <a:off x="683689" y="1312730"/>
        <a:ext cx="588548" cy="584942"/>
      </dsp:txXfrm>
    </dsp:sp>
    <dsp:sp modelId="{F5DC8189-DF91-4F72-98DF-466B833CC675}">
      <dsp:nvSpPr>
        <dsp:cNvPr id="0" name=""/>
        <dsp:cNvSpPr/>
      </dsp:nvSpPr>
      <dsp:spPr>
        <a:xfrm rot="20700000">
          <a:off x="1049208" y="194684"/>
          <a:ext cx="1161459" cy="116145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Editors</a:t>
          </a:r>
          <a:endParaRPr lang="en-US" sz="1400" kern="1200" dirty="0"/>
        </a:p>
      </dsp:txBody>
      <dsp:txXfrm rot="-20700000">
        <a:off x="1303951" y="449426"/>
        <a:ext cx="651975" cy="651975"/>
      </dsp:txXfrm>
    </dsp:sp>
    <dsp:sp modelId="{B8BC2754-DF66-40F4-8C70-C0F0EFD1B4E7}">
      <dsp:nvSpPr>
        <dsp:cNvPr id="0" name=""/>
        <dsp:cNvSpPr/>
      </dsp:nvSpPr>
      <dsp:spPr>
        <a:xfrm>
          <a:off x="1195240" y="1159113"/>
          <a:ext cx="2086321" cy="2086321"/>
        </a:xfrm>
        <a:prstGeom prst="circularArrow">
          <a:avLst>
            <a:gd name="adj1" fmla="val 4688"/>
            <a:gd name="adj2" fmla="val 299029"/>
            <a:gd name="adj3" fmla="val 2477204"/>
            <a:gd name="adj4" fmla="val 1594791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24EDA-A2F9-43A4-BE79-77741DB0A58F}">
      <dsp:nvSpPr>
        <dsp:cNvPr id="0" name=""/>
        <dsp:cNvSpPr/>
      </dsp:nvSpPr>
      <dsp:spPr>
        <a:xfrm>
          <a:off x="175324" y="755491"/>
          <a:ext cx="1515843" cy="151584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BE1CDE-5211-4C05-AA1F-C912DF6CA7EC}">
      <dsp:nvSpPr>
        <dsp:cNvPr id="0" name=""/>
        <dsp:cNvSpPr/>
      </dsp:nvSpPr>
      <dsp:spPr>
        <a:xfrm>
          <a:off x="780551" y="-54437"/>
          <a:ext cx="1634384" cy="163438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0F23583-33B4-7B4B-A705-2497C6087177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A3E6AC6-8F50-F148-9D25-A1DC786E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BF335D3-732B-5244-81CE-1ADB05E9F13F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5D60E1-BADE-D244-8758-D72F54F15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52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731520" y="4560569"/>
            <a:ext cx="5852100" cy="4320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799" cy="480000"/>
          </a:xfrm>
          <a:prstGeom prst="rect">
            <a:avLst/>
          </a:prstGeom>
        </p:spPr>
        <p:txBody>
          <a:bodyPr lIns="96650" tIns="48325" rIns="96650" bIns="483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9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pic>
        <p:nvPicPr>
          <p:cNvPr id="8" name="Picture 7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73" y="2525"/>
            <a:ext cx="1783854" cy="23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02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83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pic>
        <p:nvPicPr>
          <p:cNvPr id="8" name="Picture 7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73" y="2525"/>
            <a:ext cx="1783854" cy="23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85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09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146" y="0"/>
            <a:ext cx="1783854" cy="23784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95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525"/>
            <a:ext cx="9144000" cy="570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7344"/>
            <a:ext cx="8229600" cy="3747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6" y="471327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692160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68606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692160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1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l3sm-l3vpn-service-model-04" TargetMode="External"/><Relationship Id="rId2" Type="http://schemas.openxmlformats.org/officeDocument/2006/relationships/hyperlink" Target="http://docs.oasis-open.org/tosca/tosca-nfv/v1.0/csd02/tosca-nfv-v1.0-csd02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opnfv.org/project_proposals/model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.onosproject.org/display/ONOS/YANG+Models+in+ONOS" TargetMode="External"/><Relationship Id="rId3" Type="http://schemas.openxmlformats.org/officeDocument/2006/relationships/hyperlink" Target="http://murano-specs.readthedocs.org/en/latest/specs/mitaka/support-tosca-format.html" TargetMode="External"/><Relationship Id="rId7" Type="http://schemas.openxmlformats.org/officeDocument/2006/relationships/hyperlink" Target="https://github.com/Orange-OpenSource/opnfv-cloudify-clearwater" TargetMode="External"/><Relationship Id="rId2" Type="http://schemas.openxmlformats.org/officeDocument/2006/relationships/hyperlink" Target="https://blueprints.launchpad.net/tacker?searchtext=tos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saintkepha/onos-l3vpn" TargetMode="External"/><Relationship Id="rId5" Type="http://schemas.openxmlformats.org/officeDocument/2006/relationships/hyperlink" Target="https://github.com/open-cloud/xos/tree/master/xos/tosca" TargetMode="External"/><Relationship Id="rId10" Type="http://schemas.openxmlformats.org/officeDocument/2006/relationships/hyperlink" Target="http://jujucharms.com" TargetMode="External"/><Relationship Id="rId4" Type="http://schemas.openxmlformats.org/officeDocument/2006/relationships/hyperlink" Target="https://blueprints.launchpad.net/app-catalog/+spec/add-tosca-assets" TargetMode="External"/><Relationship Id="rId9" Type="http://schemas.openxmlformats.org/officeDocument/2006/relationships/hyperlink" Target="https://github.com/opnfv/yangforge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box.etsi.org/ISG/NFV/Open/Other/2016_01_13_NFV_Information_Modelling_Workshop-Louisville/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pdf/rfc3444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box.etsi.org/ISG/NFV/Open/Other/2016_01_13_NFV_Information_Modelling_Workshop-Louisville/NFV(16)000018_MEF_Modeling_Activities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2" y="824771"/>
            <a:ext cx="4597399" cy="1258030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2800" b="1" dirty="0"/>
              <a:t>NFV/SDN Information and Data Models in Standards and Open </a:t>
            </a:r>
            <a:r>
              <a:rPr lang="en-US" sz="2800" b="1" dirty="0" smtClean="0"/>
              <a:t>Source</a:t>
            </a:r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1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67513"/>
            <a:ext cx="9180287" cy="2782084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41469" y="2659920"/>
            <a:ext cx="4672330" cy="13144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14 March 2016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Bryan </a:t>
            </a:r>
            <a:r>
              <a:rPr lang="en-US" sz="2000" dirty="0" err="1" smtClean="0">
                <a:solidFill>
                  <a:schemeClr val="bg1"/>
                </a:solidFill>
              </a:rPr>
              <a:t>Sullivan,</a:t>
            </a:r>
            <a:r>
              <a:rPr lang="en-US" sz="2000" dirty="0" smtClean="0">
                <a:solidFill>
                  <a:schemeClr val="bg1"/>
                </a:solidFill>
              </a:rPr>
              <a:t> AT&amp;T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Artur Tyloch, Canonical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NFV need for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Templates</a:t>
            </a:r>
            <a:r>
              <a:rPr lang="en-US" sz="2400" dirty="0" smtClean="0"/>
              <a:t> – metadata describing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esource requirements, VNF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parameters, design constraints</a:t>
            </a:r>
          </a:p>
          <a:p>
            <a:pPr lvl="1"/>
            <a:r>
              <a:rPr lang="en-US" sz="2000" dirty="0" smtClean="0"/>
              <a:t>Lifecycle event handling</a:t>
            </a:r>
          </a:p>
          <a:p>
            <a:pPr lvl="1"/>
            <a:r>
              <a:rPr lang="en-US" sz="2000" dirty="0" smtClean="0"/>
              <a:t>Examples</a:t>
            </a:r>
          </a:p>
          <a:p>
            <a:pPr lvl="2"/>
            <a:r>
              <a:rPr lang="en-US" sz="1800" dirty="0" smtClean="0"/>
              <a:t>OASIS </a:t>
            </a:r>
            <a:r>
              <a:rPr lang="en-US" sz="1800" dirty="0" smtClean="0">
                <a:hlinkClick r:id="rId2"/>
              </a:rPr>
              <a:t>TOSCA Simple Profile for NFV</a:t>
            </a:r>
            <a:endParaRPr lang="en-US" sz="1800" dirty="0" smtClean="0"/>
          </a:p>
          <a:p>
            <a:pPr lvl="2"/>
            <a:r>
              <a:rPr lang="en-US" sz="1800" dirty="0" smtClean="0"/>
              <a:t>IETF </a:t>
            </a:r>
            <a:r>
              <a:rPr lang="en-US" sz="1800" dirty="0" smtClean="0">
                <a:hlinkClick r:id="rId3"/>
              </a:rPr>
              <a:t>L3VPN Service </a:t>
            </a:r>
            <a:r>
              <a:rPr lang="en-US" sz="1800" dirty="0" smtClean="0">
                <a:hlinkClick r:id="rId3"/>
              </a:rPr>
              <a:t>Model</a:t>
            </a:r>
            <a:r>
              <a:rPr lang="en-US" sz="1800" dirty="0" smtClean="0"/>
              <a:t> (Yang)</a:t>
            </a:r>
            <a:endParaRPr lang="en-US" sz="1800" dirty="0" smtClean="0"/>
          </a:p>
          <a:p>
            <a:pPr lvl="1"/>
            <a:endParaRPr lang="en-US" sz="2000" dirty="0" smtClean="0"/>
          </a:p>
          <a:p>
            <a:r>
              <a:rPr lang="en-US" sz="2400" b="1" dirty="0" smtClean="0"/>
              <a:t>Logical Models </a:t>
            </a:r>
            <a:r>
              <a:rPr lang="en-US" sz="2400" dirty="0" smtClean="0"/>
              <a:t>– required for interface specifications </a:t>
            </a:r>
          </a:p>
        </p:txBody>
      </p:sp>
    </p:spTree>
    <p:extLst>
      <p:ext uri="{BB962C8B-B14F-4D97-AF65-F5344CB8AC3E}">
        <p14:creationId xmlns:p14="http://schemas.microsoft.com/office/powerpoint/2010/main" val="364641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and Data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774192"/>
            <a:ext cx="7631723" cy="4035551"/>
          </a:xfrm>
        </p:spPr>
        <p:txBody>
          <a:bodyPr/>
          <a:lstStyle/>
          <a:p>
            <a:r>
              <a:rPr lang="en-US" dirty="0" smtClean="0"/>
              <a:t>Open source software operates at the implementation level</a:t>
            </a:r>
          </a:p>
          <a:p>
            <a:r>
              <a:rPr lang="en-US" dirty="0"/>
              <a:t>I</a:t>
            </a:r>
            <a:r>
              <a:rPr lang="en-US" dirty="0" smtClean="0"/>
              <a:t>nfo models are usually not formally defined</a:t>
            </a:r>
          </a:p>
          <a:p>
            <a:r>
              <a:rPr lang="en-US" dirty="0" smtClean="0"/>
              <a:t>Data models may be defined, or need inference from APIs and messages passed between software components</a:t>
            </a:r>
          </a:p>
          <a:p>
            <a:r>
              <a:rPr lang="en-US" dirty="0" smtClean="0"/>
              <a:t>In OPNFV, the recently created </a:t>
            </a:r>
            <a:r>
              <a:rPr lang="en-US" dirty="0">
                <a:hlinkClick r:id="rId2"/>
              </a:rPr>
              <a:t>Models</a:t>
            </a:r>
            <a:r>
              <a:rPr lang="en-US" dirty="0"/>
              <a:t> </a:t>
            </a:r>
            <a:r>
              <a:rPr lang="en-US" dirty="0" smtClean="0"/>
              <a:t>project will</a:t>
            </a:r>
          </a:p>
          <a:p>
            <a:pPr lvl="1"/>
            <a:r>
              <a:rPr lang="en-US" dirty="0" smtClean="0"/>
              <a:t>Promote SDO-</a:t>
            </a:r>
            <a:r>
              <a:rPr lang="en-US" dirty="0" err="1" smtClean="0"/>
              <a:t>OpenSource</a:t>
            </a:r>
            <a:r>
              <a:rPr lang="en-US" dirty="0" smtClean="0"/>
              <a:t> </a:t>
            </a:r>
            <a:r>
              <a:rPr lang="en-US" dirty="0"/>
              <a:t>collaboration on Info and Data Models</a:t>
            </a:r>
          </a:p>
          <a:p>
            <a:pPr lvl="1"/>
            <a:r>
              <a:rPr lang="en-US" dirty="0" smtClean="0"/>
              <a:t>Assess defined/derived model support in OPNFV upstream components</a:t>
            </a:r>
          </a:p>
          <a:p>
            <a:pPr lvl="1"/>
            <a:r>
              <a:rPr lang="en-US" dirty="0" smtClean="0"/>
              <a:t>Develop model-driven VNF use cases for testing on OPNFV releases</a:t>
            </a:r>
          </a:p>
          <a:p>
            <a:pPr lvl="1"/>
            <a:r>
              <a:rPr lang="en-US" dirty="0" smtClean="0"/>
              <a:t>Work with other projects to drive upstream blueprints as needed</a:t>
            </a:r>
          </a:p>
        </p:txBody>
      </p:sp>
    </p:spTree>
    <p:extLst>
      <p:ext uri="{BB962C8B-B14F-4D97-AF65-F5344CB8AC3E}">
        <p14:creationId xmlns:p14="http://schemas.microsoft.com/office/powerpoint/2010/main" val="23600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Model Support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039087"/>
              </p:ext>
            </p:extLst>
          </p:nvPr>
        </p:nvGraphicFramePr>
        <p:xfrm>
          <a:off x="457198" y="774700"/>
          <a:ext cx="8011552" cy="359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1331"/>
                <a:gridCol w="44102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Tosca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 dirty="0"/>
                        <a:t>OpenStack: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/>
                        <a:t>Heat-translator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/>
                        <a:t>Tosca-parser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/>
                        <a:t>Tacker (VNFD, more </a:t>
                      </a:r>
                      <a:r>
                        <a:rPr lang="en-US" sz="1800" u="sng" dirty="0">
                          <a:solidFill>
                            <a:schemeClr val="hlink"/>
                          </a:solidFill>
                          <a:hlinkClick r:id="rId2"/>
                        </a:rPr>
                        <a:t>blueprints</a:t>
                      </a:r>
                      <a:r>
                        <a:rPr lang="en-US" sz="1800" dirty="0"/>
                        <a:t>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/>
                        <a:t>Murano (</a:t>
                      </a:r>
                      <a:r>
                        <a:rPr lang="en-US" sz="1800" u="sng" dirty="0" err="1">
                          <a:solidFill>
                            <a:schemeClr val="hlink"/>
                          </a:solidFill>
                          <a:hlinkClick r:id="rId3"/>
                        </a:rPr>
                        <a:t>Mitaka</a:t>
                      </a:r>
                      <a:r>
                        <a:rPr lang="en-US" sz="1800" dirty="0"/>
                        <a:t>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/>
                        <a:t>App-catalog (</a:t>
                      </a:r>
                      <a:r>
                        <a:rPr lang="en-US" sz="1800" u="sng" dirty="0">
                          <a:solidFill>
                            <a:schemeClr val="hlink"/>
                          </a:solidFill>
                          <a:hlinkClick r:id="rId4"/>
                        </a:rPr>
                        <a:t>blueprint</a:t>
                      </a:r>
                      <a:r>
                        <a:rPr lang="en-US" sz="1800" dirty="0"/>
                        <a:t>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OpenDaylight: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Controller MD-SAL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Yangtools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YangIDE </a:t>
                      </a:r>
                    </a:p>
                  </a:txBody>
                  <a:tcPr marL="91450" marR="91450" marT="45725" marB="45725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/>
                        <a:t>XOS (e.g. </a:t>
                      </a:r>
                      <a:r>
                        <a:rPr lang="en-US" sz="1800" u="sng" dirty="0">
                          <a:solidFill>
                            <a:schemeClr val="hlink"/>
                          </a:solidFill>
                          <a:hlinkClick r:id="rId5"/>
                        </a:rPr>
                        <a:t>samples</a:t>
                      </a:r>
                      <a:r>
                        <a:rPr lang="en-US" sz="1800" dirty="0"/>
                        <a:t>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YangForge (see </a:t>
                      </a:r>
                      <a:r>
                        <a:rPr lang="en-US" sz="1800" u="sng">
                          <a:solidFill>
                            <a:schemeClr val="hlink"/>
                          </a:solidFill>
                          <a:hlinkClick r:id="rId6"/>
                        </a:rPr>
                        <a:t>L3VPN demo</a:t>
                      </a:r>
                      <a:r>
                        <a:rPr lang="en-US" sz="1800"/>
                        <a:t>)</a:t>
                      </a:r>
                    </a:p>
                  </a:txBody>
                  <a:tcPr marL="91450" marR="91450" marT="45725" marB="45725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err="1"/>
                        <a:t>Cloudify</a:t>
                      </a:r>
                      <a:r>
                        <a:rPr lang="en-US" sz="1800" dirty="0"/>
                        <a:t> (e.g. </a:t>
                      </a:r>
                      <a:r>
                        <a:rPr lang="en-US" sz="1800" u="sng" dirty="0">
                          <a:solidFill>
                            <a:schemeClr val="hlink"/>
                          </a:solidFill>
                          <a:hlinkClick r:id="rId7"/>
                        </a:rPr>
                        <a:t>Clearwater IMS demo</a:t>
                      </a:r>
                      <a:r>
                        <a:rPr lang="en-US" sz="1800" dirty="0"/>
                        <a:t>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ONOS (</a:t>
                      </a:r>
                      <a:r>
                        <a:rPr lang="en-US" sz="1800" u="sng">
                          <a:solidFill>
                            <a:schemeClr val="hlink"/>
                          </a:solidFill>
                          <a:hlinkClick r:id="rId8"/>
                        </a:rPr>
                        <a:t>proposed</a:t>
                      </a:r>
                      <a:r>
                        <a:rPr lang="en-US" sz="1800"/>
                        <a:t>, based upon </a:t>
                      </a:r>
                      <a:r>
                        <a:rPr lang="en-US" sz="1800" u="sng">
                          <a:solidFill>
                            <a:schemeClr val="hlink"/>
                          </a:solidFill>
                          <a:hlinkClick r:id="rId9"/>
                        </a:rPr>
                        <a:t>YangForge</a:t>
                      </a:r>
                      <a:r>
                        <a:rPr lang="en-US" sz="1800"/>
                        <a:t>)</a:t>
                      </a:r>
                    </a:p>
                  </a:txBody>
                  <a:tcPr marL="91450" marR="91450" marT="45725" marB="45725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err="1"/>
                        <a:t>JuJu</a:t>
                      </a:r>
                      <a:r>
                        <a:rPr lang="en-US" sz="1800" dirty="0"/>
                        <a:t> (</a:t>
                      </a:r>
                      <a:r>
                        <a:rPr lang="en-US" sz="1800" u="sng" dirty="0">
                          <a:solidFill>
                            <a:schemeClr val="hlink"/>
                          </a:solidFill>
                          <a:hlinkClick r:id="rId10"/>
                        </a:rPr>
                        <a:t>http://jujucharms.com</a:t>
                      </a:r>
                      <a:r>
                        <a:rPr lang="en-US" sz="1800" dirty="0"/>
                        <a:t>) 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/>
                        <a:t>OpenContrail (</a:t>
                      </a:r>
                      <a:r>
                        <a:rPr lang="en-US" sz="1800" i="1"/>
                        <a:t>future</a:t>
                      </a:r>
                      <a:r>
                        <a:rPr lang="en-US" sz="1800"/>
                        <a:t>… currently IF-MAP)</a:t>
                      </a:r>
                    </a:p>
                  </a:txBody>
                  <a:tcPr marL="91450" marR="91450" marT="45725" marB="45725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err="1"/>
                        <a:t>OpenTosca</a:t>
                      </a:r>
                      <a:endParaRPr lang="en-US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dirty="0" err="1"/>
                        <a:t>Pyang</a:t>
                      </a:r>
                      <a:r>
                        <a:rPr lang="en-US" sz="1800" dirty="0"/>
                        <a:t> (validator/converter)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3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179925" y="1928400"/>
            <a:ext cx="2363100" cy="13239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Bundle</a:t>
            </a:r>
          </a:p>
        </p:txBody>
      </p:sp>
      <p:sp>
        <p:nvSpPr>
          <p:cNvPr id="257" name="Shape 257"/>
          <p:cNvSpPr/>
          <p:nvPr/>
        </p:nvSpPr>
        <p:spPr>
          <a:xfrm>
            <a:off x="6444175" y="1036150"/>
            <a:ext cx="2137800" cy="36090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-6350" y="2525"/>
            <a:ext cx="8229600" cy="49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Generic Open Source VNFM example</a:t>
            </a:r>
          </a:p>
        </p:txBody>
      </p:sp>
      <p:sp>
        <p:nvSpPr>
          <p:cNvPr id="259" name="Shape 259"/>
          <p:cNvSpPr txBox="1">
            <a:spLocks noGrp="1"/>
          </p:cNvSpPr>
          <p:nvPr>
            <p:ph type="sldNum" idx="4294967295"/>
          </p:nvPr>
        </p:nvSpPr>
        <p:spPr>
          <a:xfrm>
            <a:off x="8261350" y="4809744"/>
            <a:ext cx="603300" cy="2415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 lang="en-US"/>
          </a:p>
        </p:txBody>
      </p:sp>
      <p:sp>
        <p:nvSpPr>
          <p:cNvPr id="260" name="Shape 260"/>
          <p:cNvSpPr/>
          <p:nvPr/>
        </p:nvSpPr>
        <p:spPr>
          <a:xfrm>
            <a:off x="2771775" y="2185500"/>
            <a:ext cx="30798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600"/>
              <a:t>Universal Service Modeling (Juju)</a:t>
            </a:r>
          </a:p>
        </p:txBody>
      </p:sp>
      <p:sp>
        <p:nvSpPr>
          <p:cNvPr id="261" name="Shape 261"/>
          <p:cNvSpPr/>
          <p:nvPr/>
        </p:nvSpPr>
        <p:spPr>
          <a:xfrm>
            <a:off x="2924175" y="2337900"/>
            <a:ext cx="30798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600"/>
              <a:t>Universal Service Modeling (Juju)</a:t>
            </a:r>
          </a:p>
        </p:txBody>
      </p:sp>
      <p:sp>
        <p:nvSpPr>
          <p:cNvPr id="262" name="Shape 262"/>
          <p:cNvSpPr/>
          <p:nvPr/>
        </p:nvSpPr>
        <p:spPr>
          <a:xfrm>
            <a:off x="3076575" y="2490300"/>
            <a:ext cx="30798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generic VNFM (Juju</a:t>
            </a:r>
            <a:r>
              <a:rPr lang="en-US" sz="800"/>
              <a:t>n</a:t>
            </a:r>
            <a:r>
              <a:rPr lang="en-US"/>
              <a:t>)</a:t>
            </a:r>
          </a:p>
        </p:txBody>
      </p:sp>
      <p:sp>
        <p:nvSpPr>
          <p:cNvPr id="263" name="Shape 263"/>
          <p:cNvSpPr/>
          <p:nvPr/>
        </p:nvSpPr>
        <p:spPr>
          <a:xfrm>
            <a:off x="2771775" y="3328500"/>
            <a:ext cx="30798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VIM1</a:t>
            </a:r>
          </a:p>
        </p:txBody>
      </p:sp>
      <p:sp>
        <p:nvSpPr>
          <p:cNvPr id="264" name="Shape 264"/>
          <p:cNvSpPr/>
          <p:nvPr/>
        </p:nvSpPr>
        <p:spPr>
          <a:xfrm>
            <a:off x="2924175" y="3480900"/>
            <a:ext cx="30798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VIM1</a:t>
            </a:r>
          </a:p>
        </p:txBody>
      </p:sp>
      <p:sp>
        <p:nvSpPr>
          <p:cNvPr id="265" name="Shape 265"/>
          <p:cNvSpPr/>
          <p:nvPr/>
        </p:nvSpPr>
        <p:spPr>
          <a:xfrm>
            <a:off x="3076575" y="3633300"/>
            <a:ext cx="30798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VIM1</a:t>
            </a:r>
          </a:p>
        </p:txBody>
      </p:sp>
      <p:sp>
        <p:nvSpPr>
          <p:cNvPr id="266" name="Shape 266"/>
          <p:cNvSpPr/>
          <p:nvPr/>
        </p:nvSpPr>
        <p:spPr>
          <a:xfrm>
            <a:off x="3228975" y="3785700"/>
            <a:ext cx="30798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VIM</a:t>
            </a:r>
            <a:r>
              <a:rPr lang="en-US" sz="800"/>
              <a:t>n</a:t>
            </a:r>
          </a:p>
        </p:txBody>
      </p:sp>
      <p:sp>
        <p:nvSpPr>
          <p:cNvPr id="267" name="Shape 267"/>
          <p:cNvSpPr/>
          <p:nvPr/>
        </p:nvSpPr>
        <p:spPr>
          <a:xfrm>
            <a:off x="6820950" y="1300725"/>
            <a:ext cx="13548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/>
              <a:t>TOSCA</a:t>
            </a:r>
          </a:p>
        </p:txBody>
      </p:sp>
      <p:grpSp>
        <p:nvGrpSpPr>
          <p:cNvPr id="268" name="Shape 268"/>
          <p:cNvGrpSpPr/>
          <p:nvPr/>
        </p:nvGrpSpPr>
        <p:grpSpPr>
          <a:xfrm>
            <a:off x="6486525" y="2261700"/>
            <a:ext cx="2032200" cy="838200"/>
            <a:chOff x="6486525" y="2261700"/>
            <a:chExt cx="2032200" cy="838200"/>
          </a:xfrm>
        </p:grpSpPr>
        <p:sp>
          <p:nvSpPr>
            <p:cNvPr id="269" name="Shape 269"/>
            <p:cNvSpPr/>
            <p:nvPr/>
          </p:nvSpPr>
          <p:spPr>
            <a:xfrm>
              <a:off x="6630450" y="2261700"/>
              <a:ext cx="1735800" cy="3810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600" dirty="0"/>
                <a:t>Juju Bundle (NSD)</a:t>
              </a:r>
            </a:p>
          </p:txBody>
        </p:sp>
        <p:sp>
          <p:nvSpPr>
            <p:cNvPr id="270" name="Shape 270"/>
            <p:cNvSpPr/>
            <p:nvPr/>
          </p:nvSpPr>
          <p:spPr>
            <a:xfrm>
              <a:off x="6486525" y="2718900"/>
              <a:ext cx="660600" cy="3810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000"/>
                <a:t>Charm</a:t>
              </a:r>
            </a:p>
            <a:p>
              <a:pPr lvl="0" algn="ctr" rtl="0">
                <a:spcBef>
                  <a:spcPts val="0"/>
                </a:spcBef>
                <a:buNone/>
              </a:pPr>
              <a:r>
                <a:rPr lang="en-US" sz="1000"/>
                <a:t>(VNFa)</a:t>
              </a:r>
            </a:p>
          </p:txBody>
        </p:sp>
        <p:sp>
          <p:nvSpPr>
            <p:cNvPr id="271" name="Shape 271"/>
            <p:cNvSpPr/>
            <p:nvPr/>
          </p:nvSpPr>
          <p:spPr>
            <a:xfrm>
              <a:off x="7172325" y="2718900"/>
              <a:ext cx="660600" cy="3810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Clr>
                  <a:schemeClr val="dk1"/>
                </a:buClr>
                <a:buSzPct val="110000"/>
                <a:buFont typeface="Arial"/>
                <a:buNone/>
              </a:pPr>
              <a:r>
                <a:rPr lang="en-US" sz="1000">
                  <a:solidFill>
                    <a:schemeClr val="dk1"/>
                  </a:solidFill>
                </a:rPr>
                <a:t>Charm</a:t>
              </a:r>
            </a:p>
            <a:p>
              <a:pPr lvl="0" algn="ctr" rtl="0">
                <a:spcBef>
                  <a:spcPts val="0"/>
                </a:spcBef>
                <a:buClr>
                  <a:schemeClr val="dk1"/>
                </a:buClr>
                <a:buSzPct val="110000"/>
                <a:buFont typeface="Arial"/>
                <a:buNone/>
              </a:pPr>
              <a:r>
                <a:rPr lang="en-US" sz="1000">
                  <a:solidFill>
                    <a:schemeClr val="dk1"/>
                  </a:solidFill>
                </a:rPr>
                <a:t>(VNFb)</a:t>
              </a:r>
            </a:p>
          </p:txBody>
        </p:sp>
        <p:sp>
          <p:nvSpPr>
            <p:cNvPr id="272" name="Shape 272"/>
            <p:cNvSpPr/>
            <p:nvPr/>
          </p:nvSpPr>
          <p:spPr>
            <a:xfrm>
              <a:off x="7858125" y="2718900"/>
              <a:ext cx="660600" cy="3810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Clr>
                  <a:schemeClr val="dk1"/>
                </a:buClr>
                <a:buSzPct val="110000"/>
                <a:buFont typeface="Arial"/>
                <a:buNone/>
              </a:pPr>
              <a:r>
                <a:rPr lang="en-US" sz="1000">
                  <a:solidFill>
                    <a:schemeClr val="dk1"/>
                  </a:solidFill>
                </a:rPr>
                <a:t>Charm</a:t>
              </a:r>
            </a:p>
            <a:p>
              <a:pPr lvl="0" algn="ctr" rtl="0">
                <a:spcBef>
                  <a:spcPts val="0"/>
                </a:spcBef>
                <a:buClr>
                  <a:schemeClr val="dk1"/>
                </a:buClr>
                <a:buSzPct val="110000"/>
                <a:buFont typeface="Arial"/>
                <a:buNone/>
              </a:pPr>
              <a:r>
                <a:rPr lang="en-US" sz="1000">
                  <a:solidFill>
                    <a:schemeClr val="dk1"/>
                  </a:solidFill>
                </a:rPr>
                <a:t>(VNFc)</a:t>
              </a:r>
            </a:p>
          </p:txBody>
        </p:sp>
      </p:grpSp>
      <p:sp>
        <p:nvSpPr>
          <p:cNvPr id="273" name="Shape 273"/>
          <p:cNvSpPr/>
          <p:nvPr/>
        </p:nvSpPr>
        <p:spPr>
          <a:xfrm>
            <a:off x="106875" y="3328500"/>
            <a:ext cx="22839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NFVi</a:t>
            </a:r>
          </a:p>
        </p:txBody>
      </p:sp>
      <p:sp>
        <p:nvSpPr>
          <p:cNvPr id="274" name="Shape 274"/>
          <p:cNvSpPr/>
          <p:nvPr/>
        </p:nvSpPr>
        <p:spPr>
          <a:xfrm>
            <a:off x="259275" y="3480900"/>
            <a:ext cx="22839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NFVi</a:t>
            </a:r>
          </a:p>
        </p:txBody>
      </p:sp>
      <p:sp>
        <p:nvSpPr>
          <p:cNvPr id="275" name="Shape 275"/>
          <p:cNvSpPr/>
          <p:nvPr/>
        </p:nvSpPr>
        <p:spPr>
          <a:xfrm>
            <a:off x="411675" y="3633300"/>
            <a:ext cx="22839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NFVi</a:t>
            </a:r>
          </a:p>
        </p:txBody>
      </p:sp>
      <p:sp>
        <p:nvSpPr>
          <p:cNvPr id="276" name="Shape 276"/>
          <p:cNvSpPr/>
          <p:nvPr/>
        </p:nvSpPr>
        <p:spPr>
          <a:xfrm>
            <a:off x="564075" y="3785700"/>
            <a:ext cx="22839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NFVi</a:t>
            </a:r>
            <a:r>
              <a:rPr lang="en-US" sz="800"/>
              <a:t>n</a:t>
            </a:r>
          </a:p>
        </p:txBody>
      </p:sp>
      <p:sp>
        <p:nvSpPr>
          <p:cNvPr id="277" name="Shape 277"/>
          <p:cNvSpPr/>
          <p:nvPr/>
        </p:nvSpPr>
        <p:spPr>
          <a:xfrm>
            <a:off x="252925" y="2041550"/>
            <a:ext cx="529200" cy="38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900"/>
              <a:t>VNFa</a:t>
            </a:r>
          </a:p>
        </p:txBody>
      </p:sp>
      <p:sp>
        <p:nvSpPr>
          <p:cNvPr id="278" name="Shape 278"/>
          <p:cNvSpPr/>
          <p:nvPr/>
        </p:nvSpPr>
        <p:spPr>
          <a:xfrm>
            <a:off x="252925" y="2651150"/>
            <a:ext cx="529200" cy="38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1091125" y="2041550"/>
            <a:ext cx="529200" cy="38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0" name="Shape 280"/>
          <p:cNvSpPr/>
          <p:nvPr/>
        </p:nvSpPr>
        <p:spPr>
          <a:xfrm>
            <a:off x="1167325" y="2117750"/>
            <a:ext cx="529200" cy="38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1319725" y="2270150"/>
            <a:ext cx="529200" cy="38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22222"/>
              <a:buFont typeface="Arial"/>
              <a:buNone/>
            </a:pPr>
            <a:r>
              <a:rPr lang="en-US" sz="900">
                <a:solidFill>
                  <a:schemeClr val="dk1"/>
                </a:solidFill>
              </a:rPr>
              <a:t>VNFb</a:t>
            </a:r>
          </a:p>
        </p:txBody>
      </p:sp>
      <p:cxnSp>
        <p:nvCxnSpPr>
          <p:cNvPr id="282" name="Shape 282"/>
          <p:cNvCxnSpPr>
            <a:stCxn id="267" idx="2"/>
            <a:endCxn id="269" idx="0"/>
          </p:cNvCxnSpPr>
          <p:nvPr/>
        </p:nvCxnSpPr>
        <p:spPr>
          <a:xfrm>
            <a:off x="7498350" y="1681725"/>
            <a:ext cx="0" cy="579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triangle" w="lg" len="lg"/>
            <a:tailEnd type="triangle" w="lg" len="lg"/>
          </a:ln>
        </p:spPr>
      </p:cxnSp>
      <p:sp>
        <p:nvSpPr>
          <p:cNvPr id="283" name="Shape 283"/>
          <p:cNvSpPr txBox="1"/>
          <p:nvPr/>
        </p:nvSpPr>
        <p:spPr>
          <a:xfrm>
            <a:off x="6703525" y="4295825"/>
            <a:ext cx="1619100" cy="2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/>
              <a:t>Catalog</a:t>
            </a:r>
          </a:p>
        </p:txBody>
      </p:sp>
      <p:cxnSp>
        <p:nvCxnSpPr>
          <p:cNvPr id="284" name="Shape 284"/>
          <p:cNvCxnSpPr>
            <a:stCxn id="277" idx="3"/>
            <a:endCxn id="279" idx="1"/>
          </p:cNvCxnSpPr>
          <p:nvPr/>
        </p:nvCxnSpPr>
        <p:spPr>
          <a:xfrm>
            <a:off x="782125" y="2232050"/>
            <a:ext cx="309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85" name="Shape 285"/>
          <p:cNvCxnSpPr>
            <a:stCxn id="277" idx="2"/>
            <a:endCxn id="278" idx="0"/>
          </p:cNvCxnSpPr>
          <p:nvPr/>
        </p:nvCxnSpPr>
        <p:spPr>
          <a:xfrm>
            <a:off x="517525" y="2422550"/>
            <a:ext cx="0" cy="228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86" name="Shape 286"/>
          <p:cNvCxnSpPr>
            <a:stCxn id="279" idx="1"/>
            <a:endCxn id="278" idx="0"/>
          </p:cNvCxnSpPr>
          <p:nvPr/>
        </p:nvCxnSpPr>
        <p:spPr>
          <a:xfrm flipH="1">
            <a:off x="517525" y="2232050"/>
            <a:ext cx="573600" cy="419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87" name="Shape 287"/>
          <p:cNvSpPr/>
          <p:nvPr/>
        </p:nvSpPr>
        <p:spPr>
          <a:xfrm>
            <a:off x="405325" y="2803550"/>
            <a:ext cx="529200" cy="38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22222"/>
              <a:buFont typeface="Arial"/>
              <a:buNone/>
            </a:pPr>
            <a:r>
              <a:rPr lang="en-US" sz="900">
                <a:solidFill>
                  <a:schemeClr val="dk1"/>
                </a:solidFill>
              </a:rPr>
              <a:t>VNFc</a:t>
            </a:r>
          </a:p>
        </p:txBody>
      </p:sp>
      <p:cxnSp>
        <p:nvCxnSpPr>
          <p:cNvPr id="288" name="Shape 288"/>
          <p:cNvCxnSpPr/>
          <p:nvPr/>
        </p:nvCxnSpPr>
        <p:spPr>
          <a:xfrm flipH="1">
            <a:off x="2189725" y="1655912"/>
            <a:ext cx="4200" cy="164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289" name="Shape 289"/>
          <p:cNvSpPr/>
          <p:nvPr/>
        </p:nvSpPr>
        <p:spPr>
          <a:xfrm>
            <a:off x="1929325" y="2054012"/>
            <a:ext cx="529200" cy="38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000"/>
              <a:t>EMS</a:t>
            </a:r>
          </a:p>
        </p:txBody>
      </p:sp>
      <p:cxnSp>
        <p:nvCxnSpPr>
          <p:cNvPr id="290" name="Shape 290"/>
          <p:cNvCxnSpPr/>
          <p:nvPr/>
        </p:nvCxnSpPr>
        <p:spPr>
          <a:xfrm>
            <a:off x="3734850" y="1692350"/>
            <a:ext cx="0" cy="48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91" name="Shape 291"/>
          <p:cNvCxnSpPr/>
          <p:nvPr/>
        </p:nvCxnSpPr>
        <p:spPr>
          <a:xfrm flipH="1">
            <a:off x="4344475" y="1501850"/>
            <a:ext cx="4200" cy="829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92" name="Shape 292"/>
          <p:cNvCxnSpPr/>
          <p:nvPr/>
        </p:nvCxnSpPr>
        <p:spPr>
          <a:xfrm flipH="1">
            <a:off x="4877875" y="1654250"/>
            <a:ext cx="4200" cy="829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3" name="Shape 293"/>
          <p:cNvSpPr/>
          <p:nvPr/>
        </p:nvSpPr>
        <p:spPr>
          <a:xfrm>
            <a:off x="782100" y="1300725"/>
            <a:ext cx="5069400" cy="38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/>
              <a:t>NFV-O</a:t>
            </a:r>
          </a:p>
        </p:txBody>
      </p:sp>
      <p:cxnSp>
        <p:nvCxnSpPr>
          <p:cNvPr id="294" name="Shape 294"/>
          <p:cNvCxnSpPr>
            <a:stCxn id="262" idx="2"/>
            <a:endCxn id="263" idx="0"/>
          </p:cNvCxnSpPr>
          <p:nvPr/>
        </p:nvCxnSpPr>
        <p:spPr>
          <a:xfrm flipH="1">
            <a:off x="4311675" y="2871300"/>
            <a:ext cx="304800" cy="45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95" name="Shape 295"/>
          <p:cNvCxnSpPr>
            <a:stCxn id="262" idx="2"/>
          </p:cNvCxnSpPr>
          <p:nvPr/>
        </p:nvCxnSpPr>
        <p:spPr>
          <a:xfrm flipH="1">
            <a:off x="4464075" y="2871300"/>
            <a:ext cx="152400" cy="60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97" name="Shape 297"/>
          <p:cNvCxnSpPr>
            <a:stCxn id="262" idx="2"/>
            <a:endCxn id="265" idx="0"/>
          </p:cNvCxnSpPr>
          <p:nvPr/>
        </p:nvCxnSpPr>
        <p:spPr>
          <a:xfrm>
            <a:off x="4616475" y="2871300"/>
            <a:ext cx="0" cy="76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98" name="Shape 298"/>
          <p:cNvCxnSpPr>
            <a:stCxn id="262" idx="2"/>
            <a:endCxn id="266" idx="0"/>
          </p:cNvCxnSpPr>
          <p:nvPr/>
        </p:nvCxnSpPr>
        <p:spPr>
          <a:xfrm>
            <a:off x="4616475" y="2871300"/>
            <a:ext cx="152400" cy="91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299" name="Shape 2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4074" y="4386843"/>
            <a:ext cx="603300" cy="379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Shape 3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72705" y="4270276"/>
            <a:ext cx="975269" cy="298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Shape 30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55437" y="4242896"/>
            <a:ext cx="529199" cy="615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Shape 302"/>
          <p:cNvPicPr preferRelativeResize="0"/>
          <p:nvPr/>
        </p:nvPicPr>
        <p:blipFill rotWithShape="1">
          <a:blip r:embed="rId6">
            <a:alphaModFix/>
          </a:blip>
          <a:srcRect t="18264" r="68972" b="18992"/>
          <a:stretch/>
        </p:blipFill>
        <p:spPr>
          <a:xfrm>
            <a:off x="2110850" y="4619199"/>
            <a:ext cx="404833" cy="37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Shape 30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99380" y="4242899"/>
            <a:ext cx="861956" cy="57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Shape 30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412750" y="4252099"/>
            <a:ext cx="573599" cy="57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Shape 30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558137" y="4242902"/>
            <a:ext cx="573600" cy="5559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6" name="Shape 306"/>
          <p:cNvCxnSpPr/>
          <p:nvPr/>
        </p:nvCxnSpPr>
        <p:spPr>
          <a:xfrm>
            <a:off x="6156475" y="2651050"/>
            <a:ext cx="286500" cy="1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07" name="Shape 307"/>
          <p:cNvCxnSpPr>
            <a:stCxn id="262" idx="1"/>
            <a:endCxn id="256" idx="3"/>
          </p:cNvCxnSpPr>
          <p:nvPr/>
        </p:nvCxnSpPr>
        <p:spPr>
          <a:xfrm rot="10800000">
            <a:off x="2543175" y="2590500"/>
            <a:ext cx="533400" cy="90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" name="Rectangle 1"/>
          <p:cNvSpPr/>
          <p:nvPr/>
        </p:nvSpPr>
        <p:spPr>
          <a:xfrm>
            <a:off x="3770354" y="1679814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4964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368" y="1804024"/>
            <a:ext cx="5655577" cy="1383589"/>
          </a:xfrm>
        </p:spPr>
        <p:txBody>
          <a:bodyPr>
            <a:normAutofit/>
          </a:bodyPr>
          <a:lstStyle/>
          <a:p>
            <a:r>
              <a:rPr lang="en-US" dirty="0" smtClean="0"/>
              <a:t>Come collaborate with us in OPNFV!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0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OPNFV’s Role and Needs for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OPNFV integrates upstream projects into a coherent platform for NFV, starting from the infrastructure layer and moving up the management stack</a:t>
            </a:r>
          </a:p>
          <a:p>
            <a:r>
              <a:rPr lang="en-US" dirty="0" smtClean="0"/>
              <a:t>OPNFV does not have an information model nor plans to establish one</a:t>
            </a:r>
          </a:p>
          <a:p>
            <a:pPr lvl="1"/>
            <a:r>
              <a:rPr lang="en-US" dirty="0" smtClean="0"/>
              <a:t>Relies on existing running code and data models from OpenStack, ODL,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OPNFV relies upon upstream open source projects / components which </a:t>
            </a:r>
          </a:p>
          <a:p>
            <a:pPr lvl="1"/>
            <a:r>
              <a:rPr lang="en-US" dirty="0" smtClean="0"/>
              <a:t>Expose/consume data via open APIs and specific adapters/translators</a:t>
            </a:r>
          </a:p>
          <a:p>
            <a:pPr lvl="1"/>
            <a:r>
              <a:rPr lang="en-US" dirty="0" smtClean="0"/>
              <a:t>Have implicit models, but not maintained in formal modeling language</a:t>
            </a:r>
          </a:p>
          <a:p>
            <a:pPr lvl="1"/>
            <a:r>
              <a:rPr lang="en-US" dirty="0" smtClean="0"/>
              <a:t>Are intended to </a:t>
            </a:r>
            <a:r>
              <a:rPr lang="en-US" dirty="0"/>
              <a:t>have limited </a:t>
            </a:r>
            <a:r>
              <a:rPr lang="en-US" dirty="0" smtClean="0"/>
              <a:t>scope, yet sometimes compete, and evolve toward cleaner boundaries and model convergence over several releases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1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Arrow 15"/>
          <p:cNvSpPr/>
          <p:nvPr/>
        </p:nvSpPr>
        <p:spPr>
          <a:xfrm rot="5400000" flipH="1">
            <a:off x="3356157" y="3797851"/>
            <a:ext cx="877830" cy="48799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Right Arrow 16"/>
          <p:cNvSpPr/>
          <p:nvPr/>
        </p:nvSpPr>
        <p:spPr>
          <a:xfrm rot="5400000" flipH="1">
            <a:off x="4828457" y="3936729"/>
            <a:ext cx="600075" cy="48799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Right Arrow 13"/>
          <p:cNvSpPr/>
          <p:nvPr/>
        </p:nvSpPr>
        <p:spPr>
          <a:xfrm rot="5400000" flipH="1">
            <a:off x="322828" y="3523432"/>
            <a:ext cx="1426669" cy="48799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Lineage of standards adoption for TOSCA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02296"/>
              </p:ext>
            </p:extLst>
          </p:nvPr>
        </p:nvGraphicFramePr>
        <p:xfrm>
          <a:off x="324035" y="781234"/>
          <a:ext cx="6032377" cy="3099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6544528" y="1249640"/>
            <a:ext cx="1523199" cy="33719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Open </a:t>
            </a:r>
            <a:r>
              <a:rPr lang="en-US" dirty="0" smtClean="0"/>
              <a:t>Source</a:t>
            </a:r>
          </a:p>
          <a:p>
            <a:pPr lvl="0" algn="ctr"/>
            <a:r>
              <a:rPr lang="en-US" sz="1400" dirty="0">
                <a:ea typeface="Calibri"/>
                <a:cs typeface="Calibri"/>
                <a:sym typeface="Calibri"/>
              </a:rPr>
              <a:t>(</a:t>
            </a:r>
            <a:r>
              <a:rPr lang="en-US" sz="1400" dirty="0" smtClean="0">
                <a:ea typeface="Calibri"/>
                <a:cs typeface="Calibri"/>
                <a:sym typeface="Calibri"/>
              </a:rPr>
              <a:t>VNF Manager)</a:t>
            </a:r>
            <a:endParaRPr lang="en-US" sz="1600" dirty="0" smtClean="0"/>
          </a:p>
          <a:p>
            <a:pPr algn="ctr"/>
            <a:endParaRPr lang="en-US" dirty="0"/>
          </a:p>
          <a:p>
            <a:pPr algn="ctr"/>
            <a:r>
              <a:rPr lang="en-US" dirty="0" err="1"/>
              <a:t>JuJu</a:t>
            </a:r>
            <a:endParaRPr lang="en-US" dirty="0"/>
          </a:p>
          <a:p>
            <a:pPr algn="ctr"/>
            <a:r>
              <a:rPr lang="en-US" dirty="0"/>
              <a:t>…</a:t>
            </a:r>
            <a:endParaRPr lang="en-US" sz="1200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Tacker</a:t>
            </a:r>
          </a:p>
          <a:p>
            <a:pPr algn="ctr"/>
            <a:r>
              <a:rPr lang="en-US" dirty="0" smtClean="0"/>
              <a:t>…</a:t>
            </a:r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r>
              <a:rPr lang="en-US" sz="1000" i="1" dirty="0" smtClean="0"/>
              <a:t>Note: examples only; OPNFV has not yet selected/integrated VNFM solutions</a:t>
            </a:r>
            <a:endParaRPr lang="en-US" sz="1000" i="1" dirty="0"/>
          </a:p>
        </p:txBody>
      </p:sp>
      <p:sp>
        <p:nvSpPr>
          <p:cNvPr id="12" name="Curved Up Arrow 11"/>
          <p:cNvSpPr/>
          <p:nvPr/>
        </p:nvSpPr>
        <p:spPr>
          <a:xfrm rot="1499533">
            <a:off x="2245930" y="3382391"/>
            <a:ext cx="1256315" cy="509579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flipH="1">
            <a:off x="612648" y="4133507"/>
            <a:ext cx="6044184" cy="64026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758457" y="4282191"/>
            <a:ext cx="58387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schemeClr val="bg1"/>
                </a:solidFill>
              </a:rPr>
              <a:t>Implementation feedback to published and in-progress specs (a goal…)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350" y="473602"/>
            <a:ext cx="7658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One example of how open source projects pick up draft specs, implement them and (can) provide feedback implementation experience to SDOs, as specs are developed or afterward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758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for the SDO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220"/>
            <a:ext cx="8229600" cy="3812523"/>
          </a:xfrm>
        </p:spPr>
        <p:txBody>
          <a:bodyPr/>
          <a:lstStyle/>
          <a:p>
            <a:r>
              <a:rPr lang="en-US" b="1" dirty="0" smtClean="0"/>
              <a:t>OPNFV as CATALYST</a:t>
            </a:r>
          </a:p>
          <a:p>
            <a:endParaRPr lang="en-US" dirty="0" smtClean="0"/>
          </a:p>
          <a:p>
            <a:r>
              <a:rPr lang="en-US" b="1" dirty="0" smtClean="0"/>
              <a:t>Accommodate REALITY</a:t>
            </a:r>
          </a:p>
          <a:p>
            <a:endParaRPr lang="en-US" dirty="0" smtClean="0"/>
          </a:p>
          <a:p>
            <a:r>
              <a:rPr lang="en-US" b="1" dirty="0" smtClean="0"/>
              <a:t>TIMELY publication</a:t>
            </a:r>
          </a:p>
          <a:p>
            <a:endParaRPr lang="en-US" dirty="0" smtClean="0"/>
          </a:p>
          <a:p>
            <a:r>
              <a:rPr lang="en-US" b="1" dirty="0" smtClean="0"/>
              <a:t>MODULAR design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862357" y="876429"/>
            <a:ext cx="3983043" cy="3147263"/>
            <a:chOff x="2166240" y="441816"/>
            <a:chExt cx="4871682" cy="3964499"/>
          </a:xfrm>
        </p:grpSpPr>
        <p:cxnSp>
          <p:nvCxnSpPr>
            <p:cNvPr id="23" name="Straight Connector 22"/>
            <p:cNvCxnSpPr/>
            <p:nvPr/>
          </p:nvCxnSpPr>
          <p:spPr bwMode="auto">
            <a:xfrm>
              <a:off x="3490192" y="2515165"/>
              <a:ext cx="1137684" cy="1733107"/>
            </a:xfrm>
            <a:prstGeom prst="lin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Rectangle 23"/>
            <p:cNvSpPr/>
            <p:nvPr/>
          </p:nvSpPr>
          <p:spPr>
            <a:xfrm>
              <a:off x="2342730" y="3979850"/>
              <a:ext cx="1204462" cy="4264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Platforms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85878" y="3975808"/>
              <a:ext cx="1238891" cy="4264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Standards</a:t>
              </a:r>
              <a:endParaRPr lang="en-US" sz="1600" dirty="0"/>
            </a:p>
          </p:txBody>
        </p:sp>
        <p:sp>
          <p:nvSpPr>
            <p:cNvPr id="26" name="Isosceles Triangle 25"/>
            <p:cNvSpPr/>
            <p:nvPr/>
          </p:nvSpPr>
          <p:spPr bwMode="auto">
            <a:xfrm>
              <a:off x="2182387" y="441816"/>
              <a:ext cx="4855535" cy="3884428"/>
            </a:xfrm>
            <a:prstGeom prst="triangl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smtClean="0">
                <a:ln>
                  <a:noFill/>
                </a:ln>
                <a:solidFill>
                  <a:srgbClr val="CCCCCC"/>
                </a:solidFill>
                <a:effectLst/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 flipV="1">
              <a:off x="3522089" y="2362765"/>
              <a:ext cx="2098159" cy="7088"/>
            </a:xfrm>
            <a:prstGeom prst="lin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4734201" y="2462002"/>
              <a:ext cx="921488" cy="1772093"/>
            </a:xfrm>
            <a:prstGeom prst="lin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Rectangle 28"/>
            <p:cNvSpPr/>
            <p:nvPr/>
          </p:nvSpPr>
          <p:spPr>
            <a:xfrm>
              <a:off x="4177763" y="3260380"/>
              <a:ext cx="919933" cy="3295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 smtClean="0"/>
                <a:t>Customer</a:t>
              </a:r>
              <a:endParaRPr lang="en-US" sz="11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936556" y="1993273"/>
              <a:ext cx="1347196" cy="4264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Motivation</a:t>
              </a:r>
              <a:endParaRPr lang="en-US" sz="1600" dirty="0"/>
            </a:p>
          </p:txBody>
        </p:sp>
        <p:sp>
          <p:nvSpPr>
            <p:cNvPr id="31" name="Rectangle 30"/>
            <p:cNvSpPr/>
            <p:nvPr/>
          </p:nvSpPr>
          <p:spPr>
            <a:xfrm rot="17837388">
              <a:off x="4865124" y="3210541"/>
              <a:ext cx="939354" cy="4140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Choice</a:t>
              </a:r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>
            <a:xfrm rot="3385706">
              <a:off x="3208009" y="3226066"/>
              <a:ext cx="1376400" cy="4140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Realization</a:t>
              </a:r>
              <a:endParaRPr lang="en-US" sz="16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072358" y="1150936"/>
              <a:ext cx="1057570" cy="4264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Services</a:t>
              </a:r>
              <a:endParaRPr lang="en-US" sz="1600" dirty="0"/>
            </a:p>
          </p:txBody>
        </p:sp>
        <p:pic>
          <p:nvPicPr>
            <p:cNvPr id="34" name="Picture 18" descr="MCj0292000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413966" y="2518841"/>
              <a:ext cx="336699" cy="407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4" descr="MCj0433944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13695" y="2823756"/>
              <a:ext cx="473856" cy="473856"/>
            </a:xfrm>
            <a:prstGeom prst="rect">
              <a:avLst/>
            </a:prstGeom>
            <a:noFill/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38167" y="2896152"/>
              <a:ext cx="336054" cy="395727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2166240" y="3417585"/>
              <a:ext cx="1533849" cy="7366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</a:rPr>
                <a:t>OPNFV</a:t>
              </a:r>
            </a:p>
            <a:p>
              <a:pPr algn="ctr"/>
              <a:r>
                <a:rPr lang="en-US" sz="1600" dirty="0" smtClean="0">
                  <a:solidFill>
                    <a:srgbClr val="FF0000"/>
                  </a:solidFill>
                </a:rPr>
                <a:t>Open Source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0" y="361373"/>
            <a:ext cx="46941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At the </a:t>
            </a:r>
            <a:r>
              <a:rPr lang="en-US" sz="1200" dirty="0" smtClean="0">
                <a:hlinkClick r:id="rId5"/>
              </a:rPr>
              <a:t>2016_01_13_NFV_Information_Modelling_Workshop-Louisville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5749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RFC 3444</a:t>
            </a:r>
            <a:r>
              <a:rPr lang="en-US" dirty="0" smtClean="0"/>
              <a:t> on Information vs Data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76656"/>
            <a:ext cx="8398412" cy="4334256"/>
          </a:xfrm>
        </p:spPr>
        <p:txBody>
          <a:bodyPr>
            <a:normAutofit/>
          </a:bodyPr>
          <a:lstStyle/>
          <a:p>
            <a:r>
              <a:rPr lang="en-US" dirty="0" smtClean="0"/>
              <a:t>Information Models:</a:t>
            </a:r>
          </a:p>
          <a:p>
            <a:pPr lvl="1"/>
            <a:r>
              <a:rPr lang="en-US" dirty="0" smtClean="0"/>
              <a:t>model “things” and “relationships” conceptually, in a protocol or implementation independent language</a:t>
            </a:r>
            <a:endParaRPr lang="en-US" dirty="0"/>
          </a:p>
          <a:p>
            <a:pPr lvl="1"/>
            <a:r>
              <a:rPr lang="en-US" dirty="0"/>
              <a:t>focus on relationships between </a:t>
            </a:r>
            <a:r>
              <a:rPr lang="en-US" dirty="0" smtClean="0"/>
              <a:t>entities</a:t>
            </a:r>
            <a:endParaRPr lang="en-US" dirty="0"/>
          </a:p>
          <a:p>
            <a:pPr lvl="1"/>
            <a:r>
              <a:rPr lang="en-US" dirty="0" smtClean="0"/>
              <a:t>often </a:t>
            </a:r>
            <a:r>
              <a:rPr lang="en-US" dirty="0"/>
              <a:t>represented using UML class diagrams</a:t>
            </a:r>
          </a:p>
          <a:p>
            <a:pPr lvl="1"/>
            <a:r>
              <a:rPr lang="en-US" dirty="0" smtClean="0"/>
              <a:t>no set rule for detail level or specificity; it depends on the needs of the designers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Data Models: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lower level of </a:t>
            </a:r>
            <a:r>
              <a:rPr lang="en-US" dirty="0" smtClean="0"/>
              <a:t>abstraction, with many </a:t>
            </a:r>
            <a:r>
              <a:rPr lang="en-US" dirty="0"/>
              <a:t>details </a:t>
            </a:r>
            <a:r>
              <a:rPr lang="en-US" dirty="0" smtClean="0"/>
              <a:t>including attributes, constraints </a:t>
            </a:r>
            <a:endParaRPr lang="en-US" dirty="0"/>
          </a:p>
          <a:p>
            <a:pPr lvl="1"/>
            <a:r>
              <a:rPr lang="en-US" dirty="0" smtClean="0"/>
              <a:t>intended </a:t>
            </a:r>
            <a:r>
              <a:rPr lang="en-US" dirty="0"/>
              <a:t>for </a:t>
            </a:r>
            <a:r>
              <a:rPr lang="en-US" dirty="0" smtClean="0"/>
              <a:t>implementers; include implementation </a:t>
            </a:r>
            <a:r>
              <a:rPr lang="en-US" dirty="0"/>
              <a:t>and </a:t>
            </a:r>
            <a:r>
              <a:rPr lang="en-US" dirty="0" smtClean="0"/>
              <a:t>protocol-specific constructs</a:t>
            </a:r>
            <a:endParaRPr lang="en-US" dirty="0"/>
          </a:p>
          <a:p>
            <a:pPr lvl="1"/>
            <a:r>
              <a:rPr lang="en-US" dirty="0" smtClean="0"/>
              <a:t>often </a:t>
            </a:r>
            <a:r>
              <a:rPr lang="en-US" dirty="0"/>
              <a:t>represented in formal data </a:t>
            </a:r>
            <a:r>
              <a:rPr lang="en-US" dirty="0" smtClean="0"/>
              <a:t>definition languages specific </a:t>
            </a:r>
            <a:r>
              <a:rPr lang="en-US" dirty="0"/>
              <a:t>to </a:t>
            </a:r>
            <a:r>
              <a:rPr lang="en-US" dirty="0" smtClean="0"/>
              <a:t>management protocols</a:t>
            </a:r>
          </a:p>
        </p:txBody>
      </p:sp>
    </p:spTree>
    <p:extLst>
      <p:ext uri="{BB962C8B-B14F-4D97-AF65-F5344CB8AC3E}">
        <p14:creationId xmlns:p14="http://schemas.microsoft.com/office/powerpoint/2010/main" val="4934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Dimensions(views) and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2544"/>
            <a:ext cx="5596128" cy="452932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Views</a:t>
            </a:r>
          </a:p>
          <a:p>
            <a:pPr lvl="1"/>
            <a:r>
              <a:rPr lang="en-US" sz="1800" dirty="0" smtClean="0"/>
              <a:t>address complexity, provide clarity to stakeholders e.g. business</a:t>
            </a:r>
            <a:r>
              <a:rPr lang="en-US" sz="1800" dirty="0"/>
              <a:t>, developer, system administrators </a:t>
            </a:r>
            <a:endParaRPr lang="en-US" sz="1800" dirty="0" smtClean="0"/>
          </a:p>
          <a:p>
            <a:pPr lvl="1"/>
            <a:r>
              <a:rPr lang="en-US" sz="1800" dirty="0" smtClean="0"/>
              <a:t>A 4+1 view is typical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Perspectives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apture ways to describe a system</a:t>
            </a:r>
          </a:p>
          <a:p>
            <a:pPr lvl="2"/>
            <a:r>
              <a:rPr lang="en-US" sz="1800" dirty="0" smtClean="0"/>
              <a:t>Structural</a:t>
            </a:r>
          </a:p>
          <a:p>
            <a:pPr lvl="2"/>
            <a:r>
              <a:rPr lang="en-US" sz="1800" dirty="0" smtClean="0"/>
              <a:t>Functional</a:t>
            </a:r>
          </a:p>
          <a:p>
            <a:pPr lvl="2"/>
            <a:r>
              <a:rPr lang="en-US" sz="1800" dirty="0" smtClean="0"/>
              <a:t>Behavioral(Process) </a:t>
            </a:r>
          </a:p>
          <a:p>
            <a:pPr lvl="2"/>
            <a:r>
              <a:rPr lang="en-US" sz="1800" dirty="0" smtClean="0"/>
              <a:t>Rule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64501389"/>
              </p:ext>
            </p:extLst>
          </p:nvPr>
        </p:nvGraphicFramePr>
        <p:xfrm>
          <a:off x="3940629" y="667657"/>
          <a:ext cx="5104311" cy="4078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 rot="2797944">
            <a:off x="7005446" y="1750083"/>
            <a:ext cx="733806" cy="291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ight Arrow 5"/>
          <p:cNvSpPr/>
          <p:nvPr/>
        </p:nvSpPr>
        <p:spPr>
          <a:xfrm rot="7827674">
            <a:off x="5224585" y="1743151"/>
            <a:ext cx="733806" cy="291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ight Arrow 6"/>
          <p:cNvSpPr/>
          <p:nvPr/>
        </p:nvSpPr>
        <p:spPr>
          <a:xfrm rot="2797944">
            <a:off x="5268531" y="3530027"/>
            <a:ext cx="733806" cy="291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ight Arrow 9"/>
          <p:cNvSpPr/>
          <p:nvPr/>
        </p:nvSpPr>
        <p:spPr>
          <a:xfrm rot="7827674">
            <a:off x="7005446" y="3536960"/>
            <a:ext cx="733806" cy="291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9446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MEF’s LSO Management View Abstractions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18677" y="443279"/>
            <a:ext cx="6322659" cy="4143689"/>
            <a:chOff x="250328" y="836711"/>
            <a:chExt cx="8570144" cy="5616625"/>
          </a:xfrm>
        </p:grpSpPr>
        <p:sp>
          <p:nvSpPr>
            <p:cNvPr id="8" name="Rectangle 7"/>
            <p:cNvSpPr/>
            <p:nvPr/>
          </p:nvSpPr>
          <p:spPr>
            <a:xfrm>
              <a:off x="2051720" y="836711"/>
              <a:ext cx="4896544" cy="5614883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948264" y="836712"/>
              <a:ext cx="1800199" cy="5616624"/>
            </a:xfrm>
            <a:prstGeom prst="rect">
              <a:avLst/>
            </a:prstGeom>
            <a:solidFill>
              <a:srgbClr val="FFDE75">
                <a:alpha val="49804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1520" y="836712"/>
              <a:ext cx="1800200" cy="5614882"/>
            </a:xfrm>
            <a:prstGeom prst="rect">
              <a:avLst/>
            </a:prstGeom>
            <a:solidFill>
              <a:srgbClr val="B0C7E2">
                <a:alpha val="49804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11" name="TextBox 108"/>
            <p:cNvSpPr txBox="1"/>
            <p:nvPr/>
          </p:nvSpPr>
          <p:spPr>
            <a:xfrm>
              <a:off x="251520" y="2915652"/>
              <a:ext cx="1872208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Service View</a:t>
              </a:r>
              <a:endParaRPr lang="en-US" sz="1100" dirty="0"/>
            </a:p>
          </p:txBody>
        </p:sp>
        <p:sp>
          <p:nvSpPr>
            <p:cNvPr id="12" name="TextBox 109"/>
            <p:cNvSpPr txBox="1"/>
            <p:nvPr/>
          </p:nvSpPr>
          <p:spPr>
            <a:xfrm>
              <a:off x="251520" y="5445224"/>
              <a:ext cx="1872208" cy="57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Element &amp; Equipment</a:t>
              </a:r>
              <a:endParaRPr lang="en-US" sz="1100" dirty="0"/>
            </a:p>
          </p:txBody>
        </p:sp>
        <p:sp>
          <p:nvSpPr>
            <p:cNvPr id="13" name="TextBox 110"/>
            <p:cNvSpPr txBox="1"/>
            <p:nvPr/>
          </p:nvSpPr>
          <p:spPr>
            <a:xfrm>
              <a:off x="6921424" y="5446965"/>
              <a:ext cx="1800200" cy="57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Element Control &amp; Management</a:t>
              </a:r>
              <a:endParaRPr lang="en-US" sz="1100" dirty="0"/>
            </a:p>
          </p:txBody>
        </p:sp>
        <p:sp>
          <p:nvSpPr>
            <p:cNvPr id="14" name="TextBox 111"/>
            <p:cNvSpPr txBox="1"/>
            <p:nvPr/>
          </p:nvSpPr>
          <p:spPr>
            <a:xfrm>
              <a:off x="6898840" y="3717032"/>
              <a:ext cx="1800200" cy="12553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Service Orchestration &amp; Infrastructure Management</a:t>
              </a:r>
            </a:p>
            <a:p>
              <a:pPr algn="ctr"/>
              <a:r>
                <a:rPr lang="en-US" sz="1100" dirty="0" smtClean="0"/>
                <a:t>(Subnetwork)</a:t>
              </a:r>
              <a:endParaRPr lang="en-US" sz="1100" dirty="0"/>
            </a:p>
          </p:txBody>
        </p:sp>
        <p:sp>
          <p:nvSpPr>
            <p:cNvPr id="15" name="TextBox 112"/>
            <p:cNvSpPr txBox="1"/>
            <p:nvPr/>
          </p:nvSpPr>
          <p:spPr>
            <a:xfrm>
              <a:off x="6898839" y="869545"/>
              <a:ext cx="1849626" cy="627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dirty="0" smtClean="0"/>
                <a:t>LSO RA</a:t>
              </a:r>
            </a:p>
            <a:p>
              <a:pPr algn="ctr">
                <a:lnSpc>
                  <a:spcPts val="1500"/>
                </a:lnSpc>
              </a:pPr>
              <a:r>
                <a:rPr lang="en-US" sz="1200" b="1" dirty="0" smtClean="0"/>
                <a:t>Context</a:t>
              </a:r>
              <a:endParaRPr lang="en-US" sz="1200" b="1" dirty="0"/>
            </a:p>
          </p:txBody>
        </p:sp>
        <p:sp>
          <p:nvSpPr>
            <p:cNvPr id="16" name="TextBox 113"/>
            <p:cNvSpPr txBox="1"/>
            <p:nvPr/>
          </p:nvSpPr>
          <p:spPr>
            <a:xfrm>
              <a:off x="2411760" y="847997"/>
              <a:ext cx="4104456" cy="637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500"/>
                </a:lnSpc>
              </a:pPr>
              <a:r>
                <a:rPr lang="en-US" sz="1200" b="1" dirty="0" smtClean="0"/>
                <a:t>Information Class Examples per Management Abstraction View</a:t>
              </a:r>
              <a:endParaRPr lang="en-US" sz="1200" b="1" dirty="0"/>
            </a:p>
          </p:txBody>
        </p:sp>
        <p:sp>
          <p:nvSpPr>
            <p:cNvPr id="17" name="TextBox 114"/>
            <p:cNvSpPr txBox="1"/>
            <p:nvPr/>
          </p:nvSpPr>
          <p:spPr>
            <a:xfrm rot="19106781">
              <a:off x="2605452" y="5657763"/>
              <a:ext cx="1550402" cy="3395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Network Element</a:t>
              </a:r>
              <a:endParaRPr lang="en-US" sz="1050" dirty="0"/>
            </a:p>
          </p:txBody>
        </p:sp>
        <p:sp>
          <p:nvSpPr>
            <p:cNvPr id="18" name="TextBox 115"/>
            <p:cNvSpPr txBox="1"/>
            <p:nvPr/>
          </p:nvSpPr>
          <p:spPr>
            <a:xfrm rot="19106781">
              <a:off x="3436443" y="5846067"/>
              <a:ext cx="720080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Card</a:t>
              </a:r>
              <a:endParaRPr lang="en-US" sz="1050" dirty="0"/>
            </a:p>
          </p:txBody>
        </p:sp>
        <p:sp>
          <p:nvSpPr>
            <p:cNvPr id="19" name="TextBox 116"/>
            <p:cNvSpPr txBox="1"/>
            <p:nvPr/>
          </p:nvSpPr>
          <p:spPr>
            <a:xfrm rot="19135855">
              <a:off x="3153780" y="1722502"/>
              <a:ext cx="958317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Product</a:t>
              </a:r>
            </a:p>
            <a:p>
              <a:pPr algn="ctr"/>
              <a:r>
                <a:rPr lang="en-US" sz="1050" dirty="0" smtClean="0"/>
                <a:t>Offering</a:t>
              </a:r>
              <a:endParaRPr lang="en-US" sz="1050" dirty="0"/>
            </a:p>
          </p:txBody>
        </p:sp>
        <p:sp>
          <p:nvSpPr>
            <p:cNvPr id="20" name="TextBox 117"/>
            <p:cNvSpPr txBox="1"/>
            <p:nvPr/>
          </p:nvSpPr>
          <p:spPr>
            <a:xfrm rot="19209892">
              <a:off x="5846296" y="4516197"/>
              <a:ext cx="1080119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Endpoint</a:t>
              </a:r>
              <a:endParaRPr lang="en-US" sz="1050" dirty="0"/>
            </a:p>
          </p:txBody>
        </p:sp>
        <p:sp>
          <p:nvSpPr>
            <p:cNvPr id="21" name="TextBox 118"/>
            <p:cNvSpPr txBox="1"/>
            <p:nvPr/>
          </p:nvSpPr>
          <p:spPr>
            <a:xfrm rot="19209892">
              <a:off x="4256571" y="4109072"/>
              <a:ext cx="1161132" cy="7717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Logical Termination Point</a:t>
              </a:r>
              <a:endParaRPr lang="en-US" sz="1050" dirty="0"/>
            </a:p>
          </p:txBody>
        </p:sp>
        <p:sp>
          <p:nvSpPr>
            <p:cNvPr id="22" name="TextBox 119"/>
            <p:cNvSpPr txBox="1"/>
            <p:nvPr/>
          </p:nvSpPr>
          <p:spPr>
            <a:xfrm rot="19209892">
              <a:off x="3086850" y="4241240"/>
              <a:ext cx="1296144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Forwarding Construct</a:t>
              </a:r>
              <a:endParaRPr lang="en-US" sz="1050" dirty="0"/>
            </a:p>
          </p:txBody>
        </p:sp>
        <p:sp>
          <p:nvSpPr>
            <p:cNvPr id="23" name="TextBox 120"/>
            <p:cNvSpPr txBox="1"/>
            <p:nvPr/>
          </p:nvSpPr>
          <p:spPr>
            <a:xfrm rot="19106781">
              <a:off x="6100739" y="5702051"/>
              <a:ext cx="720080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Port</a:t>
              </a:r>
              <a:endParaRPr lang="en-US" sz="1050" dirty="0"/>
            </a:p>
          </p:txBody>
        </p:sp>
        <p:sp>
          <p:nvSpPr>
            <p:cNvPr id="24" name="TextBox 121"/>
            <p:cNvSpPr txBox="1"/>
            <p:nvPr/>
          </p:nvSpPr>
          <p:spPr>
            <a:xfrm>
              <a:off x="6804247" y="2492896"/>
              <a:ext cx="2016225" cy="8025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Service Orchestration</a:t>
              </a:r>
            </a:p>
            <a:p>
              <a:pPr algn="ctr"/>
              <a:r>
                <a:rPr lang="en-US" sz="1100" dirty="0" smtClean="0"/>
                <a:t>(Provider domains &amp; multi-domain)</a:t>
              </a:r>
              <a:endParaRPr lang="en-US" sz="1100" dirty="0"/>
            </a:p>
          </p:txBody>
        </p:sp>
        <p:sp>
          <p:nvSpPr>
            <p:cNvPr id="25" name="TextBox 122"/>
            <p:cNvSpPr txBox="1"/>
            <p:nvPr/>
          </p:nvSpPr>
          <p:spPr>
            <a:xfrm>
              <a:off x="6898840" y="1691516"/>
              <a:ext cx="1800200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Business Apps</a:t>
              </a:r>
              <a:endParaRPr lang="en-US" sz="11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51520" y="1412776"/>
              <a:ext cx="8424936" cy="182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124"/>
            <p:cNvSpPr txBox="1"/>
            <p:nvPr/>
          </p:nvSpPr>
          <p:spPr>
            <a:xfrm>
              <a:off x="251520" y="1628800"/>
              <a:ext cx="1872208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Product View</a:t>
              </a:r>
              <a:endParaRPr lang="en-US" sz="1100" dirty="0"/>
            </a:p>
          </p:txBody>
        </p:sp>
        <p:sp>
          <p:nvSpPr>
            <p:cNvPr id="28" name="TextBox 125"/>
            <p:cNvSpPr txBox="1"/>
            <p:nvPr/>
          </p:nvSpPr>
          <p:spPr>
            <a:xfrm rot="19135855">
              <a:off x="2171795" y="1711245"/>
              <a:ext cx="930734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Product</a:t>
              </a:r>
            </a:p>
            <a:p>
              <a:pPr algn="ctr"/>
              <a:r>
                <a:rPr lang="en-US" sz="1050" dirty="0" smtClean="0"/>
                <a:t>Catalog</a:t>
              </a:r>
              <a:endParaRPr lang="en-US" sz="1050" dirty="0"/>
            </a:p>
          </p:txBody>
        </p:sp>
        <p:sp>
          <p:nvSpPr>
            <p:cNvPr id="29" name="TextBox 126"/>
            <p:cNvSpPr txBox="1"/>
            <p:nvPr/>
          </p:nvSpPr>
          <p:spPr>
            <a:xfrm rot="19135855">
              <a:off x="3867776" y="1834772"/>
              <a:ext cx="1152128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Customer</a:t>
              </a:r>
              <a:endParaRPr lang="en-US" sz="1050" dirty="0"/>
            </a:p>
          </p:txBody>
        </p:sp>
        <p:sp>
          <p:nvSpPr>
            <p:cNvPr id="30" name="TextBox 127"/>
            <p:cNvSpPr txBox="1"/>
            <p:nvPr/>
          </p:nvSpPr>
          <p:spPr>
            <a:xfrm rot="19209892">
              <a:off x="2156973" y="4004114"/>
              <a:ext cx="605418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Link</a:t>
              </a:r>
              <a:endParaRPr lang="en-US" sz="1050" dirty="0"/>
            </a:p>
          </p:txBody>
        </p:sp>
        <p:sp>
          <p:nvSpPr>
            <p:cNvPr id="31" name="TextBox 128"/>
            <p:cNvSpPr txBox="1"/>
            <p:nvPr/>
          </p:nvSpPr>
          <p:spPr>
            <a:xfrm>
              <a:off x="251520" y="4366845"/>
              <a:ext cx="1872208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Network &amp; Topology</a:t>
              </a:r>
              <a:endParaRPr lang="en-US" sz="1100" dirty="0"/>
            </a:p>
          </p:txBody>
        </p:sp>
        <p:sp>
          <p:nvSpPr>
            <p:cNvPr id="32" name="TextBox 129"/>
            <p:cNvSpPr txBox="1"/>
            <p:nvPr/>
          </p:nvSpPr>
          <p:spPr>
            <a:xfrm rot="19058561">
              <a:off x="2101015" y="2906049"/>
              <a:ext cx="1008112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</a:t>
              </a:r>
              <a:endParaRPr lang="en-US" sz="1050" dirty="0"/>
            </a:p>
          </p:txBody>
        </p:sp>
        <p:sp>
          <p:nvSpPr>
            <p:cNvPr id="33" name="TextBox 130"/>
            <p:cNvSpPr txBox="1"/>
            <p:nvPr/>
          </p:nvSpPr>
          <p:spPr>
            <a:xfrm rot="19106781">
              <a:off x="4573549" y="5821822"/>
              <a:ext cx="864096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Server</a:t>
              </a:r>
              <a:endParaRPr lang="en-US" sz="1050" dirty="0"/>
            </a:p>
          </p:txBody>
        </p:sp>
        <p:sp>
          <p:nvSpPr>
            <p:cNvPr id="34" name="TextBox 131"/>
            <p:cNvSpPr txBox="1"/>
            <p:nvPr/>
          </p:nvSpPr>
          <p:spPr>
            <a:xfrm rot="19106781">
              <a:off x="4273356" y="5485666"/>
              <a:ext cx="936104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Facility</a:t>
              </a:r>
              <a:endParaRPr lang="en-US" sz="1050" dirty="0"/>
            </a:p>
          </p:txBody>
        </p:sp>
        <p:sp>
          <p:nvSpPr>
            <p:cNvPr id="35" name="TextBox 132"/>
            <p:cNvSpPr txBox="1"/>
            <p:nvPr/>
          </p:nvSpPr>
          <p:spPr>
            <a:xfrm rot="19106781">
              <a:off x="2051622" y="5385950"/>
              <a:ext cx="852561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Fabric</a:t>
              </a:r>
              <a:endParaRPr lang="en-US" sz="1050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251520" y="2564904"/>
              <a:ext cx="8424936" cy="1826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51520" y="3789040"/>
              <a:ext cx="842493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251520" y="5157192"/>
              <a:ext cx="8424936" cy="1826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136"/>
            <p:cNvSpPr txBox="1"/>
            <p:nvPr/>
          </p:nvSpPr>
          <p:spPr>
            <a:xfrm>
              <a:off x="250328" y="869545"/>
              <a:ext cx="1849626" cy="627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dirty="0" smtClean="0"/>
                <a:t>Management</a:t>
              </a:r>
            </a:p>
            <a:p>
              <a:pPr algn="ctr">
                <a:lnSpc>
                  <a:spcPts val="1500"/>
                </a:lnSpc>
              </a:pPr>
              <a:r>
                <a:rPr lang="en-US" sz="1200" b="1" dirty="0" smtClean="0"/>
                <a:t>Abstractions</a:t>
              </a:r>
              <a:endParaRPr lang="en-US" sz="1200" b="1" dirty="0"/>
            </a:p>
          </p:txBody>
        </p:sp>
        <p:sp>
          <p:nvSpPr>
            <p:cNvPr id="40" name="TextBox 137"/>
            <p:cNvSpPr txBox="1"/>
            <p:nvPr/>
          </p:nvSpPr>
          <p:spPr>
            <a:xfrm rot="19058561">
              <a:off x="3562396" y="2993130"/>
              <a:ext cx="1266614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 Spec</a:t>
              </a:r>
              <a:endParaRPr lang="en-US" sz="1050" dirty="0"/>
            </a:p>
          </p:txBody>
        </p:sp>
        <p:sp>
          <p:nvSpPr>
            <p:cNvPr id="41" name="TextBox 138"/>
            <p:cNvSpPr txBox="1"/>
            <p:nvPr/>
          </p:nvSpPr>
          <p:spPr>
            <a:xfrm rot="19209892">
              <a:off x="2222752" y="4200790"/>
              <a:ext cx="1296144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Forwarding Domain </a:t>
              </a:r>
              <a:endParaRPr lang="en-US" sz="1050" dirty="0"/>
            </a:p>
          </p:txBody>
        </p:sp>
        <p:sp>
          <p:nvSpPr>
            <p:cNvPr id="42" name="TextBox 139"/>
            <p:cNvSpPr txBox="1"/>
            <p:nvPr/>
          </p:nvSpPr>
          <p:spPr>
            <a:xfrm rot="19106781">
              <a:off x="5398781" y="5942318"/>
              <a:ext cx="576064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i="1" dirty="0" smtClean="0"/>
                <a:t>VNF</a:t>
              </a:r>
              <a:endParaRPr lang="en-US" sz="1050" i="1" dirty="0"/>
            </a:p>
          </p:txBody>
        </p:sp>
        <p:sp>
          <p:nvSpPr>
            <p:cNvPr id="43" name="TextBox 140"/>
            <p:cNvSpPr txBox="1"/>
            <p:nvPr/>
          </p:nvSpPr>
          <p:spPr>
            <a:xfrm>
              <a:off x="251520" y="4005064"/>
              <a:ext cx="1872208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i="1" dirty="0" smtClean="0"/>
                <a:t>Resource View</a:t>
              </a:r>
              <a:endParaRPr lang="en-US" sz="1100" i="1" dirty="0"/>
            </a:p>
          </p:txBody>
        </p:sp>
        <p:sp>
          <p:nvSpPr>
            <p:cNvPr id="44" name="TextBox 141"/>
            <p:cNvSpPr txBox="1"/>
            <p:nvPr/>
          </p:nvSpPr>
          <p:spPr>
            <a:xfrm rot="19135855">
              <a:off x="5691424" y="1731082"/>
              <a:ext cx="979334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Product</a:t>
              </a:r>
            </a:p>
            <a:p>
              <a:pPr algn="ctr"/>
              <a:r>
                <a:rPr lang="en-US" sz="1050" dirty="0" smtClean="0"/>
                <a:t>Spec</a:t>
              </a:r>
              <a:endParaRPr lang="en-US" sz="1050" dirty="0"/>
            </a:p>
          </p:txBody>
        </p:sp>
        <p:sp>
          <p:nvSpPr>
            <p:cNvPr id="45" name="TextBox 142"/>
            <p:cNvSpPr txBox="1"/>
            <p:nvPr/>
          </p:nvSpPr>
          <p:spPr>
            <a:xfrm rot="19135855">
              <a:off x="4715929" y="1738359"/>
              <a:ext cx="997172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Product</a:t>
              </a:r>
            </a:p>
            <a:p>
              <a:pPr algn="ctr"/>
              <a:r>
                <a:rPr lang="en-US" sz="1050" dirty="0" smtClean="0"/>
                <a:t>Instance</a:t>
              </a:r>
              <a:endParaRPr lang="en-US" sz="1050" dirty="0"/>
            </a:p>
          </p:txBody>
        </p:sp>
        <p:sp>
          <p:nvSpPr>
            <p:cNvPr id="46" name="TextBox 143"/>
            <p:cNvSpPr txBox="1"/>
            <p:nvPr/>
          </p:nvSpPr>
          <p:spPr>
            <a:xfrm rot="19058561">
              <a:off x="2712131" y="2937234"/>
              <a:ext cx="1102313" cy="5556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 Component</a:t>
              </a:r>
              <a:endParaRPr lang="en-US" sz="1050" dirty="0"/>
            </a:p>
          </p:txBody>
        </p:sp>
        <p:sp>
          <p:nvSpPr>
            <p:cNvPr id="47" name="TextBox 144"/>
            <p:cNvSpPr txBox="1"/>
            <p:nvPr/>
          </p:nvSpPr>
          <p:spPr>
            <a:xfrm rot="19058561">
              <a:off x="4691619" y="2762323"/>
              <a:ext cx="903800" cy="7717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 Access Point</a:t>
              </a:r>
              <a:endParaRPr lang="en-US" sz="1050" dirty="0"/>
            </a:p>
          </p:txBody>
        </p:sp>
        <p:sp>
          <p:nvSpPr>
            <p:cNvPr id="48" name="TextBox 145"/>
            <p:cNvSpPr txBox="1"/>
            <p:nvPr/>
          </p:nvSpPr>
          <p:spPr>
            <a:xfrm rot="19209892">
              <a:off x="5451543" y="3981226"/>
              <a:ext cx="758779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Route</a:t>
              </a:r>
              <a:endParaRPr lang="en-US" sz="1050" dirty="0"/>
            </a:p>
          </p:txBody>
        </p:sp>
        <p:sp>
          <p:nvSpPr>
            <p:cNvPr id="49" name="TextBox 146"/>
            <p:cNvSpPr txBox="1"/>
            <p:nvPr/>
          </p:nvSpPr>
          <p:spPr>
            <a:xfrm rot="19209892">
              <a:off x="5351629" y="4430527"/>
              <a:ext cx="1037467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Link End</a:t>
              </a:r>
              <a:endParaRPr lang="en-US" sz="1050" dirty="0"/>
            </a:p>
          </p:txBody>
        </p:sp>
        <p:sp>
          <p:nvSpPr>
            <p:cNvPr id="50" name="TextBox 147"/>
            <p:cNvSpPr txBox="1"/>
            <p:nvPr/>
          </p:nvSpPr>
          <p:spPr>
            <a:xfrm rot="19106781">
              <a:off x="2204582" y="5552169"/>
              <a:ext cx="1353732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Cross Connect</a:t>
              </a:r>
              <a:endParaRPr lang="en-US" sz="1050" dirty="0"/>
            </a:p>
          </p:txBody>
        </p:sp>
        <p:sp>
          <p:nvSpPr>
            <p:cNvPr id="51" name="TextBox 148"/>
            <p:cNvSpPr txBox="1"/>
            <p:nvPr/>
          </p:nvSpPr>
          <p:spPr>
            <a:xfrm rot="19106781">
              <a:off x="5470790" y="5366252"/>
              <a:ext cx="576064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i="1" dirty="0" smtClean="0"/>
                <a:t>VNE</a:t>
              </a:r>
              <a:endParaRPr lang="en-US" sz="1050" i="1" dirty="0"/>
            </a:p>
          </p:txBody>
        </p:sp>
        <p:sp>
          <p:nvSpPr>
            <p:cNvPr id="52" name="TextBox 149"/>
            <p:cNvSpPr txBox="1"/>
            <p:nvPr/>
          </p:nvSpPr>
          <p:spPr>
            <a:xfrm rot="19058561">
              <a:off x="5697717" y="2899965"/>
              <a:ext cx="1022218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</a:t>
              </a:r>
            </a:p>
            <a:p>
              <a:pPr algn="ctr"/>
              <a:r>
                <a:rPr lang="en-US" sz="1050" dirty="0" smtClean="0"/>
                <a:t>Interface</a:t>
              </a:r>
              <a:endParaRPr lang="en-US" sz="1050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482360" y="4606973"/>
            <a:ext cx="35572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From </a:t>
            </a:r>
            <a:r>
              <a:rPr lang="en-US" sz="1200" dirty="0" smtClean="0">
                <a:hlinkClick r:id="rId2"/>
              </a:rPr>
              <a:t>NFV(16)000018_MEF_Modeling_Activities.pptx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1926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an Info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5949906" cy="40355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Produce </a:t>
            </a:r>
            <a:r>
              <a:rPr lang="en-US" dirty="0"/>
              <a:t>interface specifications </a:t>
            </a:r>
            <a:r>
              <a:rPr lang="en-US" dirty="0" smtClean="0"/>
              <a:t>for system components</a:t>
            </a:r>
          </a:p>
          <a:p>
            <a:r>
              <a:rPr lang="en-US" dirty="0" smtClean="0"/>
              <a:t>Provide semantic alignment </a:t>
            </a:r>
          </a:p>
          <a:p>
            <a:pPr lvl="1"/>
            <a:r>
              <a:rPr lang="en-US" dirty="0" smtClean="0"/>
              <a:t>“What is a service?”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Enable declarative abstraction of application intent</a:t>
            </a:r>
          </a:p>
          <a:p>
            <a:pPr lvl="1"/>
            <a:r>
              <a:rPr lang="en-US" dirty="0" smtClean="0"/>
              <a:t>Simplify developer experience, e.g. application portability and maintenance</a:t>
            </a:r>
          </a:p>
          <a:p>
            <a:pPr lvl="1"/>
            <a:r>
              <a:rPr lang="en-US" dirty="0" smtClean="0"/>
              <a:t>Provide service providers with flexibility in how needs are fulfilled</a:t>
            </a:r>
          </a:p>
          <a:p>
            <a:pPr lvl="1"/>
            <a:endParaRPr lang="en-US" dirty="0"/>
          </a:p>
          <a:p>
            <a:r>
              <a:rPr lang="en-US" dirty="0"/>
              <a:t>Allow for translation between different data </a:t>
            </a:r>
            <a:r>
              <a:rPr lang="en-US" dirty="0" smtClean="0"/>
              <a:t>models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693274"/>
              </p:ext>
            </p:extLst>
          </p:nvPr>
        </p:nvGraphicFramePr>
        <p:xfrm>
          <a:off x="5895323" y="1557249"/>
          <a:ext cx="2963525" cy="3091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7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in NFV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NFV is a complex, brownfield undertaking</a:t>
            </a:r>
          </a:p>
          <a:p>
            <a:r>
              <a:rPr lang="en-US" dirty="0" smtClean="0"/>
              <a:t>VIM focus (cloud, SDN) leads to distinct modeling tools (Tosca, Yang)</a:t>
            </a:r>
          </a:p>
          <a:p>
            <a:r>
              <a:rPr lang="en-US" dirty="0" smtClean="0"/>
              <a:t>Each tool is addressing somewhat the same problem domain</a:t>
            </a:r>
          </a:p>
          <a:p>
            <a:pPr lvl="1"/>
            <a:r>
              <a:rPr lang="en-US" dirty="0" smtClean="0"/>
              <a:t>Resources, configuration, and lifecycle management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There’s no time to wait for top-down harmonizing/aligning</a:t>
            </a:r>
          </a:p>
          <a:p>
            <a:pPr lvl="1"/>
            <a:r>
              <a:rPr lang="en-US" dirty="0"/>
              <a:t>VNFs that have to be model-driven are being rapidly </a:t>
            </a:r>
            <a:r>
              <a:rPr lang="en-US" dirty="0" smtClean="0"/>
              <a:t>deployed</a:t>
            </a:r>
          </a:p>
          <a:p>
            <a:pPr lvl="1"/>
            <a:endParaRPr lang="en-US" dirty="0"/>
          </a:p>
          <a:p>
            <a:r>
              <a:rPr lang="en-US" dirty="0" smtClean="0"/>
              <a:t>We must use what open source VIMs support today</a:t>
            </a:r>
          </a:p>
          <a:p>
            <a:r>
              <a:rPr lang="en-US" dirty="0" smtClean="0"/>
              <a:t>We must also be prepared for it to evolve rapidly</a:t>
            </a:r>
          </a:p>
        </p:txBody>
      </p:sp>
    </p:spTree>
    <p:extLst>
      <p:ext uri="{BB962C8B-B14F-4D97-AF65-F5344CB8AC3E}">
        <p14:creationId xmlns:p14="http://schemas.microsoft.com/office/powerpoint/2010/main" val="41767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959</Words>
  <Application>Microsoft Office PowerPoint</Application>
  <PresentationFormat>On-screen Show (16:9)</PresentationFormat>
  <Paragraphs>241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 Neue</vt:lpstr>
      <vt:lpstr>Helvetica Neue Light</vt:lpstr>
      <vt:lpstr>Verdana</vt:lpstr>
      <vt:lpstr>Office Theme</vt:lpstr>
      <vt:lpstr>PowerPoint Presentation</vt:lpstr>
      <vt:lpstr>OPNFV’s Role and Needs for Models</vt:lpstr>
      <vt:lpstr>Example: Lineage of standards adoption for TOSCA</vt:lpstr>
      <vt:lpstr>Recommendations for the SDO Community</vt:lpstr>
      <vt:lpstr>RFC 3444 on Information vs Data Models</vt:lpstr>
      <vt:lpstr>Dimensions(views) and perspectives</vt:lpstr>
      <vt:lpstr>Example: MEF’s LSO Management View Abstractions</vt:lpstr>
      <vt:lpstr>Why do we need an Info Model?</vt:lpstr>
      <vt:lpstr>Modeling in NFV</vt:lpstr>
      <vt:lpstr>NFV need for models</vt:lpstr>
      <vt:lpstr>Open Source and Data Models</vt:lpstr>
      <vt:lpstr>Open Source Model Support</vt:lpstr>
      <vt:lpstr>Generic Open Source VNFM example</vt:lpstr>
      <vt:lpstr>Come collaborate with us in OPNFV!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2015-11-11T20:57:38Z</dcterms:created>
  <dcterms:modified xsi:type="dcterms:W3CDTF">2016-03-15T23:08:41Z</dcterms:modified>
</cp:coreProperties>
</file>