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7" r:id="rId3"/>
    <p:sldId id="379" r:id="rId4"/>
    <p:sldId id="380" r:id="rId5"/>
    <p:sldId id="378" r:id="rId6"/>
    <p:sldId id="383" r:id="rId7"/>
    <p:sldId id="394" r:id="rId8"/>
    <p:sldId id="384" r:id="rId9"/>
    <p:sldId id="386" r:id="rId10"/>
    <p:sldId id="390" r:id="rId11"/>
    <p:sldId id="385" r:id="rId12"/>
    <p:sldId id="389" r:id="rId13"/>
    <p:sldId id="388" r:id="rId14"/>
    <p:sldId id="395" r:id="rId15"/>
    <p:sldId id="382" r:id="rId16"/>
  </p:sldIdLst>
  <p:sldSz cx="9144000" cy="5143500" type="screen16x9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4AC536-069A-4389-9BA9-2BE4C3A7859C}">
          <p14:sldIdLst>
            <p14:sldId id="256"/>
            <p14:sldId id="377"/>
            <p14:sldId id="379"/>
            <p14:sldId id="380"/>
            <p14:sldId id="378"/>
            <p14:sldId id="383"/>
            <p14:sldId id="394"/>
            <p14:sldId id="384"/>
            <p14:sldId id="386"/>
            <p14:sldId id="390"/>
            <p14:sldId id="385"/>
            <p14:sldId id="389"/>
            <p14:sldId id="388"/>
            <p14:sldId id="395"/>
            <p14:sldId id="3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 autoAdjust="0"/>
    <p:restoredTop sz="99807" autoAdjust="0"/>
  </p:normalViewPr>
  <p:slideViewPr>
    <p:cSldViewPr snapToGrid="0" snapToObjects="1">
      <p:cViewPr varScale="1">
        <p:scale>
          <a:sx n="136" d="100"/>
          <a:sy n="136" d="100"/>
        </p:scale>
        <p:origin x="114" y="4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C612E-1A65-436C-8B7D-4A3812D4CB29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9310ED-0E2E-4597-A6C4-AB14B0F1637D}">
      <dgm:prSet phldrT="[Text]"/>
      <dgm:spPr/>
      <dgm:t>
        <a:bodyPr/>
        <a:lstStyle/>
        <a:p>
          <a:r>
            <a:rPr lang="en-US" dirty="0" smtClean="0"/>
            <a:t>2013 - OASIS TOSCA</a:t>
          </a:r>
          <a:endParaRPr lang="en-US" dirty="0"/>
        </a:p>
      </dgm:t>
    </dgm:pt>
    <dgm:pt modelId="{85F1791E-6409-43A7-BB33-07359E8178E4}" type="parTrans" cxnId="{F08264BA-2534-4FA0-B904-7A3B372484C8}">
      <dgm:prSet/>
      <dgm:spPr/>
      <dgm:t>
        <a:bodyPr/>
        <a:lstStyle/>
        <a:p>
          <a:endParaRPr lang="en-US"/>
        </a:p>
      </dgm:t>
    </dgm:pt>
    <dgm:pt modelId="{F46ED86B-06A3-42FE-B4A0-FF8F24616E81}" type="sibTrans" cxnId="{F08264BA-2534-4FA0-B904-7A3B372484C8}">
      <dgm:prSet/>
      <dgm:spPr/>
      <dgm:t>
        <a:bodyPr/>
        <a:lstStyle/>
        <a:p>
          <a:endParaRPr lang="en-US"/>
        </a:p>
      </dgm:t>
    </dgm:pt>
    <dgm:pt modelId="{82E24A53-228A-4C70-A199-6AF639477FFC}">
      <dgm:prSet phldrT="[Text]"/>
      <dgm:spPr/>
      <dgm:t>
        <a:bodyPr/>
        <a:lstStyle/>
        <a:p>
          <a:r>
            <a:rPr lang="en-US" dirty="0" smtClean="0"/>
            <a:t>- Focused on describing cloud services</a:t>
          </a:r>
        </a:p>
        <a:p>
          <a:r>
            <a:rPr lang="en-US" dirty="0" smtClean="0"/>
            <a:t>- Large participation from cloud players</a:t>
          </a:r>
          <a:endParaRPr lang="en-US" dirty="0"/>
        </a:p>
      </dgm:t>
    </dgm:pt>
    <dgm:pt modelId="{A7F01B4A-DDD5-4500-9CE8-C65BA5E9D2F5}" type="parTrans" cxnId="{4A46E688-D668-43E8-A1F2-1343A816691A}">
      <dgm:prSet/>
      <dgm:spPr/>
      <dgm:t>
        <a:bodyPr/>
        <a:lstStyle/>
        <a:p>
          <a:endParaRPr lang="en-US"/>
        </a:p>
      </dgm:t>
    </dgm:pt>
    <dgm:pt modelId="{E2A121C2-FAED-470F-99E1-51A10E127AA1}" type="sibTrans" cxnId="{4A46E688-D668-43E8-A1F2-1343A816691A}">
      <dgm:prSet/>
      <dgm:spPr/>
      <dgm:t>
        <a:bodyPr/>
        <a:lstStyle/>
        <a:p>
          <a:endParaRPr lang="en-US"/>
        </a:p>
      </dgm:t>
    </dgm:pt>
    <dgm:pt modelId="{3FE45113-CF22-4FA1-AA2E-D104B01E7EDF}">
      <dgm:prSet phldrT="[Text]"/>
      <dgm:spPr/>
      <dgm:t>
        <a:bodyPr/>
        <a:lstStyle/>
        <a:p>
          <a:r>
            <a:rPr lang="en-US" dirty="0" smtClean="0"/>
            <a:t>2014 – ETSI NFV ISG MANO</a:t>
          </a:r>
          <a:endParaRPr lang="en-US" dirty="0"/>
        </a:p>
      </dgm:t>
    </dgm:pt>
    <dgm:pt modelId="{925B11BE-CEAB-4888-B6DA-E490B1E48860}" type="parTrans" cxnId="{9490551B-A97B-4E9F-BE5F-D1618E41A2D1}">
      <dgm:prSet/>
      <dgm:spPr/>
      <dgm:t>
        <a:bodyPr/>
        <a:lstStyle/>
        <a:p>
          <a:endParaRPr lang="en-US"/>
        </a:p>
      </dgm:t>
    </dgm:pt>
    <dgm:pt modelId="{DB20DD71-3EFA-4F5E-8AFE-C97D4721A622}" type="sibTrans" cxnId="{9490551B-A97B-4E9F-BE5F-D1618E41A2D1}">
      <dgm:prSet/>
      <dgm:spPr/>
      <dgm:t>
        <a:bodyPr/>
        <a:lstStyle/>
        <a:p>
          <a:endParaRPr lang="en-US"/>
        </a:p>
      </dgm:t>
    </dgm:pt>
    <dgm:pt modelId="{F09407BD-3B0B-441E-8495-CAA5D637CE5A}">
      <dgm:prSet phldrT="[Text]"/>
      <dgm:spPr/>
      <dgm:t>
        <a:bodyPr/>
        <a:lstStyle/>
        <a:p>
          <a:r>
            <a:rPr lang="en-US" dirty="0" smtClean="0"/>
            <a:t>Non Normative specification for management and orchestration for NFV</a:t>
          </a:r>
        </a:p>
        <a:p>
          <a:endParaRPr lang="en-US" dirty="0"/>
        </a:p>
      </dgm:t>
    </dgm:pt>
    <dgm:pt modelId="{B31472EE-D2AF-462D-B456-E108D3B00E34}" type="parTrans" cxnId="{6099439E-DCEC-4FCE-8CCF-81783B47BC3C}">
      <dgm:prSet/>
      <dgm:spPr/>
      <dgm:t>
        <a:bodyPr/>
        <a:lstStyle/>
        <a:p>
          <a:endParaRPr lang="en-US"/>
        </a:p>
      </dgm:t>
    </dgm:pt>
    <dgm:pt modelId="{72686B70-621E-4500-82B8-77FBFFB8AE26}" type="sibTrans" cxnId="{6099439E-DCEC-4FCE-8CCF-81783B47BC3C}">
      <dgm:prSet/>
      <dgm:spPr/>
      <dgm:t>
        <a:bodyPr/>
        <a:lstStyle/>
        <a:p>
          <a:endParaRPr lang="en-US"/>
        </a:p>
      </dgm:t>
    </dgm:pt>
    <dgm:pt modelId="{CE502319-A543-4DAE-A8ED-FB07CD1A1BC1}">
      <dgm:prSet phldrT="[Text]"/>
      <dgm:spPr/>
      <dgm:t>
        <a:bodyPr/>
        <a:lstStyle/>
        <a:p>
          <a:r>
            <a:rPr lang="en-US" dirty="0" smtClean="0"/>
            <a:t>2015 - TOSCA For NFV Profile</a:t>
          </a:r>
          <a:endParaRPr lang="en-US" dirty="0"/>
        </a:p>
      </dgm:t>
    </dgm:pt>
    <dgm:pt modelId="{85EEF446-4868-4665-B553-B1AB9C8B1804}" type="parTrans" cxnId="{F72C13F7-3296-4987-9627-40C719AD5909}">
      <dgm:prSet/>
      <dgm:spPr/>
      <dgm:t>
        <a:bodyPr/>
        <a:lstStyle/>
        <a:p>
          <a:endParaRPr lang="en-US"/>
        </a:p>
      </dgm:t>
    </dgm:pt>
    <dgm:pt modelId="{37C66E21-A4E3-4901-8B42-05A83D5710C6}" type="sibTrans" cxnId="{F72C13F7-3296-4987-9627-40C719AD5909}">
      <dgm:prSet/>
      <dgm:spPr/>
      <dgm:t>
        <a:bodyPr/>
        <a:lstStyle/>
        <a:p>
          <a:endParaRPr lang="en-US"/>
        </a:p>
      </dgm:t>
    </dgm:pt>
    <dgm:pt modelId="{29532DFF-936B-430F-8656-8793F60E7C23}">
      <dgm:prSet phldrT="[Text]"/>
      <dgm:spPr/>
      <dgm:t>
        <a:bodyPr/>
        <a:lstStyle/>
        <a:p>
          <a:r>
            <a:rPr lang="en-US" dirty="0" smtClean="0"/>
            <a:t>Based on the MANO VNF Descriptor</a:t>
          </a:r>
        </a:p>
        <a:p>
          <a:r>
            <a:rPr lang="en-US" dirty="0" smtClean="0"/>
            <a:t>Evolving </a:t>
          </a:r>
          <a:endParaRPr lang="en-US" dirty="0"/>
        </a:p>
      </dgm:t>
    </dgm:pt>
    <dgm:pt modelId="{1EC77A90-ED8E-48A9-81F8-798AC6E14383}" type="parTrans" cxnId="{127DB036-AF57-4619-B083-60D5C40C4E44}">
      <dgm:prSet/>
      <dgm:spPr/>
      <dgm:t>
        <a:bodyPr/>
        <a:lstStyle/>
        <a:p>
          <a:endParaRPr lang="en-US"/>
        </a:p>
      </dgm:t>
    </dgm:pt>
    <dgm:pt modelId="{9E9171FB-AD97-41EE-AF22-CD405E7880E5}" type="sibTrans" cxnId="{127DB036-AF57-4619-B083-60D5C40C4E44}">
      <dgm:prSet/>
      <dgm:spPr/>
      <dgm:t>
        <a:bodyPr/>
        <a:lstStyle/>
        <a:p>
          <a:endParaRPr lang="en-US"/>
        </a:p>
      </dgm:t>
    </dgm:pt>
    <dgm:pt modelId="{42EFD0C2-EA3F-41F8-8F13-DBC394CDAD7A}">
      <dgm:prSet phldrT="[Text]"/>
      <dgm:spPr/>
      <dgm:t>
        <a:bodyPr/>
        <a:lstStyle/>
        <a:p>
          <a:r>
            <a:rPr lang="en-US" dirty="0" smtClean="0"/>
            <a:t>2015 – NFV IFA</a:t>
          </a:r>
          <a:endParaRPr lang="en-US" dirty="0"/>
        </a:p>
      </dgm:t>
    </dgm:pt>
    <dgm:pt modelId="{D36EE9FE-DC8B-4A2C-8E2C-BCF016F077A8}" type="parTrans" cxnId="{2448402E-ADC6-4DD3-A5FF-99F469895CB8}">
      <dgm:prSet/>
      <dgm:spPr/>
      <dgm:t>
        <a:bodyPr/>
        <a:lstStyle/>
        <a:p>
          <a:endParaRPr lang="en-US"/>
        </a:p>
      </dgm:t>
    </dgm:pt>
    <dgm:pt modelId="{CF9C5FCE-EC4B-47BB-AF7E-2EBACCA84F68}" type="sibTrans" cxnId="{2448402E-ADC6-4DD3-A5FF-99F469895CB8}">
      <dgm:prSet/>
      <dgm:spPr/>
      <dgm:t>
        <a:bodyPr/>
        <a:lstStyle/>
        <a:p>
          <a:endParaRPr lang="en-US"/>
        </a:p>
      </dgm:t>
    </dgm:pt>
    <dgm:pt modelId="{6DFB1F68-FF74-4694-90E0-095E990921A2}">
      <dgm:prSet phldrT="[Text]"/>
      <dgm:spPr/>
      <dgm:t>
        <a:bodyPr/>
        <a:lstStyle/>
        <a:p>
          <a:r>
            <a:rPr lang="en-US" dirty="0" smtClean="0"/>
            <a:t>Several normative interface specs re Management and Orchestration, and NFV Information Modeling </a:t>
          </a:r>
          <a:endParaRPr lang="en-US" dirty="0"/>
        </a:p>
      </dgm:t>
    </dgm:pt>
    <dgm:pt modelId="{25F4B861-9163-400E-B4F5-618B338EA7C9}" type="parTrans" cxnId="{10E1155C-0389-483E-A232-263EE364E199}">
      <dgm:prSet/>
      <dgm:spPr/>
      <dgm:t>
        <a:bodyPr/>
        <a:lstStyle/>
        <a:p>
          <a:endParaRPr lang="en-US"/>
        </a:p>
      </dgm:t>
    </dgm:pt>
    <dgm:pt modelId="{2452B6F1-C597-4697-8640-46D4323ED50B}" type="sibTrans" cxnId="{10E1155C-0389-483E-A232-263EE364E199}">
      <dgm:prSet/>
      <dgm:spPr/>
      <dgm:t>
        <a:bodyPr/>
        <a:lstStyle/>
        <a:p>
          <a:endParaRPr lang="en-US"/>
        </a:p>
      </dgm:t>
    </dgm:pt>
    <dgm:pt modelId="{F044F8BF-8B79-42EC-BE10-312FAEEDA41A}" type="pres">
      <dgm:prSet presAssocID="{A7FC612E-1A65-436C-8B7D-4A3812D4CB29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741BA56-1D79-4F51-AB49-72DB7CD235E9}" type="pres">
      <dgm:prSet presAssocID="{139310ED-0E2E-4597-A6C4-AB14B0F1637D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2AC7EE-5FDE-4A7F-9C5F-1591C4CB8CE7}" type="pres">
      <dgm:prSet presAssocID="{139310ED-0E2E-4597-A6C4-AB14B0F1637D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F8ED8-06B1-4967-A5DF-B1D186B61B98}" type="pres">
      <dgm:prSet presAssocID="{3FE45113-CF22-4FA1-AA2E-D104B01E7EDF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9546C-6F31-48A5-9254-0E679FDE634D}" type="pres">
      <dgm:prSet presAssocID="{3FE45113-CF22-4FA1-AA2E-D104B01E7EDF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BBEF-CA74-4F12-952A-592716C8A5B3}" type="pres">
      <dgm:prSet presAssocID="{CE502319-A543-4DAE-A8ED-FB07CD1A1BC1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98188-9F2D-4133-BB94-54F55803C70A}" type="pres">
      <dgm:prSet presAssocID="{CE502319-A543-4DAE-A8ED-FB07CD1A1BC1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C9DAA-DE47-487F-BAFA-B6C71A896488}" type="pres">
      <dgm:prSet presAssocID="{42EFD0C2-EA3F-41F8-8F13-DBC394CDAD7A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9FC61-FB81-4892-8A3D-1CFCA03E3AA3}" type="pres">
      <dgm:prSet presAssocID="{42EFD0C2-EA3F-41F8-8F13-DBC394CDAD7A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9CC155-C19D-45DF-8D53-F9FB76AC6CB6}" type="presOf" srcId="{139310ED-0E2E-4597-A6C4-AB14B0F1637D}" destId="{E741BA56-1D79-4F51-AB49-72DB7CD235E9}" srcOrd="0" destOrd="0" presId="urn:microsoft.com/office/officeart/2009/3/layout/IncreasingArrowsProcess"/>
    <dgm:cxn modelId="{F72C13F7-3296-4987-9627-40C719AD5909}" srcId="{A7FC612E-1A65-436C-8B7D-4A3812D4CB29}" destId="{CE502319-A543-4DAE-A8ED-FB07CD1A1BC1}" srcOrd="2" destOrd="0" parTransId="{85EEF446-4868-4665-B553-B1AB9C8B1804}" sibTransId="{37C66E21-A4E3-4901-8B42-05A83D5710C6}"/>
    <dgm:cxn modelId="{E8204899-5673-4BF1-B17F-5FB72DCBC314}" type="presOf" srcId="{29532DFF-936B-430F-8656-8793F60E7C23}" destId="{57E98188-9F2D-4133-BB94-54F55803C70A}" srcOrd="0" destOrd="0" presId="urn:microsoft.com/office/officeart/2009/3/layout/IncreasingArrowsProcess"/>
    <dgm:cxn modelId="{2448402E-ADC6-4DD3-A5FF-99F469895CB8}" srcId="{A7FC612E-1A65-436C-8B7D-4A3812D4CB29}" destId="{42EFD0C2-EA3F-41F8-8F13-DBC394CDAD7A}" srcOrd="3" destOrd="0" parTransId="{D36EE9FE-DC8B-4A2C-8E2C-BCF016F077A8}" sibTransId="{CF9C5FCE-EC4B-47BB-AF7E-2EBACCA84F68}"/>
    <dgm:cxn modelId="{10E1155C-0389-483E-A232-263EE364E199}" srcId="{42EFD0C2-EA3F-41F8-8F13-DBC394CDAD7A}" destId="{6DFB1F68-FF74-4694-90E0-095E990921A2}" srcOrd="0" destOrd="0" parTransId="{25F4B861-9163-400E-B4F5-618B338EA7C9}" sibTransId="{2452B6F1-C597-4697-8640-46D4323ED50B}"/>
    <dgm:cxn modelId="{F08264BA-2534-4FA0-B904-7A3B372484C8}" srcId="{A7FC612E-1A65-436C-8B7D-4A3812D4CB29}" destId="{139310ED-0E2E-4597-A6C4-AB14B0F1637D}" srcOrd="0" destOrd="0" parTransId="{85F1791E-6409-43A7-BB33-07359E8178E4}" sibTransId="{F46ED86B-06A3-42FE-B4A0-FF8F24616E81}"/>
    <dgm:cxn modelId="{C0F2E327-B5FE-49B6-B826-0B2E27CF06D7}" type="presOf" srcId="{42EFD0C2-EA3F-41F8-8F13-DBC394CDAD7A}" destId="{E94C9DAA-DE47-487F-BAFA-B6C71A896488}" srcOrd="0" destOrd="0" presId="urn:microsoft.com/office/officeart/2009/3/layout/IncreasingArrowsProcess"/>
    <dgm:cxn modelId="{4A46E688-D668-43E8-A1F2-1343A816691A}" srcId="{139310ED-0E2E-4597-A6C4-AB14B0F1637D}" destId="{82E24A53-228A-4C70-A199-6AF639477FFC}" srcOrd="0" destOrd="0" parTransId="{A7F01B4A-DDD5-4500-9CE8-C65BA5E9D2F5}" sibTransId="{E2A121C2-FAED-470F-99E1-51A10E127AA1}"/>
    <dgm:cxn modelId="{79FE9A8F-E388-4315-9C11-F58C82C4B6DB}" type="presOf" srcId="{3FE45113-CF22-4FA1-AA2E-D104B01E7EDF}" destId="{ED5F8ED8-06B1-4967-A5DF-B1D186B61B98}" srcOrd="0" destOrd="0" presId="urn:microsoft.com/office/officeart/2009/3/layout/IncreasingArrowsProcess"/>
    <dgm:cxn modelId="{BCDF8473-9FB5-48B3-ADAD-8892E810BC39}" type="presOf" srcId="{CE502319-A543-4DAE-A8ED-FB07CD1A1BC1}" destId="{B047BBEF-CA74-4F12-952A-592716C8A5B3}" srcOrd="0" destOrd="0" presId="urn:microsoft.com/office/officeart/2009/3/layout/IncreasingArrowsProcess"/>
    <dgm:cxn modelId="{B1963576-8E12-4189-A16E-AEAB8105A362}" type="presOf" srcId="{A7FC612E-1A65-436C-8B7D-4A3812D4CB29}" destId="{F044F8BF-8B79-42EC-BE10-312FAEEDA41A}" srcOrd="0" destOrd="0" presId="urn:microsoft.com/office/officeart/2009/3/layout/IncreasingArrowsProcess"/>
    <dgm:cxn modelId="{127DB036-AF57-4619-B083-60D5C40C4E44}" srcId="{CE502319-A543-4DAE-A8ED-FB07CD1A1BC1}" destId="{29532DFF-936B-430F-8656-8793F60E7C23}" srcOrd="0" destOrd="0" parTransId="{1EC77A90-ED8E-48A9-81F8-798AC6E14383}" sibTransId="{9E9171FB-AD97-41EE-AF22-CD405E7880E5}"/>
    <dgm:cxn modelId="{BA1D0EFF-2454-4AA3-B14D-675EE9697511}" type="presOf" srcId="{6DFB1F68-FF74-4694-90E0-095E990921A2}" destId="{F859FC61-FB81-4892-8A3D-1CFCA03E3AA3}" srcOrd="0" destOrd="0" presId="urn:microsoft.com/office/officeart/2009/3/layout/IncreasingArrowsProcess"/>
    <dgm:cxn modelId="{9490551B-A97B-4E9F-BE5F-D1618E41A2D1}" srcId="{A7FC612E-1A65-436C-8B7D-4A3812D4CB29}" destId="{3FE45113-CF22-4FA1-AA2E-D104B01E7EDF}" srcOrd="1" destOrd="0" parTransId="{925B11BE-CEAB-4888-B6DA-E490B1E48860}" sibTransId="{DB20DD71-3EFA-4F5E-8AFE-C97D4721A622}"/>
    <dgm:cxn modelId="{B6A77592-86E3-49B5-8634-27BE14B0C541}" type="presOf" srcId="{82E24A53-228A-4C70-A199-6AF639477FFC}" destId="{A52AC7EE-5FDE-4A7F-9C5F-1591C4CB8CE7}" srcOrd="0" destOrd="0" presId="urn:microsoft.com/office/officeart/2009/3/layout/IncreasingArrowsProcess"/>
    <dgm:cxn modelId="{1FD316A4-38BB-46D8-A427-F7FA2D8C3F71}" type="presOf" srcId="{F09407BD-3B0B-441E-8495-CAA5D637CE5A}" destId="{BF39546C-6F31-48A5-9254-0E679FDE634D}" srcOrd="0" destOrd="0" presId="urn:microsoft.com/office/officeart/2009/3/layout/IncreasingArrowsProcess"/>
    <dgm:cxn modelId="{6099439E-DCEC-4FCE-8CCF-81783B47BC3C}" srcId="{3FE45113-CF22-4FA1-AA2E-D104B01E7EDF}" destId="{F09407BD-3B0B-441E-8495-CAA5D637CE5A}" srcOrd="0" destOrd="0" parTransId="{B31472EE-D2AF-462D-B456-E108D3B00E34}" sibTransId="{72686B70-621E-4500-82B8-77FBFFB8AE26}"/>
    <dgm:cxn modelId="{3C1BD6A4-E27A-4263-AB53-140918B6625D}" type="presParOf" srcId="{F044F8BF-8B79-42EC-BE10-312FAEEDA41A}" destId="{E741BA56-1D79-4F51-AB49-72DB7CD235E9}" srcOrd="0" destOrd="0" presId="urn:microsoft.com/office/officeart/2009/3/layout/IncreasingArrowsProcess"/>
    <dgm:cxn modelId="{E8D5CAA4-790E-4810-AC21-35DA10216058}" type="presParOf" srcId="{F044F8BF-8B79-42EC-BE10-312FAEEDA41A}" destId="{A52AC7EE-5FDE-4A7F-9C5F-1591C4CB8CE7}" srcOrd="1" destOrd="0" presId="urn:microsoft.com/office/officeart/2009/3/layout/IncreasingArrowsProcess"/>
    <dgm:cxn modelId="{1749F1BB-D9BC-4970-B495-57329FAF9B90}" type="presParOf" srcId="{F044F8BF-8B79-42EC-BE10-312FAEEDA41A}" destId="{ED5F8ED8-06B1-4967-A5DF-B1D186B61B98}" srcOrd="2" destOrd="0" presId="urn:microsoft.com/office/officeart/2009/3/layout/IncreasingArrowsProcess"/>
    <dgm:cxn modelId="{6FDCC338-D50D-466C-8BC1-DA8562F79CA4}" type="presParOf" srcId="{F044F8BF-8B79-42EC-BE10-312FAEEDA41A}" destId="{BF39546C-6F31-48A5-9254-0E679FDE634D}" srcOrd="3" destOrd="0" presId="urn:microsoft.com/office/officeart/2009/3/layout/IncreasingArrowsProcess"/>
    <dgm:cxn modelId="{2BFE157B-D6E3-45DF-A6EC-7C644A5F6848}" type="presParOf" srcId="{F044F8BF-8B79-42EC-BE10-312FAEEDA41A}" destId="{B047BBEF-CA74-4F12-952A-592716C8A5B3}" srcOrd="4" destOrd="0" presId="urn:microsoft.com/office/officeart/2009/3/layout/IncreasingArrowsProcess"/>
    <dgm:cxn modelId="{552F6A9C-4F27-4DA0-8752-F2E9CD562AE9}" type="presParOf" srcId="{F044F8BF-8B79-42EC-BE10-312FAEEDA41A}" destId="{57E98188-9F2D-4133-BB94-54F55803C70A}" srcOrd="5" destOrd="0" presId="urn:microsoft.com/office/officeart/2009/3/layout/IncreasingArrowsProcess"/>
    <dgm:cxn modelId="{C59F3098-0B76-4629-9AC8-F508F47A20FA}" type="presParOf" srcId="{F044F8BF-8B79-42EC-BE10-312FAEEDA41A}" destId="{E94C9DAA-DE47-487F-BAFA-B6C71A896488}" srcOrd="6" destOrd="0" presId="urn:microsoft.com/office/officeart/2009/3/layout/IncreasingArrowsProcess"/>
    <dgm:cxn modelId="{3820012E-74A5-4ECA-9DDF-DF81550C635C}" type="presParOf" srcId="{F044F8BF-8B79-42EC-BE10-312FAEEDA41A}" destId="{F859FC61-FB81-4892-8A3D-1CFCA03E3AA3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FBABBA-BEE2-4921-8431-68052C3F0F66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9F71F0-4B01-4F0B-90E7-625576827CA6}">
      <dgm:prSet phldrT="[Text]"/>
      <dgm:spPr/>
      <dgm:t>
        <a:bodyPr/>
        <a:lstStyle/>
        <a:p>
          <a:r>
            <a:rPr lang="en-US" dirty="0" smtClean="0"/>
            <a:t>Scenarios</a:t>
          </a:r>
          <a:endParaRPr lang="en-US" dirty="0"/>
        </a:p>
      </dgm:t>
    </dgm:pt>
    <dgm:pt modelId="{12BA9934-08E9-4239-AFB1-0CC33975B660}" type="parTrans" cxnId="{12CADE70-E345-43BD-952B-8B161711404B}">
      <dgm:prSet/>
      <dgm:spPr/>
      <dgm:t>
        <a:bodyPr/>
        <a:lstStyle/>
        <a:p>
          <a:endParaRPr lang="en-US"/>
        </a:p>
      </dgm:t>
    </dgm:pt>
    <dgm:pt modelId="{EFB3AF67-FCE2-4197-902A-58AD7AD7D6F3}" type="sibTrans" cxnId="{12CADE70-E345-43BD-952B-8B161711404B}">
      <dgm:prSet/>
      <dgm:spPr/>
      <dgm:t>
        <a:bodyPr/>
        <a:lstStyle/>
        <a:p>
          <a:endParaRPr lang="en-US"/>
        </a:p>
      </dgm:t>
    </dgm:pt>
    <dgm:pt modelId="{6FE7C735-EF1D-48CA-B928-68287E4C5874}">
      <dgm:prSet phldrT="[Text]" custT="1"/>
      <dgm:spPr/>
      <dgm:t>
        <a:bodyPr lIns="0" tIns="0" rIns="0" bIns="0"/>
        <a:lstStyle/>
        <a:p>
          <a:r>
            <a:rPr lang="en-US" sz="1100" dirty="0" smtClean="0"/>
            <a:t>Logical</a:t>
          </a:r>
          <a:endParaRPr lang="en-US" sz="1100" dirty="0"/>
        </a:p>
      </dgm:t>
    </dgm:pt>
    <dgm:pt modelId="{7817E7B1-7206-431F-A268-2A92378DA9A5}" type="parTrans" cxnId="{DC387EE3-CFF4-4C55-BEDD-FA9A367ED828}">
      <dgm:prSet/>
      <dgm:spPr/>
      <dgm:t>
        <a:bodyPr/>
        <a:lstStyle/>
        <a:p>
          <a:endParaRPr lang="en-US"/>
        </a:p>
      </dgm:t>
    </dgm:pt>
    <dgm:pt modelId="{C618C6DC-AF87-4FDB-98A4-0BEC21BCA409}" type="sibTrans" cxnId="{DC387EE3-CFF4-4C55-BEDD-FA9A367ED828}">
      <dgm:prSet/>
      <dgm:spPr/>
      <dgm:t>
        <a:bodyPr/>
        <a:lstStyle/>
        <a:p>
          <a:endParaRPr lang="en-US"/>
        </a:p>
      </dgm:t>
    </dgm:pt>
    <dgm:pt modelId="{7A5525E8-7966-43D0-BF28-4062B8758452}">
      <dgm:prSet phldrT="[Text]" custT="1"/>
      <dgm:spPr/>
      <dgm:t>
        <a:bodyPr lIns="0" tIns="0" rIns="0" bIns="0"/>
        <a:lstStyle/>
        <a:p>
          <a:r>
            <a:rPr lang="en-US" sz="1100" dirty="0" smtClean="0"/>
            <a:t>Development</a:t>
          </a:r>
          <a:endParaRPr lang="en-US" sz="1100" dirty="0"/>
        </a:p>
      </dgm:t>
    </dgm:pt>
    <dgm:pt modelId="{DCD68E93-1FAF-49DB-8425-E8CFE4F00579}" type="parTrans" cxnId="{49D30465-1446-441E-9487-0E947709E037}">
      <dgm:prSet/>
      <dgm:spPr/>
      <dgm:t>
        <a:bodyPr/>
        <a:lstStyle/>
        <a:p>
          <a:endParaRPr lang="en-US"/>
        </a:p>
      </dgm:t>
    </dgm:pt>
    <dgm:pt modelId="{60499267-43BC-4236-9642-40B0242D21F9}" type="sibTrans" cxnId="{49D30465-1446-441E-9487-0E947709E037}">
      <dgm:prSet/>
      <dgm:spPr/>
      <dgm:t>
        <a:bodyPr/>
        <a:lstStyle/>
        <a:p>
          <a:endParaRPr lang="en-US"/>
        </a:p>
      </dgm:t>
    </dgm:pt>
    <dgm:pt modelId="{EF25B620-E0FA-4ADC-BB0A-DA4672E3E404}">
      <dgm:prSet phldrT="[Text]" custT="1"/>
      <dgm:spPr/>
      <dgm:t>
        <a:bodyPr lIns="0" tIns="0" rIns="0" bIns="0"/>
        <a:lstStyle/>
        <a:p>
          <a:r>
            <a:rPr lang="en-US" sz="1100" dirty="0" smtClean="0"/>
            <a:t>Physical</a:t>
          </a:r>
          <a:endParaRPr lang="en-US" sz="1100" dirty="0"/>
        </a:p>
      </dgm:t>
    </dgm:pt>
    <dgm:pt modelId="{D39BBBCA-AE30-4E6D-A9F7-8B967E3DA8A1}" type="parTrans" cxnId="{5BB188EC-4A11-4EF7-A9F4-A8ADD93FECA9}">
      <dgm:prSet/>
      <dgm:spPr/>
      <dgm:t>
        <a:bodyPr/>
        <a:lstStyle/>
        <a:p>
          <a:endParaRPr lang="en-US"/>
        </a:p>
      </dgm:t>
    </dgm:pt>
    <dgm:pt modelId="{8A13F07E-D88D-4B0A-8D07-AA5B441BB3EB}" type="sibTrans" cxnId="{5BB188EC-4A11-4EF7-A9F4-A8ADD93FECA9}">
      <dgm:prSet/>
      <dgm:spPr/>
      <dgm:t>
        <a:bodyPr/>
        <a:lstStyle/>
        <a:p>
          <a:endParaRPr lang="en-US"/>
        </a:p>
      </dgm:t>
    </dgm:pt>
    <dgm:pt modelId="{55AA9DD7-B1F7-48F7-9253-B8C87497A2D7}">
      <dgm:prSet phldrT="[Text]" custT="1"/>
      <dgm:spPr/>
      <dgm:t>
        <a:bodyPr lIns="0" tIns="0" rIns="0" bIns="0"/>
        <a:lstStyle/>
        <a:p>
          <a:r>
            <a:rPr lang="en-US" sz="1100" dirty="0" smtClean="0"/>
            <a:t>Process</a:t>
          </a:r>
          <a:endParaRPr lang="en-US" sz="1100" dirty="0"/>
        </a:p>
      </dgm:t>
    </dgm:pt>
    <dgm:pt modelId="{FF56E330-3CD6-4C9E-A494-6F76680EFF46}" type="parTrans" cxnId="{8FACCC10-37DC-462D-9F3B-51A494A167B3}">
      <dgm:prSet/>
      <dgm:spPr/>
      <dgm:t>
        <a:bodyPr/>
        <a:lstStyle/>
        <a:p>
          <a:endParaRPr lang="en-US"/>
        </a:p>
      </dgm:t>
    </dgm:pt>
    <dgm:pt modelId="{EC0685FF-CBF2-4881-BC59-0AD6C68C207A}" type="sibTrans" cxnId="{8FACCC10-37DC-462D-9F3B-51A494A167B3}">
      <dgm:prSet/>
      <dgm:spPr/>
      <dgm:t>
        <a:bodyPr/>
        <a:lstStyle/>
        <a:p>
          <a:endParaRPr lang="en-US"/>
        </a:p>
      </dgm:t>
    </dgm:pt>
    <dgm:pt modelId="{1617F100-56A0-42F4-B310-EF4F178A4175}" type="pres">
      <dgm:prSet presAssocID="{75FBABBA-BEE2-4921-8431-68052C3F0F6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FAF97D-E22C-4FC6-B1B2-CB1CFAF3720A}" type="pres">
      <dgm:prSet presAssocID="{75FBABBA-BEE2-4921-8431-68052C3F0F66}" presName="radial" presStyleCnt="0">
        <dgm:presLayoutVars>
          <dgm:animLvl val="ctr"/>
        </dgm:presLayoutVars>
      </dgm:prSet>
      <dgm:spPr/>
    </dgm:pt>
    <dgm:pt modelId="{95BFE9F3-E1E5-4DE5-BC6C-AC08A435069D}" type="pres">
      <dgm:prSet presAssocID="{F19F71F0-4B01-4F0B-90E7-625576827CA6}" presName="centerShape" presStyleLbl="vennNode1" presStyleIdx="0" presStyleCnt="5" custScaleX="81865" custScaleY="83404"/>
      <dgm:spPr/>
      <dgm:t>
        <a:bodyPr/>
        <a:lstStyle/>
        <a:p>
          <a:endParaRPr lang="en-US"/>
        </a:p>
      </dgm:t>
    </dgm:pt>
    <dgm:pt modelId="{DC68A466-F0DF-4B34-BFC2-B417D6759728}" type="pres">
      <dgm:prSet presAssocID="{6FE7C735-EF1D-48CA-B928-68287E4C5874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8D136-E27A-4006-BA75-A5C4AEF20C98}" type="pres">
      <dgm:prSet presAssocID="{7A5525E8-7966-43D0-BF28-4062B8758452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A9054-B607-440C-8941-E7080D6B4E68}" type="pres">
      <dgm:prSet presAssocID="{EF25B620-E0FA-4ADC-BB0A-DA4672E3E404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7B93A-FA29-4E9E-995B-23362E660514}" type="pres">
      <dgm:prSet presAssocID="{55AA9DD7-B1F7-48F7-9253-B8C87497A2D7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B188EC-4A11-4EF7-A9F4-A8ADD93FECA9}" srcId="{F19F71F0-4B01-4F0B-90E7-625576827CA6}" destId="{EF25B620-E0FA-4ADC-BB0A-DA4672E3E404}" srcOrd="2" destOrd="0" parTransId="{D39BBBCA-AE30-4E6D-A9F7-8B967E3DA8A1}" sibTransId="{8A13F07E-D88D-4B0A-8D07-AA5B441BB3EB}"/>
    <dgm:cxn modelId="{49D30465-1446-441E-9487-0E947709E037}" srcId="{F19F71F0-4B01-4F0B-90E7-625576827CA6}" destId="{7A5525E8-7966-43D0-BF28-4062B8758452}" srcOrd="1" destOrd="0" parTransId="{DCD68E93-1FAF-49DB-8425-E8CFE4F00579}" sibTransId="{60499267-43BC-4236-9642-40B0242D21F9}"/>
    <dgm:cxn modelId="{AA866B8A-2EB3-4EBD-8E6D-0FF158A08D3F}" type="presOf" srcId="{75FBABBA-BEE2-4921-8431-68052C3F0F66}" destId="{1617F100-56A0-42F4-B310-EF4F178A4175}" srcOrd="0" destOrd="0" presId="urn:microsoft.com/office/officeart/2005/8/layout/radial3"/>
    <dgm:cxn modelId="{DC387EE3-CFF4-4C55-BEDD-FA9A367ED828}" srcId="{F19F71F0-4B01-4F0B-90E7-625576827CA6}" destId="{6FE7C735-EF1D-48CA-B928-68287E4C5874}" srcOrd="0" destOrd="0" parTransId="{7817E7B1-7206-431F-A268-2A92378DA9A5}" sibTransId="{C618C6DC-AF87-4FDB-98A4-0BEC21BCA409}"/>
    <dgm:cxn modelId="{12CADE70-E345-43BD-952B-8B161711404B}" srcId="{75FBABBA-BEE2-4921-8431-68052C3F0F66}" destId="{F19F71F0-4B01-4F0B-90E7-625576827CA6}" srcOrd="0" destOrd="0" parTransId="{12BA9934-08E9-4239-AFB1-0CC33975B660}" sibTransId="{EFB3AF67-FCE2-4197-902A-58AD7AD7D6F3}"/>
    <dgm:cxn modelId="{4332F268-DCB2-41C1-AF4F-3BCFB7AEE4C3}" type="presOf" srcId="{F19F71F0-4B01-4F0B-90E7-625576827CA6}" destId="{95BFE9F3-E1E5-4DE5-BC6C-AC08A435069D}" srcOrd="0" destOrd="0" presId="urn:microsoft.com/office/officeart/2005/8/layout/radial3"/>
    <dgm:cxn modelId="{26E71ECD-2238-4597-A4DF-0A77A329516A}" type="presOf" srcId="{55AA9DD7-B1F7-48F7-9253-B8C87497A2D7}" destId="{E327B93A-FA29-4E9E-995B-23362E660514}" srcOrd="0" destOrd="0" presId="urn:microsoft.com/office/officeart/2005/8/layout/radial3"/>
    <dgm:cxn modelId="{8FACCC10-37DC-462D-9F3B-51A494A167B3}" srcId="{F19F71F0-4B01-4F0B-90E7-625576827CA6}" destId="{55AA9DD7-B1F7-48F7-9253-B8C87497A2D7}" srcOrd="3" destOrd="0" parTransId="{FF56E330-3CD6-4C9E-A494-6F76680EFF46}" sibTransId="{EC0685FF-CBF2-4881-BC59-0AD6C68C207A}"/>
    <dgm:cxn modelId="{D8D103C8-AC41-4FB5-8231-B09C0C7261F1}" type="presOf" srcId="{6FE7C735-EF1D-48CA-B928-68287E4C5874}" destId="{DC68A466-F0DF-4B34-BFC2-B417D6759728}" srcOrd="0" destOrd="0" presId="urn:microsoft.com/office/officeart/2005/8/layout/radial3"/>
    <dgm:cxn modelId="{FA9885BA-8286-45A0-AB30-D0307F0A3CAD}" type="presOf" srcId="{EF25B620-E0FA-4ADC-BB0A-DA4672E3E404}" destId="{C3AA9054-B607-440C-8941-E7080D6B4E68}" srcOrd="0" destOrd="0" presId="urn:microsoft.com/office/officeart/2005/8/layout/radial3"/>
    <dgm:cxn modelId="{8D3C2DC4-3CE8-441B-90E2-570FD1AFE8A2}" type="presOf" srcId="{7A5525E8-7966-43D0-BF28-4062B8758452}" destId="{0418D136-E27A-4006-BA75-A5C4AEF20C98}" srcOrd="0" destOrd="0" presId="urn:microsoft.com/office/officeart/2005/8/layout/radial3"/>
    <dgm:cxn modelId="{1932A413-3BFD-4050-AB29-C107F0DA5CC4}" type="presParOf" srcId="{1617F100-56A0-42F4-B310-EF4F178A4175}" destId="{3DFAF97D-E22C-4FC6-B1B2-CB1CFAF3720A}" srcOrd="0" destOrd="0" presId="urn:microsoft.com/office/officeart/2005/8/layout/radial3"/>
    <dgm:cxn modelId="{DD194392-BB69-42FB-8002-B31634D81605}" type="presParOf" srcId="{3DFAF97D-E22C-4FC6-B1B2-CB1CFAF3720A}" destId="{95BFE9F3-E1E5-4DE5-BC6C-AC08A435069D}" srcOrd="0" destOrd="0" presId="urn:microsoft.com/office/officeart/2005/8/layout/radial3"/>
    <dgm:cxn modelId="{C014BB9B-1481-4E85-AA9B-85A88E2A5AAC}" type="presParOf" srcId="{3DFAF97D-E22C-4FC6-B1B2-CB1CFAF3720A}" destId="{DC68A466-F0DF-4B34-BFC2-B417D6759728}" srcOrd="1" destOrd="0" presId="urn:microsoft.com/office/officeart/2005/8/layout/radial3"/>
    <dgm:cxn modelId="{BC288359-FD6E-46B3-B5CD-E7A5B7A2EC3F}" type="presParOf" srcId="{3DFAF97D-E22C-4FC6-B1B2-CB1CFAF3720A}" destId="{0418D136-E27A-4006-BA75-A5C4AEF20C98}" srcOrd="2" destOrd="0" presId="urn:microsoft.com/office/officeart/2005/8/layout/radial3"/>
    <dgm:cxn modelId="{67F013DF-9857-4FBF-B3DA-D336496F4426}" type="presParOf" srcId="{3DFAF97D-E22C-4FC6-B1B2-CB1CFAF3720A}" destId="{C3AA9054-B607-440C-8941-E7080D6B4E68}" srcOrd="3" destOrd="0" presId="urn:microsoft.com/office/officeart/2005/8/layout/radial3"/>
    <dgm:cxn modelId="{0EA3BA7C-C929-4CF3-AC22-12FAABC6F41A}" type="presParOf" srcId="{3DFAF97D-E22C-4FC6-B1B2-CB1CFAF3720A}" destId="{E327B93A-FA29-4E9E-995B-23362E66051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44C0F5-7C8C-4A2C-B317-7AE6489A1741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C6AB156E-569B-41F5-BA1E-F5505F34BEB0}">
      <dgm:prSet phldrT="[Text]"/>
      <dgm:spPr/>
      <dgm:t>
        <a:bodyPr/>
        <a:lstStyle/>
        <a:p>
          <a:r>
            <a:rPr lang="en-US" dirty="0" smtClean="0"/>
            <a:t>Execution Environment</a:t>
          </a:r>
          <a:endParaRPr lang="en-US" dirty="0"/>
        </a:p>
      </dgm:t>
    </dgm:pt>
    <dgm:pt modelId="{05FC5919-7EB9-4D27-8F88-2AB2E2E1998D}" type="parTrans" cxnId="{6710BE1E-31AD-4E16-BDBE-8D5AF2DC0ADD}">
      <dgm:prSet/>
      <dgm:spPr/>
      <dgm:t>
        <a:bodyPr/>
        <a:lstStyle/>
        <a:p>
          <a:endParaRPr lang="en-US"/>
        </a:p>
      </dgm:t>
    </dgm:pt>
    <dgm:pt modelId="{ABA1A5E4-A86B-448D-ADE0-731E35B9CF56}" type="sibTrans" cxnId="{6710BE1E-31AD-4E16-BDBE-8D5AF2DC0ADD}">
      <dgm:prSet/>
      <dgm:spPr/>
      <dgm:t>
        <a:bodyPr/>
        <a:lstStyle/>
        <a:p>
          <a:endParaRPr lang="en-US"/>
        </a:p>
      </dgm:t>
    </dgm:pt>
    <dgm:pt modelId="{7198427D-4F7E-4C75-BAF4-C7A68AA7BECA}">
      <dgm:prSet phldrT="[Text]"/>
      <dgm:spPr/>
      <dgm:t>
        <a:bodyPr/>
        <a:lstStyle/>
        <a:p>
          <a:r>
            <a:rPr lang="en-US" dirty="0" smtClean="0"/>
            <a:t>Catalog</a:t>
          </a:r>
          <a:endParaRPr lang="en-US" dirty="0"/>
        </a:p>
      </dgm:t>
    </dgm:pt>
    <dgm:pt modelId="{9ADC11AB-FFE6-4D01-9E97-32D6CAEE5F52}" type="parTrans" cxnId="{0238075C-6B3B-4A79-B41E-E20DC9588A76}">
      <dgm:prSet/>
      <dgm:spPr/>
      <dgm:t>
        <a:bodyPr/>
        <a:lstStyle/>
        <a:p>
          <a:endParaRPr lang="en-US"/>
        </a:p>
      </dgm:t>
    </dgm:pt>
    <dgm:pt modelId="{D54811CC-BEFA-4F04-A472-BC13E510FAD5}" type="sibTrans" cxnId="{0238075C-6B3B-4A79-B41E-E20DC9588A76}">
      <dgm:prSet/>
      <dgm:spPr/>
      <dgm:t>
        <a:bodyPr/>
        <a:lstStyle/>
        <a:p>
          <a:endParaRPr lang="en-US"/>
        </a:p>
      </dgm:t>
    </dgm:pt>
    <dgm:pt modelId="{1A82E965-5CEC-4F42-9C55-EDC4F9CC14E8}">
      <dgm:prSet phldrT="[Text]"/>
      <dgm:spPr/>
      <dgm:t>
        <a:bodyPr/>
        <a:lstStyle/>
        <a:p>
          <a:r>
            <a:rPr lang="en-US" dirty="0" smtClean="0"/>
            <a:t>Editors</a:t>
          </a:r>
          <a:endParaRPr lang="en-US" dirty="0"/>
        </a:p>
      </dgm:t>
    </dgm:pt>
    <dgm:pt modelId="{3F4597C9-A112-46D7-A9D5-A0DFD71C3380}" type="parTrans" cxnId="{337B8FF6-CBA4-4F36-9E06-09FDDAB40B66}">
      <dgm:prSet/>
      <dgm:spPr/>
      <dgm:t>
        <a:bodyPr/>
        <a:lstStyle/>
        <a:p>
          <a:endParaRPr lang="en-US"/>
        </a:p>
      </dgm:t>
    </dgm:pt>
    <dgm:pt modelId="{4C14EF37-29C7-4E1B-AF98-A11D4A81F6A0}" type="sibTrans" cxnId="{337B8FF6-CBA4-4F36-9E06-09FDDAB40B66}">
      <dgm:prSet/>
      <dgm:spPr/>
      <dgm:t>
        <a:bodyPr/>
        <a:lstStyle/>
        <a:p>
          <a:endParaRPr lang="en-US"/>
        </a:p>
      </dgm:t>
    </dgm:pt>
    <dgm:pt modelId="{22847FDB-0D9B-4827-93D0-01424FC3CE25}" type="pres">
      <dgm:prSet presAssocID="{AE44C0F5-7C8C-4A2C-B317-7AE6489A174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C5592DE-DEC6-41F1-92E0-F3E8471CEB58}" type="pres">
      <dgm:prSet presAssocID="{C6AB156E-569B-41F5-BA1E-F5505F34BEB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9C83EF-9110-4D91-91BF-20B46E650C7B}" type="pres">
      <dgm:prSet presAssocID="{C6AB156E-569B-41F5-BA1E-F5505F34BEB0}" presName="gear1srcNode" presStyleLbl="node1" presStyleIdx="0" presStyleCnt="3"/>
      <dgm:spPr/>
      <dgm:t>
        <a:bodyPr/>
        <a:lstStyle/>
        <a:p>
          <a:endParaRPr lang="en-US"/>
        </a:p>
      </dgm:t>
    </dgm:pt>
    <dgm:pt modelId="{C094C71A-169F-489C-B9D9-50153EE6476B}" type="pres">
      <dgm:prSet presAssocID="{C6AB156E-569B-41F5-BA1E-F5505F34BEB0}" presName="gear1dstNode" presStyleLbl="node1" presStyleIdx="0" presStyleCnt="3"/>
      <dgm:spPr/>
      <dgm:t>
        <a:bodyPr/>
        <a:lstStyle/>
        <a:p>
          <a:endParaRPr lang="en-US"/>
        </a:p>
      </dgm:t>
    </dgm:pt>
    <dgm:pt modelId="{C83E9997-E190-463B-8261-C0495481C5BB}" type="pres">
      <dgm:prSet presAssocID="{7198427D-4F7E-4C75-BAF4-C7A68AA7BEC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764FC-3C36-4FD0-9A19-B37FF2AF1B36}" type="pres">
      <dgm:prSet presAssocID="{7198427D-4F7E-4C75-BAF4-C7A68AA7BECA}" presName="gear2srcNode" presStyleLbl="node1" presStyleIdx="1" presStyleCnt="3"/>
      <dgm:spPr/>
      <dgm:t>
        <a:bodyPr/>
        <a:lstStyle/>
        <a:p>
          <a:endParaRPr lang="en-US"/>
        </a:p>
      </dgm:t>
    </dgm:pt>
    <dgm:pt modelId="{E0174F6D-9E98-437F-9833-28A338411662}" type="pres">
      <dgm:prSet presAssocID="{7198427D-4F7E-4C75-BAF4-C7A68AA7BECA}" presName="gear2dstNode" presStyleLbl="node1" presStyleIdx="1" presStyleCnt="3"/>
      <dgm:spPr/>
      <dgm:t>
        <a:bodyPr/>
        <a:lstStyle/>
        <a:p>
          <a:endParaRPr lang="en-US"/>
        </a:p>
      </dgm:t>
    </dgm:pt>
    <dgm:pt modelId="{F5DC8189-DF91-4F72-98DF-466B833CC675}" type="pres">
      <dgm:prSet presAssocID="{1A82E965-5CEC-4F42-9C55-EDC4F9CC14E8}" presName="gear3" presStyleLbl="node1" presStyleIdx="2" presStyleCnt="3"/>
      <dgm:spPr/>
      <dgm:t>
        <a:bodyPr/>
        <a:lstStyle/>
        <a:p>
          <a:endParaRPr lang="en-US"/>
        </a:p>
      </dgm:t>
    </dgm:pt>
    <dgm:pt modelId="{72E511A0-FEDA-4457-8B5F-CC5D7B112CA9}" type="pres">
      <dgm:prSet presAssocID="{1A82E965-5CEC-4F42-9C55-EDC4F9CC14E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9E60D-EC83-4812-99F2-6A6EBDC53C5D}" type="pres">
      <dgm:prSet presAssocID="{1A82E965-5CEC-4F42-9C55-EDC4F9CC14E8}" presName="gear3srcNode" presStyleLbl="node1" presStyleIdx="2" presStyleCnt="3"/>
      <dgm:spPr/>
      <dgm:t>
        <a:bodyPr/>
        <a:lstStyle/>
        <a:p>
          <a:endParaRPr lang="en-US"/>
        </a:p>
      </dgm:t>
    </dgm:pt>
    <dgm:pt modelId="{0E4C2BCE-2B2C-42FA-9F5C-803001F012BB}" type="pres">
      <dgm:prSet presAssocID="{1A82E965-5CEC-4F42-9C55-EDC4F9CC14E8}" presName="gear3dstNode" presStyleLbl="node1" presStyleIdx="2" presStyleCnt="3"/>
      <dgm:spPr/>
      <dgm:t>
        <a:bodyPr/>
        <a:lstStyle/>
        <a:p>
          <a:endParaRPr lang="en-US"/>
        </a:p>
      </dgm:t>
    </dgm:pt>
    <dgm:pt modelId="{B8BC2754-DF66-40F4-8C70-C0F0EFD1B4E7}" type="pres">
      <dgm:prSet presAssocID="{ABA1A5E4-A86B-448D-ADE0-731E35B9CF56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B3024EDA-A2F9-43A4-BE79-77741DB0A58F}" type="pres">
      <dgm:prSet presAssocID="{D54811CC-BEFA-4F04-A472-BC13E510FAD5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CDBE1CDE-5211-4C05-AA1F-C912DF6CA7EC}" type="pres">
      <dgm:prSet presAssocID="{4C14EF37-29C7-4E1B-AF98-A11D4A81F6A0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37B8FF6-CBA4-4F36-9E06-09FDDAB40B66}" srcId="{AE44C0F5-7C8C-4A2C-B317-7AE6489A1741}" destId="{1A82E965-5CEC-4F42-9C55-EDC4F9CC14E8}" srcOrd="2" destOrd="0" parTransId="{3F4597C9-A112-46D7-A9D5-A0DFD71C3380}" sibTransId="{4C14EF37-29C7-4E1B-AF98-A11D4A81F6A0}"/>
    <dgm:cxn modelId="{AACD9F81-94CA-4BE1-9D4E-711AC115756C}" type="presOf" srcId="{1A82E965-5CEC-4F42-9C55-EDC4F9CC14E8}" destId="{72E511A0-FEDA-4457-8B5F-CC5D7B112CA9}" srcOrd="1" destOrd="0" presId="urn:microsoft.com/office/officeart/2005/8/layout/gear1"/>
    <dgm:cxn modelId="{DABF5099-9316-4BA5-93E8-B5B8813F8B96}" type="presOf" srcId="{C6AB156E-569B-41F5-BA1E-F5505F34BEB0}" destId="{219C83EF-9110-4D91-91BF-20B46E650C7B}" srcOrd="1" destOrd="0" presId="urn:microsoft.com/office/officeart/2005/8/layout/gear1"/>
    <dgm:cxn modelId="{8988C686-D220-4E66-8555-1ECF5074C99A}" type="presOf" srcId="{AE44C0F5-7C8C-4A2C-B317-7AE6489A1741}" destId="{22847FDB-0D9B-4827-93D0-01424FC3CE25}" srcOrd="0" destOrd="0" presId="urn:microsoft.com/office/officeart/2005/8/layout/gear1"/>
    <dgm:cxn modelId="{6836B956-5C07-4EE0-B89E-788533902A5B}" type="presOf" srcId="{1A82E965-5CEC-4F42-9C55-EDC4F9CC14E8}" destId="{F5DC8189-DF91-4F72-98DF-466B833CC675}" srcOrd="0" destOrd="0" presId="urn:microsoft.com/office/officeart/2005/8/layout/gear1"/>
    <dgm:cxn modelId="{72C98273-E9A7-4F45-A11D-8F7C47D350ED}" type="presOf" srcId="{7198427D-4F7E-4C75-BAF4-C7A68AA7BECA}" destId="{9F2764FC-3C36-4FD0-9A19-B37FF2AF1B36}" srcOrd="1" destOrd="0" presId="urn:microsoft.com/office/officeart/2005/8/layout/gear1"/>
    <dgm:cxn modelId="{6710BE1E-31AD-4E16-BDBE-8D5AF2DC0ADD}" srcId="{AE44C0F5-7C8C-4A2C-B317-7AE6489A1741}" destId="{C6AB156E-569B-41F5-BA1E-F5505F34BEB0}" srcOrd="0" destOrd="0" parTransId="{05FC5919-7EB9-4D27-8F88-2AB2E2E1998D}" sibTransId="{ABA1A5E4-A86B-448D-ADE0-731E35B9CF56}"/>
    <dgm:cxn modelId="{5F2C964D-5568-46BF-94BE-D69F1CBAF3D3}" type="presOf" srcId="{ABA1A5E4-A86B-448D-ADE0-731E35B9CF56}" destId="{B8BC2754-DF66-40F4-8C70-C0F0EFD1B4E7}" srcOrd="0" destOrd="0" presId="urn:microsoft.com/office/officeart/2005/8/layout/gear1"/>
    <dgm:cxn modelId="{35107C41-AF1E-4468-9BD4-A8B5E59BB70E}" type="presOf" srcId="{C6AB156E-569B-41F5-BA1E-F5505F34BEB0}" destId="{5C5592DE-DEC6-41F1-92E0-F3E8471CEB58}" srcOrd="0" destOrd="0" presId="urn:microsoft.com/office/officeart/2005/8/layout/gear1"/>
    <dgm:cxn modelId="{3698FC36-3800-4231-BD89-BB8E4D34EA3D}" type="presOf" srcId="{7198427D-4F7E-4C75-BAF4-C7A68AA7BECA}" destId="{C83E9997-E190-463B-8261-C0495481C5BB}" srcOrd="0" destOrd="0" presId="urn:microsoft.com/office/officeart/2005/8/layout/gear1"/>
    <dgm:cxn modelId="{AA34003E-E1CF-45CD-80A8-F32256837467}" type="presOf" srcId="{4C14EF37-29C7-4E1B-AF98-A11D4A81F6A0}" destId="{CDBE1CDE-5211-4C05-AA1F-C912DF6CA7EC}" srcOrd="0" destOrd="0" presId="urn:microsoft.com/office/officeart/2005/8/layout/gear1"/>
    <dgm:cxn modelId="{F058C185-AEB4-49EC-8F60-FE2B7C598B1C}" type="presOf" srcId="{7198427D-4F7E-4C75-BAF4-C7A68AA7BECA}" destId="{E0174F6D-9E98-437F-9833-28A338411662}" srcOrd="2" destOrd="0" presId="urn:microsoft.com/office/officeart/2005/8/layout/gear1"/>
    <dgm:cxn modelId="{0238075C-6B3B-4A79-B41E-E20DC9588A76}" srcId="{AE44C0F5-7C8C-4A2C-B317-7AE6489A1741}" destId="{7198427D-4F7E-4C75-BAF4-C7A68AA7BECA}" srcOrd="1" destOrd="0" parTransId="{9ADC11AB-FFE6-4D01-9E97-32D6CAEE5F52}" sibTransId="{D54811CC-BEFA-4F04-A472-BC13E510FAD5}"/>
    <dgm:cxn modelId="{04C5DBBA-182D-4ADA-BA11-8BE1C6AE2BE8}" type="presOf" srcId="{C6AB156E-569B-41F5-BA1E-F5505F34BEB0}" destId="{C094C71A-169F-489C-B9D9-50153EE6476B}" srcOrd="2" destOrd="0" presId="urn:microsoft.com/office/officeart/2005/8/layout/gear1"/>
    <dgm:cxn modelId="{4DE14999-26F3-46C3-8D74-460DD9FD1C4B}" type="presOf" srcId="{1A82E965-5CEC-4F42-9C55-EDC4F9CC14E8}" destId="{D699E60D-EC83-4812-99F2-6A6EBDC53C5D}" srcOrd="2" destOrd="0" presId="urn:microsoft.com/office/officeart/2005/8/layout/gear1"/>
    <dgm:cxn modelId="{6652D686-066A-418C-B18A-F8A043D4E0E7}" type="presOf" srcId="{D54811CC-BEFA-4F04-A472-BC13E510FAD5}" destId="{B3024EDA-A2F9-43A4-BE79-77741DB0A58F}" srcOrd="0" destOrd="0" presId="urn:microsoft.com/office/officeart/2005/8/layout/gear1"/>
    <dgm:cxn modelId="{798A887C-0940-45DD-8A62-09DB19ACF972}" type="presOf" srcId="{1A82E965-5CEC-4F42-9C55-EDC4F9CC14E8}" destId="{0E4C2BCE-2B2C-42FA-9F5C-803001F012BB}" srcOrd="3" destOrd="0" presId="urn:microsoft.com/office/officeart/2005/8/layout/gear1"/>
    <dgm:cxn modelId="{E0BCDD27-E882-45D8-B3CA-7A1E20BF8A20}" type="presParOf" srcId="{22847FDB-0D9B-4827-93D0-01424FC3CE25}" destId="{5C5592DE-DEC6-41F1-92E0-F3E8471CEB58}" srcOrd="0" destOrd="0" presId="urn:microsoft.com/office/officeart/2005/8/layout/gear1"/>
    <dgm:cxn modelId="{08AA6193-1AF8-41A8-A0BE-9B28C980BB9B}" type="presParOf" srcId="{22847FDB-0D9B-4827-93D0-01424FC3CE25}" destId="{219C83EF-9110-4D91-91BF-20B46E650C7B}" srcOrd="1" destOrd="0" presId="urn:microsoft.com/office/officeart/2005/8/layout/gear1"/>
    <dgm:cxn modelId="{1534E5FD-698F-428B-BAD4-5FADD21781CB}" type="presParOf" srcId="{22847FDB-0D9B-4827-93D0-01424FC3CE25}" destId="{C094C71A-169F-489C-B9D9-50153EE6476B}" srcOrd="2" destOrd="0" presId="urn:microsoft.com/office/officeart/2005/8/layout/gear1"/>
    <dgm:cxn modelId="{F4556D08-34AC-4F82-B7CE-F7DCFDFEF112}" type="presParOf" srcId="{22847FDB-0D9B-4827-93D0-01424FC3CE25}" destId="{C83E9997-E190-463B-8261-C0495481C5BB}" srcOrd="3" destOrd="0" presId="urn:microsoft.com/office/officeart/2005/8/layout/gear1"/>
    <dgm:cxn modelId="{35ECD9CD-4223-4F59-A790-5192EF5010AA}" type="presParOf" srcId="{22847FDB-0D9B-4827-93D0-01424FC3CE25}" destId="{9F2764FC-3C36-4FD0-9A19-B37FF2AF1B36}" srcOrd="4" destOrd="0" presId="urn:microsoft.com/office/officeart/2005/8/layout/gear1"/>
    <dgm:cxn modelId="{9AAE49F5-3303-4D49-97FD-5C684AAB40B5}" type="presParOf" srcId="{22847FDB-0D9B-4827-93D0-01424FC3CE25}" destId="{E0174F6D-9E98-437F-9833-28A338411662}" srcOrd="5" destOrd="0" presId="urn:microsoft.com/office/officeart/2005/8/layout/gear1"/>
    <dgm:cxn modelId="{58968B8B-8EF8-457D-B732-5A3E53A74961}" type="presParOf" srcId="{22847FDB-0D9B-4827-93D0-01424FC3CE25}" destId="{F5DC8189-DF91-4F72-98DF-466B833CC675}" srcOrd="6" destOrd="0" presId="urn:microsoft.com/office/officeart/2005/8/layout/gear1"/>
    <dgm:cxn modelId="{043EE7B1-CB9F-4BD6-8810-95B7E377D45E}" type="presParOf" srcId="{22847FDB-0D9B-4827-93D0-01424FC3CE25}" destId="{72E511A0-FEDA-4457-8B5F-CC5D7B112CA9}" srcOrd="7" destOrd="0" presId="urn:microsoft.com/office/officeart/2005/8/layout/gear1"/>
    <dgm:cxn modelId="{F75E457F-35A9-4FE7-9C33-EDAF7B6879D1}" type="presParOf" srcId="{22847FDB-0D9B-4827-93D0-01424FC3CE25}" destId="{D699E60D-EC83-4812-99F2-6A6EBDC53C5D}" srcOrd="8" destOrd="0" presId="urn:microsoft.com/office/officeart/2005/8/layout/gear1"/>
    <dgm:cxn modelId="{66F96007-187B-4C20-8F8F-76FF1129B964}" type="presParOf" srcId="{22847FDB-0D9B-4827-93D0-01424FC3CE25}" destId="{0E4C2BCE-2B2C-42FA-9F5C-803001F012BB}" srcOrd="9" destOrd="0" presId="urn:microsoft.com/office/officeart/2005/8/layout/gear1"/>
    <dgm:cxn modelId="{D96618DB-5EBE-4864-8679-7C70003A2550}" type="presParOf" srcId="{22847FDB-0D9B-4827-93D0-01424FC3CE25}" destId="{B8BC2754-DF66-40F4-8C70-C0F0EFD1B4E7}" srcOrd="10" destOrd="0" presId="urn:microsoft.com/office/officeart/2005/8/layout/gear1"/>
    <dgm:cxn modelId="{60B47F38-4F16-4DAF-9237-770CA987603F}" type="presParOf" srcId="{22847FDB-0D9B-4827-93D0-01424FC3CE25}" destId="{B3024EDA-A2F9-43A4-BE79-77741DB0A58F}" srcOrd="11" destOrd="0" presId="urn:microsoft.com/office/officeart/2005/8/layout/gear1"/>
    <dgm:cxn modelId="{0407744B-D0C2-4044-8F00-711BB5D0457C}" type="presParOf" srcId="{22847FDB-0D9B-4827-93D0-01424FC3CE25}" destId="{CDBE1CDE-5211-4C05-AA1F-C912DF6CA7E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1BA56-1D79-4F51-AB49-72DB7CD235E9}">
      <dsp:nvSpPr>
        <dsp:cNvPr id="0" name=""/>
        <dsp:cNvSpPr/>
      </dsp:nvSpPr>
      <dsp:spPr>
        <a:xfrm>
          <a:off x="72483" y="3359"/>
          <a:ext cx="5887409" cy="8571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606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2013 - OASIS TOSCA</a:t>
          </a:r>
          <a:endParaRPr lang="en-US" sz="1600" kern="1200" dirty="0"/>
        </a:p>
      </dsp:txBody>
      <dsp:txXfrm>
        <a:off x="72483" y="217639"/>
        <a:ext cx="5673130" cy="428559"/>
      </dsp:txXfrm>
    </dsp:sp>
    <dsp:sp modelId="{A52AC7EE-5FDE-4A7F-9C5F-1591C4CB8CE7}">
      <dsp:nvSpPr>
        <dsp:cNvPr id="0" name=""/>
        <dsp:cNvSpPr/>
      </dsp:nvSpPr>
      <dsp:spPr>
        <a:xfrm>
          <a:off x="72483" y="665719"/>
          <a:ext cx="1357047" cy="15854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 Focused on describing cloud services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 Large participation from cloud players</a:t>
          </a:r>
          <a:endParaRPr lang="en-US" sz="1300" kern="1200" dirty="0"/>
        </a:p>
      </dsp:txBody>
      <dsp:txXfrm>
        <a:off x="72483" y="665719"/>
        <a:ext cx="1357047" cy="1585410"/>
      </dsp:txXfrm>
    </dsp:sp>
    <dsp:sp modelId="{ED5F8ED8-06B1-4967-A5DF-B1D186B61B98}">
      <dsp:nvSpPr>
        <dsp:cNvPr id="0" name=""/>
        <dsp:cNvSpPr/>
      </dsp:nvSpPr>
      <dsp:spPr>
        <a:xfrm>
          <a:off x="1429531" y="288964"/>
          <a:ext cx="4530361" cy="8571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606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2014 – ETSI NFV ISG MANO</a:t>
          </a:r>
          <a:endParaRPr lang="en-US" sz="1600" kern="1200" dirty="0"/>
        </a:p>
      </dsp:txBody>
      <dsp:txXfrm>
        <a:off x="1429531" y="503244"/>
        <a:ext cx="4316082" cy="428559"/>
      </dsp:txXfrm>
    </dsp:sp>
    <dsp:sp modelId="{BF39546C-6F31-48A5-9254-0E679FDE634D}">
      <dsp:nvSpPr>
        <dsp:cNvPr id="0" name=""/>
        <dsp:cNvSpPr/>
      </dsp:nvSpPr>
      <dsp:spPr>
        <a:xfrm>
          <a:off x="1429531" y="951324"/>
          <a:ext cx="1357047" cy="1545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Non Normative specification for management and orchestration for NFV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429531" y="951324"/>
        <a:ext cx="1357047" cy="1545000"/>
      </dsp:txXfrm>
    </dsp:sp>
    <dsp:sp modelId="{B047BBEF-CA74-4F12-952A-592716C8A5B3}">
      <dsp:nvSpPr>
        <dsp:cNvPr id="0" name=""/>
        <dsp:cNvSpPr/>
      </dsp:nvSpPr>
      <dsp:spPr>
        <a:xfrm>
          <a:off x="2786579" y="574569"/>
          <a:ext cx="3173313" cy="8571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606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2015 - TOSCA For NFV Profile</a:t>
          </a:r>
          <a:endParaRPr lang="en-US" sz="1600" kern="1200" dirty="0"/>
        </a:p>
      </dsp:txBody>
      <dsp:txXfrm>
        <a:off x="2786579" y="788849"/>
        <a:ext cx="2959034" cy="428559"/>
      </dsp:txXfrm>
    </dsp:sp>
    <dsp:sp modelId="{57E98188-9F2D-4133-BB94-54F55803C70A}">
      <dsp:nvSpPr>
        <dsp:cNvPr id="0" name=""/>
        <dsp:cNvSpPr/>
      </dsp:nvSpPr>
      <dsp:spPr>
        <a:xfrm>
          <a:off x="2786579" y="1236929"/>
          <a:ext cx="1357047" cy="1555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Based on the MANO VNF Descriptor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Evolving </a:t>
          </a:r>
          <a:endParaRPr lang="en-US" sz="1300" kern="1200" dirty="0"/>
        </a:p>
      </dsp:txBody>
      <dsp:txXfrm>
        <a:off x="2786579" y="1236929"/>
        <a:ext cx="1357047" cy="1555331"/>
      </dsp:txXfrm>
    </dsp:sp>
    <dsp:sp modelId="{E94C9DAA-DE47-487F-BAFA-B6C71A896488}">
      <dsp:nvSpPr>
        <dsp:cNvPr id="0" name=""/>
        <dsp:cNvSpPr/>
      </dsp:nvSpPr>
      <dsp:spPr>
        <a:xfrm>
          <a:off x="4143627" y="860174"/>
          <a:ext cx="1816265" cy="8571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3606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2015 – NFV IFA</a:t>
          </a:r>
          <a:endParaRPr lang="en-US" sz="1600" kern="1200" dirty="0"/>
        </a:p>
      </dsp:txBody>
      <dsp:txXfrm>
        <a:off x="4143627" y="1074454"/>
        <a:ext cx="1601986" cy="428559"/>
      </dsp:txXfrm>
    </dsp:sp>
    <dsp:sp modelId="{F859FC61-FB81-4892-8A3D-1CFCA03E3AA3}">
      <dsp:nvSpPr>
        <dsp:cNvPr id="0" name=""/>
        <dsp:cNvSpPr/>
      </dsp:nvSpPr>
      <dsp:spPr>
        <a:xfrm>
          <a:off x="4143627" y="1522534"/>
          <a:ext cx="1369411" cy="15735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Several normative interface specs re Management and Orchestration, and NFV Information Modeling </a:t>
          </a:r>
          <a:endParaRPr lang="en-US" sz="1300" kern="1200" dirty="0"/>
        </a:p>
      </dsp:txBody>
      <dsp:txXfrm>
        <a:off x="4143627" y="1522534"/>
        <a:ext cx="1369411" cy="1573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FE9F3-E1E5-4DE5-BC6C-AC08A435069D}">
      <dsp:nvSpPr>
        <dsp:cNvPr id="0" name=""/>
        <dsp:cNvSpPr/>
      </dsp:nvSpPr>
      <dsp:spPr>
        <a:xfrm>
          <a:off x="1843309" y="1095832"/>
          <a:ext cx="1852032" cy="18868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Scenarios</a:t>
          </a:r>
          <a:endParaRPr lang="en-US" sz="2500" kern="1200" dirty="0"/>
        </a:p>
      </dsp:txBody>
      <dsp:txXfrm>
        <a:off x="2114533" y="1372155"/>
        <a:ext cx="1309584" cy="1334203"/>
      </dsp:txXfrm>
    </dsp:sp>
    <dsp:sp modelId="{DC68A466-F0DF-4B34-BFC2-B417D6759728}">
      <dsp:nvSpPr>
        <dsp:cNvPr id="0" name=""/>
        <dsp:cNvSpPr/>
      </dsp:nvSpPr>
      <dsp:spPr>
        <a:xfrm>
          <a:off x="2203750" y="403"/>
          <a:ext cx="1131150" cy="11311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Logical</a:t>
          </a:r>
          <a:endParaRPr lang="en-US" sz="1100" kern="1200" dirty="0"/>
        </a:p>
      </dsp:txBody>
      <dsp:txXfrm>
        <a:off x="2369403" y="166056"/>
        <a:ext cx="799844" cy="799844"/>
      </dsp:txXfrm>
    </dsp:sp>
    <dsp:sp modelId="{0418D136-E27A-4006-BA75-A5C4AEF20C98}">
      <dsp:nvSpPr>
        <dsp:cNvPr id="0" name=""/>
        <dsp:cNvSpPr/>
      </dsp:nvSpPr>
      <dsp:spPr>
        <a:xfrm>
          <a:off x="3677028" y="1473681"/>
          <a:ext cx="1131150" cy="11311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Development</a:t>
          </a:r>
          <a:endParaRPr lang="en-US" sz="1100" kern="1200" dirty="0"/>
        </a:p>
      </dsp:txBody>
      <dsp:txXfrm>
        <a:off x="3842681" y="1639334"/>
        <a:ext cx="799844" cy="799844"/>
      </dsp:txXfrm>
    </dsp:sp>
    <dsp:sp modelId="{C3AA9054-B607-440C-8941-E7080D6B4E68}">
      <dsp:nvSpPr>
        <dsp:cNvPr id="0" name=""/>
        <dsp:cNvSpPr/>
      </dsp:nvSpPr>
      <dsp:spPr>
        <a:xfrm>
          <a:off x="2203750" y="2946959"/>
          <a:ext cx="1131150" cy="11311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Physical</a:t>
          </a:r>
          <a:endParaRPr lang="en-US" sz="1100" kern="1200" dirty="0"/>
        </a:p>
      </dsp:txBody>
      <dsp:txXfrm>
        <a:off x="2369403" y="3112612"/>
        <a:ext cx="799844" cy="799844"/>
      </dsp:txXfrm>
    </dsp:sp>
    <dsp:sp modelId="{E327B93A-FA29-4E9E-995B-23362E660514}">
      <dsp:nvSpPr>
        <dsp:cNvPr id="0" name=""/>
        <dsp:cNvSpPr/>
      </dsp:nvSpPr>
      <dsp:spPr>
        <a:xfrm>
          <a:off x="730472" y="1473681"/>
          <a:ext cx="1131150" cy="11311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Process</a:t>
          </a:r>
          <a:endParaRPr lang="en-US" sz="1100" kern="1200" dirty="0"/>
        </a:p>
      </dsp:txBody>
      <dsp:txXfrm>
        <a:off x="896125" y="1639334"/>
        <a:ext cx="799844" cy="799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592DE-DEC6-41F1-92E0-F3E8471CEB58}">
      <dsp:nvSpPr>
        <dsp:cNvPr id="0" name=""/>
        <dsp:cNvSpPr/>
      </dsp:nvSpPr>
      <dsp:spPr>
        <a:xfrm>
          <a:off x="1465897" y="1534358"/>
          <a:ext cx="1791652" cy="179165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Execution Environment</a:t>
          </a:r>
          <a:endParaRPr lang="en-US" sz="1500" kern="1200" dirty="0"/>
        </a:p>
      </dsp:txBody>
      <dsp:txXfrm>
        <a:off x="1826099" y="1954044"/>
        <a:ext cx="1071248" cy="920946"/>
      </dsp:txXfrm>
    </dsp:sp>
    <dsp:sp modelId="{C83E9997-E190-463B-8261-C0495481C5BB}">
      <dsp:nvSpPr>
        <dsp:cNvPr id="0" name=""/>
        <dsp:cNvSpPr/>
      </dsp:nvSpPr>
      <dsp:spPr>
        <a:xfrm>
          <a:off x="423481" y="1110876"/>
          <a:ext cx="1303020" cy="13030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Catalog</a:t>
          </a:r>
          <a:endParaRPr lang="en-US" sz="1500" kern="1200" dirty="0"/>
        </a:p>
      </dsp:txBody>
      <dsp:txXfrm>
        <a:off x="751520" y="1440898"/>
        <a:ext cx="646942" cy="642976"/>
      </dsp:txXfrm>
    </dsp:sp>
    <dsp:sp modelId="{F5DC8189-DF91-4F72-98DF-466B833CC675}">
      <dsp:nvSpPr>
        <dsp:cNvPr id="0" name=""/>
        <dsp:cNvSpPr/>
      </dsp:nvSpPr>
      <dsp:spPr>
        <a:xfrm rot="20700000">
          <a:off x="1153305" y="211926"/>
          <a:ext cx="1276693" cy="127669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Editors</a:t>
          </a:r>
          <a:endParaRPr lang="en-US" sz="1500" kern="1200" dirty="0"/>
        </a:p>
      </dsp:txBody>
      <dsp:txXfrm rot="-20700000">
        <a:off x="1433321" y="491942"/>
        <a:ext cx="716661" cy="716661"/>
      </dsp:txXfrm>
    </dsp:sp>
    <dsp:sp modelId="{B8BC2754-DF66-40F4-8C70-C0F0EFD1B4E7}">
      <dsp:nvSpPr>
        <dsp:cNvPr id="0" name=""/>
        <dsp:cNvSpPr/>
      </dsp:nvSpPr>
      <dsp:spPr>
        <a:xfrm>
          <a:off x="1318122" y="1269646"/>
          <a:ext cx="2293315" cy="2293315"/>
        </a:xfrm>
        <a:prstGeom prst="circularArrow">
          <a:avLst>
            <a:gd name="adj1" fmla="val 4688"/>
            <a:gd name="adj2" fmla="val 299029"/>
            <a:gd name="adj3" fmla="val 2488783"/>
            <a:gd name="adj4" fmla="val 1592157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24EDA-A2F9-43A4-BE79-77741DB0A58F}">
      <dsp:nvSpPr>
        <dsp:cNvPr id="0" name=""/>
        <dsp:cNvSpPr/>
      </dsp:nvSpPr>
      <dsp:spPr>
        <a:xfrm>
          <a:off x="192719" y="826588"/>
          <a:ext cx="1666236" cy="16662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BE1CDE-5211-4C05-AA1F-C912DF6CA7EC}">
      <dsp:nvSpPr>
        <dsp:cNvPr id="0" name=""/>
        <dsp:cNvSpPr/>
      </dsp:nvSpPr>
      <dsp:spPr>
        <a:xfrm>
          <a:off x="857993" y="-63697"/>
          <a:ext cx="1796538" cy="179653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0F23583-33B4-7B4B-A705-2497C6087177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A3E6AC6-8F50-F148-9D25-A1DC786E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BF335D3-732B-5244-81CE-1ADB05E9F13F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5D60E1-BADE-D244-8758-D72F54F15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52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pic>
        <p:nvPicPr>
          <p:cNvPr id="8" name="Picture 7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73" y="2525"/>
            <a:ext cx="1783854" cy="23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02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83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pic>
        <p:nvPicPr>
          <p:cNvPr id="8" name="Picture 7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73" y="2525"/>
            <a:ext cx="1783854" cy="23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85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09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146" y="0"/>
            <a:ext cx="1783854" cy="23784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95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525"/>
            <a:ext cx="9144000" cy="570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7344"/>
            <a:ext cx="8229600" cy="3747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6" y="471327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692160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68606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692160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1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uild.opnfv.org/ci/view/OPNFV%20Platform%20CI%20-%20Alternative%20View/" TargetMode="External"/><Relationship Id="rId2" Type="http://schemas.openxmlformats.org/officeDocument/2006/relationships/hyperlink" Target="https://wiki.opnfv.org/project_proposals/model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nfv/yangforge" TargetMode="External"/><Relationship Id="rId2" Type="http://schemas.openxmlformats.org/officeDocument/2006/relationships/hyperlink" Target="https://wiki.onosproject.org/display/ONOS/YANG+Models+in+ONO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pdf/rfc3444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box.etsi.org/ISG/NFV/Open/Other/2016_01_13_NFV_Information_Modelling_Workshop-Louisville/NFV(16)000018_MEF_Modeling_Activities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2" y="824771"/>
            <a:ext cx="4597399" cy="1258030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2800" b="1" dirty="0"/>
              <a:t>NFV/SDN Information and Data Models in Standards and Open </a:t>
            </a:r>
            <a:r>
              <a:rPr lang="en-US" sz="2800" b="1" dirty="0" smtClean="0"/>
              <a:t>Source</a:t>
            </a:r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1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67513"/>
            <a:ext cx="9180287" cy="2782084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41469" y="2659920"/>
            <a:ext cx="4672330" cy="131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7 March </a:t>
            </a:r>
            <a:r>
              <a:rPr lang="en-US" sz="2000" dirty="0" smtClean="0">
                <a:solidFill>
                  <a:schemeClr val="bg1"/>
                </a:solidFill>
              </a:rPr>
              <a:t>2016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Bryan Sullivan, AT&amp;T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Intent based Model driven frameworks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00090"/>
              </p:ext>
            </p:extLst>
          </p:nvPr>
        </p:nvGraphicFramePr>
        <p:xfrm>
          <a:off x="5464224" y="846567"/>
          <a:ext cx="325755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23325" y="1084797"/>
            <a:ext cx="5045025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Describe the behavior at design time</a:t>
            </a:r>
          </a:p>
          <a:p>
            <a:r>
              <a:rPr lang="en-US" sz="2400" dirty="0"/>
              <a:t>Runtime </a:t>
            </a:r>
            <a:r>
              <a:rPr lang="en-US" sz="2400" dirty="0" smtClean="0"/>
              <a:t>environment </a:t>
            </a:r>
            <a:r>
              <a:rPr lang="en-US" sz="2400" dirty="0"/>
              <a:t>parses, validates, interprets and </a:t>
            </a:r>
            <a:r>
              <a:rPr lang="en-US" sz="2400" dirty="0" smtClean="0"/>
              <a:t>executes</a:t>
            </a:r>
            <a:endParaRPr lang="en-US" sz="2400" dirty="0"/>
          </a:p>
          <a:p>
            <a:r>
              <a:rPr lang="en-US" sz="2400" dirty="0" smtClean="0"/>
              <a:t>Can support multiple </a:t>
            </a:r>
            <a:r>
              <a:rPr lang="en-US" sz="2400" dirty="0"/>
              <a:t>execution environments</a:t>
            </a:r>
          </a:p>
        </p:txBody>
      </p:sp>
    </p:spTree>
    <p:extLst>
      <p:ext uri="{BB962C8B-B14F-4D97-AF65-F5344CB8AC3E}">
        <p14:creationId xmlns:p14="http://schemas.microsoft.com/office/powerpoint/2010/main" val="1327901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in NFV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NFV is </a:t>
            </a:r>
            <a:r>
              <a:rPr lang="en-US" dirty="0" smtClean="0"/>
              <a:t>a complex, </a:t>
            </a:r>
            <a:r>
              <a:rPr lang="en-US" dirty="0" smtClean="0"/>
              <a:t>brownfield undertaking</a:t>
            </a:r>
            <a:endParaRPr lang="en-US" dirty="0" smtClean="0"/>
          </a:p>
          <a:p>
            <a:r>
              <a:rPr lang="en-US" dirty="0" smtClean="0"/>
              <a:t>VIM focus (cloud, SDN) leads to distinct modeling tools (Tosca, Yang)</a:t>
            </a:r>
          </a:p>
          <a:p>
            <a:r>
              <a:rPr lang="en-US" dirty="0" smtClean="0"/>
              <a:t>Each tool is addressing somewhat the same problem domain</a:t>
            </a:r>
          </a:p>
          <a:p>
            <a:pPr lvl="1"/>
            <a:r>
              <a:rPr lang="en-US" dirty="0" smtClean="0"/>
              <a:t>Resources, configuration, and lifecycle management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There’s no time to wait for top-down harmonizing/aligning</a:t>
            </a:r>
          </a:p>
          <a:p>
            <a:pPr lvl="1"/>
            <a:r>
              <a:rPr lang="en-US" dirty="0"/>
              <a:t>VNFs that have to be model-driven are being rapidly </a:t>
            </a:r>
            <a:r>
              <a:rPr lang="en-US" dirty="0" smtClean="0"/>
              <a:t>deployed</a:t>
            </a:r>
          </a:p>
          <a:p>
            <a:pPr lvl="1"/>
            <a:endParaRPr lang="en-US" dirty="0"/>
          </a:p>
          <a:p>
            <a:r>
              <a:rPr lang="en-US" dirty="0" smtClean="0"/>
              <a:t>We must use what open source VIMs support today</a:t>
            </a:r>
          </a:p>
          <a:p>
            <a:r>
              <a:rPr lang="en-US" dirty="0" smtClean="0"/>
              <a:t>We must also be prepared for it to evolve rapidly</a:t>
            </a:r>
          </a:p>
        </p:txBody>
      </p:sp>
    </p:spTree>
    <p:extLst>
      <p:ext uri="{BB962C8B-B14F-4D97-AF65-F5344CB8AC3E}">
        <p14:creationId xmlns:p14="http://schemas.microsoft.com/office/powerpoint/2010/main" val="4176798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NFV need for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Templates</a:t>
            </a:r>
            <a:r>
              <a:rPr lang="en-US" dirty="0" smtClean="0"/>
              <a:t> – metadata </a:t>
            </a:r>
            <a:r>
              <a:rPr lang="en-US" dirty="0" smtClean="0"/>
              <a:t>describing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esource </a:t>
            </a:r>
            <a:r>
              <a:rPr lang="en-US" dirty="0" smtClean="0"/>
              <a:t>requirements, VNF </a:t>
            </a:r>
            <a:r>
              <a:rPr lang="en-US" dirty="0" err="1" smtClean="0"/>
              <a:t>config</a:t>
            </a:r>
            <a:r>
              <a:rPr lang="en-US" dirty="0" smtClean="0"/>
              <a:t> parameters, design </a:t>
            </a:r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Lifecycle event handling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Logical Models </a:t>
            </a:r>
            <a:r>
              <a:rPr lang="en-US" dirty="0" smtClean="0"/>
              <a:t>– required for interface specifications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19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and Data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774192"/>
            <a:ext cx="7631723" cy="4035551"/>
          </a:xfrm>
        </p:spPr>
        <p:txBody>
          <a:bodyPr/>
          <a:lstStyle/>
          <a:p>
            <a:r>
              <a:rPr lang="en-US" dirty="0" smtClean="0"/>
              <a:t>Open source software operates at the implementation </a:t>
            </a:r>
            <a:r>
              <a:rPr lang="en-US" dirty="0" smtClean="0"/>
              <a:t>level</a:t>
            </a:r>
          </a:p>
          <a:p>
            <a:r>
              <a:rPr lang="en-US" dirty="0"/>
              <a:t>I</a:t>
            </a:r>
            <a:r>
              <a:rPr lang="en-US" dirty="0" smtClean="0"/>
              <a:t>nfo </a:t>
            </a:r>
            <a:r>
              <a:rPr lang="en-US" dirty="0" smtClean="0"/>
              <a:t>models are usually not formally defined</a:t>
            </a:r>
          </a:p>
          <a:p>
            <a:r>
              <a:rPr lang="en-US" dirty="0" smtClean="0"/>
              <a:t>Data models </a:t>
            </a:r>
            <a:r>
              <a:rPr lang="en-US" dirty="0" smtClean="0"/>
              <a:t>may be defined, or need inference from </a:t>
            </a:r>
            <a:r>
              <a:rPr lang="en-US" dirty="0" smtClean="0"/>
              <a:t>APIs and messages passed between software components</a:t>
            </a:r>
          </a:p>
          <a:p>
            <a:r>
              <a:rPr lang="en-US" dirty="0" smtClean="0"/>
              <a:t>In OPNFV, the recently created </a:t>
            </a:r>
            <a:r>
              <a:rPr lang="en-US" dirty="0">
                <a:hlinkClick r:id="rId2"/>
              </a:rPr>
              <a:t>Models</a:t>
            </a:r>
            <a:r>
              <a:rPr lang="en-US" dirty="0"/>
              <a:t> </a:t>
            </a:r>
            <a:r>
              <a:rPr lang="en-US" dirty="0" smtClean="0"/>
              <a:t>project will</a:t>
            </a:r>
            <a:endParaRPr lang="en-US" dirty="0" smtClean="0"/>
          </a:p>
          <a:p>
            <a:pPr lvl="1"/>
            <a:r>
              <a:rPr lang="en-US" dirty="0" smtClean="0"/>
              <a:t>Promote SDO-</a:t>
            </a:r>
            <a:r>
              <a:rPr lang="en-US" dirty="0" err="1" smtClean="0"/>
              <a:t>OpenSource</a:t>
            </a:r>
            <a:r>
              <a:rPr lang="en-US" dirty="0" smtClean="0"/>
              <a:t> </a:t>
            </a:r>
            <a:r>
              <a:rPr lang="en-US" dirty="0"/>
              <a:t>collaboration on Info and Data Models</a:t>
            </a:r>
          </a:p>
          <a:p>
            <a:pPr lvl="1"/>
            <a:r>
              <a:rPr lang="en-US" dirty="0" smtClean="0"/>
              <a:t>Assess defined/derived model support in OPNFV upstream components</a:t>
            </a:r>
          </a:p>
          <a:p>
            <a:pPr lvl="1"/>
            <a:r>
              <a:rPr lang="en-US" dirty="0" smtClean="0"/>
              <a:t>Develop model-driven VNF use cases for testing thru OPNFV’s </a:t>
            </a:r>
            <a:r>
              <a:rPr lang="en-US" dirty="0" smtClean="0">
                <a:hlinkClick r:id="rId3"/>
              </a:rPr>
              <a:t>CI/CD pipeline</a:t>
            </a:r>
            <a:endParaRPr lang="en-US" dirty="0" smtClean="0"/>
          </a:p>
          <a:p>
            <a:pPr lvl="1"/>
            <a:r>
              <a:rPr lang="en-US" dirty="0" smtClean="0"/>
              <a:t>Work with other projects to drive upstream blueprints as needed</a:t>
            </a:r>
          </a:p>
        </p:txBody>
      </p:sp>
    </p:spTree>
    <p:extLst>
      <p:ext uri="{BB962C8B-B14F-4D97-AF65-F5344CB8AC3E}">
        <p14:creationId xmlns:p14="http://schemas.microsoft.com/office/powerpoint/2010/main" val="2360038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Model Support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469698"/>
              </p:ext>
            </p:extLst>
          </p:nvPr>
        </p:nvGraphicFramePr>
        <p:xfrm>
          <a:off x="457198" y="774700"/>
          <a:ext cx="8011552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1331"/>
                <a:gridCol w="44102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Tosca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OpenStack: Heat-translator, Tosca-parser, Tacker, Murano (</a:t>
                      </a:r>
                      <a:r>
                        <a:rPr lang="en-US" dirty="0" err="1" smtClean="0"/>
                        <a:t>Mitaka</a:t>
                      </a:r>
                      <a:r>
                        <a:rPr lang="en-US" dirty="0" smtClean="0"/>
                        <a:t>), App-catalog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OpenDaylight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Controller MD-SAL, </a:t>
                      </a:r>
                      <a:r>
                        <a:rPr lang="en-US" baseline="0" dirty="0" err="1" smtClean="0"/>
                        <a:t>Yangtools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YangIDE</a:t>
                      </a:r>
                      <a:r>
                        <a:rPr lang="en-US" baseline="0" dirty="0" smtClean="0"/>
                        <a:t>, …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Cloudify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Pyang</a:t>
                      </a:r>
                      <a:r>
                        <a:rPr lang="en-US" dirty="0" smtClean="0"/>
                        <a:t> (validator/converter)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ONOS (</a:t>
                      </a:r>
                      <a:r>
                        <a:rPr lang="en-US" dirty="0" smtClean="0">
                          <a:hlinkClick r:id="rId2"/>
                        </a:rPr>
                        <a:t>proposed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based upon </a:t>
                      </a:r>
                      <a:r>
                        <a:rPr lang="en-US" baseline="0" dirty="0" err="1" smtClean="0">
                          <a:hlinkClick r:id="rId3"/>
                        </a:rPr>
                        <a:t>YangForge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OpenTosca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OpenContrail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i="1" baseline="0" dirty="0" smtClean="0"/>
                        <a:t>future</a:t>
                      </a:r>
                      <a:r>
                        <a:rPr lang="en-US" baseline="0" dirty="0" smtClean="0"/>
                        <a:t>… currently IF-MAP)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37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45" y="562170"/>
            <a:ext cx="3848408" cy="1383589"/>
          </a:xfrm>
        </p:spPr>
        <p:txBody>
          <a:bodyPr>
            <a:normAutofit/>
          </a:bodyPr>
          <a:lstStyle/>
          <a:p>
            <a:r>
              <a:rPr lang="en-US" dirty="0" smtClean="0"/>
              <a:t>Come collaborate with us in OPNFV!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350761" y="3979850"/>
            <a:ext cx="1188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Platforms</a:t>
            </a:r>
            <a:endParaRPr lang="en-US" sz="2000" dirty="0"/>
          </a:p>
        </p:txBody>
      </p:sp>
      <p:sp>
        <p:nvSpPr>
          <p:cNvPr id="46" name="Rectangle 45"/>
          <p:cNvSpPr/>
          <p:nvPr/>
        </p:nvSpPr>
        <p:spPr>
          <a:xfrm>
            <a:off x="5592944" y="3975808"/>
            <a:ext cx="12247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Standards</a:t>
            </a:r>
            <a:endParaRPr lang="en-US" sz="2000" dirty="0"/>
          </a:p>
        </p:txBody>
      </p:sp>
      <p:sp>
        <p:nvSpPr>
          <p:cNvPr id="47" name="Isosceles Triangle 46"/>
          <p:cNvSpPr/>
          <p:nvPr/>
        </p:nvSpPr>
        <p:spPr bwMode="auto">
          <a:xfrm>
            <a:off x="2182387" y="441816"/>
            <a:ext cx="4855535" cy="3884428"/>
          </a:xfrm>
          <a:prstGeom prst="triangl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CCCCCC"/>
              </a:solidFill>
              <a:effectLst/>
              <a:latin typeface="Verdana" pitchFamily="34" charset="0"/>
              <a:cs typeface="Arial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V="1">
            <a:off x="3522089" y="2362765"/>
            <a:ext cx="2098159" cy="7088"/>
          </a:xfrm>
          <a:prstGeom prst="lin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3490192" y="2515165"/>
            <a:ext cx="1137684" cy="1733107"/>
          </a:xfrm>
          <a:prstGeom prst="lin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4734201" y="2462002"/>
            <a:ext cx="921488" cy="1772093"/>
          </a:xfrm>
          <a:prstGeom prst="lin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4186580" y="3260380"/>
            <a:ext cx="9022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Customer</a:t>
            </a:r>
            <a:endParaRPr lang="en-US" sz="1400" b="1" dirty="0"/>
          </a:p>
        </p:txBody>
      </p:sp>
      <p:sp>
        <p:nvSpPr>
          <p:cNvPr id="52" name="Rectangle 51"/>
          <p:cNvSpPr/>
          <p:nvPr/>
        </p:nvSpPr>
        <p:spPr>
          <a:xfrm>
            <a:off x="3842058" y="2004969"/>
            <a:ext cx="15181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Motivation</a:t>
            </a:r>
            <a:endParaRPr lang="en-US" sz="2000" dirty="0"/>
          </a:p>
        </p:txBody>
      </p:sp>
      <p:sp>
        <p:nvSpPr>
          <p:cNvPr id="53" name="Rectangle 52"/>
          <p:cNvSpPr/>
          <p:nvPr/>
        </p:nvSpPr>
        <p:spPr>
          <a:xfrm rot="17837388">
            <a:off x="4816069" y="3217530"/>
            <a:ext cx="10374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Choice</a:t>
            </a:r>
            <a:endParaRPr lang="en-US" sz="2000" dirty="0"/>
          </a:p>
        </p:txBody>
      </p:sp>
      <p:sp>
        <p:nvSpPr>
          <p:cNvPr id="54" name="Rectangle 53"/>
          <p:cNvSpPr/>
          <p:nvPr/>
        </p:nvSpPr>
        <p:spPr>
          <a:xfrm rot="3385706">
            <a:off x="3234747" y="3233055"/>
            <a:ext cx="13229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Realization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4082829" y="1150936"/>
            <a:ext cx="10366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Services</a:t>
            </a:r>
            <a:endParaRPr lang="en-US" sz="2000" dirty="0"/>
          </a:p>
        </p:txBody>
      </p:sp>
      <p:sp>
        <p:nvSpPr>
          <p:cNvPr id="56" name="Rectangle 55"/>
          <p:cNvSpPr/>
          <p:nvPr/>
        </p:nvSpPr>
        <p:spPr>
          <a:xfrm>
            <a:off x="3569257" y="28542"/>
            <a:ext cx="2087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Services motivate development of platforms and standards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360231" y="4326244"/>
            <a:ext cx="24582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Standards provide choice and scalability in platforms and services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313560" y="4320801"/>
            <a:ext cx="22469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Platforms are how services are realized and standards validated</a:t>
            </a:r>
            <a:endParaRPr lang="en-US" sz="1100" dirty="0">
              <a:solidFill>
                <a:srgbClr val="C00000"/>
              </a:solidFill>
            </a:endParaRPr>
          </a:p>
        </p:txBody>
      </p:sp>
      <p:pic>
        <p:nvPicPr>
          <p:cNvPr id="59" name="Picture 18" descr="MCj02920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13966" y="2518841"/>
            <a:ext cx="336699" cy="40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4" descr="MCj043394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3695" y="2823756"/>
            <a:ext cx="473856" cy="473856"/>
          </a:xfrm>
          <a:prstGeom prst="rect">
            <a:avLst/>
          </a:prstGeom>
          <a:noFill/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8167" y="2896152"/>
            <a:ext cx="336054" cy="395727"/>
          </a:xfrm>
          <a:prstGeom prst="rect">
            <a:avLst/>
          </a:prstGeom>
        </p:spPr>
      </p:pic>
      <p:sp>
        <p:nvSpPr>
          <p:cNvPr id="62" name="Rectangle 61"/>
          <p:cNvSpPr/>
          <p:nvPr/>
        </p:nvSpPr>
        <p:spPr>
          <a:xfrm>
            <a:off x="2180573" y="3689859"/>
            <a:ext cx="15209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Open Source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0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OPNFV’s Role and Needs for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OPNFV integrates upstream projects into a coherent platform for NFV, starting from the infrastructure layer and moving up the management stack</a:t>
            </a:r>
          </a:p>
          <a:p>
            <a:r>
              <a:rPr lang="en-US" dirty="0" smtClean="0"/>
              <a:t>OPNFV does not have an information model nor plans to establish one</a:t>
            </a:r>
          </a:p>
          <a:p>
            <a:pPr lvl="1"/>
            <a:r>
              <a:rPr lang="en-US" dirty="0" smtClean="0"/>
              <a:t>Relies on existing running code and data models from OpenStack, ODL,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OPNFV relies upon upstream open source projects / components which </a:t>
            </a:r>
          </a:p>
          <a:p>
            <a:pPr lvl="1"/>
            <a:r>
              <a:rPr lang="en-US" dirty="0" smtClean="0"/>
              <a:t>Expose/consume data via open APIs and specific adapters/translators</a:t>
            </a:r>
          </a:p>
          <a:p>
            <a:pPr lvl="1"/>
            <a:r>
              <a:rPr lang="en-US" dirty="0" smtClean="0"/>
              <a:t>Have implicit models, but not maintained in formal modeling language</a:t>
            </a:r>
          </a:p>
          <a:p>
            <a:pPr lvl="1"/>
            <a:r>
              <a:rPr lang="en-US" dirty="0" smtClean="0"/>
              <a:t>Are intended to </a:t>
            </a:r>
            <a:r>
              <a:rPr lang="en-US" dirty="0"/>
              <a:t>have limited </a:t>
            </a:r>
            <a:r>
              <a:rPr lang="en-US" dirty="0" smtClean="0"/>
              <a:t>scope, yet sometimes compete, and evolve toward cleaner boundaries and model convergence over several releases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1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Arrow 15"/>
          <p:cNvSpPr/>
          <p:nvPr/>
        </p:nvSpPr>
        <p:spPr>
          <a:xfrm rot="5400000" flipH="1">
            <a:off x="3356157" y="3797851"/>
            <a:ext cx="877830" cy="48799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Right Arrow 16"/>
          <p:cNvSpPr/>
          <p:nvPr/>
        </p:nvSpPr>
        <p:spPr>
          <a:xfrm rot="5400000" flipH="1">
            <a:off x="4828457" y="3936729"/>
            <a:ext cx="600075" cy="48799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Right Arrow 13"/>
          <p:cNvSpPr/>
          <p:nvPr/>
        </p:nvSpPr>
        <p:spPr>
          <a:xfrm rot="5400000" flipH="1">
            <a:off x="322828" y="3523432"/>
            <a:ext cx="1426669" cy="48799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Lineage of standards adoption for TOSCA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02296"/>
              </p:ext>
            </p:extLst>
          </p:nvPr>
        </p:nvGraphicFramePr>
        <p:xfrm>
          <a:off x="324035" y="781234"/>
          <a:ext cx="6032377" cy="3099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6356412" y="1279532"/>
            <a:ext cx="1523199" cy="33719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TACKER</a:t>
            </a:r>
          </a:p>
          <a:p>
            <a:pPr algn="ctr"/>
            <a:r>
              <a:rPr lang="en-US" sz="1200" dirty="0" smtClean="0"/>
              <a:t>(Generic VNF Manager for OpenStack)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r>
              <a:rPr lang="en-US" sz="1000" i="1" dirty="0" smtClean="0"/>
              <a:t>Note: example only; OPNFV has not yet selected/integrated VNFM solutions</a:t>
            </a:r>
            <a:endParaRPr lang="en-US" sz="1000" i="1" dirty="0"/>
          </a:p>
        </p:txBody>
      </p:sp>
      <p:sp>
        <p:nvSpPr>
          <p:cNvPr id="12" name="Curved Up Arrow 11"/>
          <p:cNvSpPr/>
          <p:nvPr/>
        </p:nvSpPr>
        <p:spPr>
          <a:xfrm rot="1499533">
            <a:off x="2245930" y="3382391"/>
            <a:ext cx="1256315" cy="509579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flipH="1">
            <a:off x="612648" y="4133507"/>
            <a:ext cx="6044184" cy="64026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758457" y="4282191"/>
            <a:ext cx="58387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schemeClr val="bg1"/>
                </a:solidFill>
              </a:rPr>
              <a:t>Implementation feedback to published and in-progress specs (a goal…)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350" y="473602"/>
            <a:ext cx="7658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One example of how open source projects pick up draft specs, implement them and (can) provide feedback implementation experience to SDOs, as specs are developed or afterward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758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for the SDO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CATALYST</a:t>
            </a:r>
            <a:r>
              <a:rPr lang="en-US" dirty="0" smtClean="0"/>
              <a:t> - OPNFV can be the catalyst for industry adoption of standards based specifications and models if and where they are aligned with the open source implementations</a:t>
            </a:r>
          </a:p>
          <a:p>
            <a:r>
              <a:rPr lang="en-US" b="1" dirty="0" smtClean="0"/>
              <a:t>REALITY</a:t>
            </a:r>
            <a:r>
              <a:rPr lang="en-US" dirty="0" smtClean="0"/>
              <a:t> - SDOs need to account for “de facto” standards both in architecture and in information modeling</a:t>
            </a:r>
          </a:p>
          <a:p>
            <a:r>
              <a:rPr lang="en-US" b="1" dirty="0" smtClean="0"/>
              <a:t>TIME</a:t>
            </a:r>
            <a:r>
              <a:rPr lang="en-US" dirty="0" smtClean="0"/>
              <a:t> - Timely publishing and broad accessibility facilitates alignment – We can’t wait years for a spec to be completed only to realize that it is off from the implementations.</a:t>
            </a:r>
          </a:p>
          <a:p>
            <a:r>
              <a:rPr lang="en-US" b="1" dirty="0" smtClean="0"/>
              <a:t>MODULARITY</a:t>
            </a:r>
            <a:r>
              <a:rPr lang="en-US" dirty="0" smtClean="0"/>
              <a:t> – Publish modules that enable projects to get started soon, without dependency upon a large information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3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Model-Driven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Preferred as an architectural approach</a:t>
            </a:r>
          </a:p>
          <a:p>
            <a:pPr lvl="1"/>
            <a:r>
              <a:rPr lang="en-US" sz="1800" dirty="0" smtClean="0"/>
              <a:t>Declarative methods enhance application portability/maintainability</a:t>
            </a:r>
          </a:p>
          <a:p>
            <a:pPr lvl="1"/>
            <a:r>
              <a:rPr lang="en-US" sz="1800" dirty="0" smtClean="0"/>
              <a:t>Direct API use is a fallback for cases not supported by platform drivers</a:t>
            </a:r>
          </a:p>
          <a:p>
            <a:pPr lvl="1"/>
            <a:endParaRPr lang="en-US" sz="1400" dirty="0"/>
          </a:p>
          <a:p>
            <a:r>
              <a:rPr lang="en-US" sz="2000" dirty="0" smtClean="0"/>
              <a:t>Model representations will vary per the function/design of VIMs</a:t>
            </a:r>
          </a:p>
          <a:p>
            <a:pPr lvl="1"/>
            <a:r>
              <a:rPr lang="en-US" sz="1800" dirty="0" smtClean="0"/>
              <a:t>Configuration</a:t>
            </a:r>
          </a:p>
          <a:p>
            <a:pPr lvl="1"/>
            <a:r>
              <a:rPr lang="en-US" sz="1800" dirty="0" smtClean="0"/>
              <a:t>Behavior</a:t>
            </a:r>
          </a:p>
          <a:p>
            <a:pPr lvl="1"/>
            <a:r>
              <a:rPr lang="en-US" sz="1800" dirty="0" smtClean="0"/>
              <a:t>Cloud vs SDN application 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8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RFC 3444</a:t>
            </a:r>
            <a:r>
              <a:rPr lang="en-US" dirty="0" smtClean="0"/>
              <a:t> on Information vs Data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76656"/>
            <a:ext cx="8398412" cy="4334256"/>
          </a:xfrm>
        </p:spPr>
        <p:txBody>
          <a:bodyPr>
            <a:normAutofit/>
          </a:bodyPr>
          <a:lstStyle/>
          <a:p>
            <a:r>
              <a:rPr lang="en-US" dirty="0" smtClean="0"/>
              <a:t>Information Models:</a:t>
            </a:r>
          </a:p>
          <a:p>
            <a:pPr lvl="1"/>
            <a:r>
              <a:rPr lang="en-US" dirty="0" smtClean="0"/>
              <a:t>model “things” and “relationships” conceptually, in a protocol or implementation independent language</a:t>
            </a:r>
            <a:endParaRPr lang="en-US" dirty="0"/>
          </a:p>
          <a:p>
            <a:pPr lvl="1"/>
            <a:r>
              <a:rPr lang="en-US" dirty="0"/>
              <a:t>focus on relationships between </a:t>
            </a:r>
            <a:r>
              <a:rPr lang="en-US" dirty="0" smtClean="0"/>
              <a:t>entities</a:t>
            </a:r>
            <a:endParaRPr lang="en-US" dirty="0"/>
          </a:p>
          <a:p>
            <a:pPr lvl="1"/>
            <a:r>
              <a:rPr lang="en-US" dirty="0" smtClean="0"/>
              <a:t>often </a:t>
            </a:r>
            <a:r>
              <a:rPr lang="en-US" dirty="0"/>
              <a:t>represented using UML class diagrams</a:t>
            </a:r>
          </a:p>
          <a:p>
            <a:pPr lvl="1"/>
            <a:r>
              <a:rPr lang="en-US" dirty="0" smtClean="0"/>
              <a:t>no set rule for detail level or specificity. It depends on the needs of the designers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Data Models: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lower level of </a:t>
            </a:r>
            <a:r>
              <a:rPr lang="en-US" dirty="0" smtClean="0"/>
              <a:t>abstraction, with many </a:t>
            </a:r>
            <a:r>
              <a:rPr lang="en-US" dirty="0"/>
              <a:t>details </a:t>
            </a:r>
            <a:r>
              <a:rPr lang="en-US" dirty="0" smtClean="0"/>
              <a:t>including attributes, constraints </a:t>
            </a:r>
            <a:endParaRPr lang="en-US" dirty="0"/>
          </a:p>
          <a:p>
            <a:pPr lvl="1"/>
            <a:r>
              <a:rPr lang="en-US" dirty="0" smtClean="0"/>
              <a:t>intended </a:t>
            </a:r>
            <a:r>
              <a:rPr lang="en-US" dirty="0"/>
              <a:t>for </a:t>
            </a:r>
            <a:r>
              <a:rPr lang="en-US" dirty="0" smtClean="0"/>
              <a:t>implementers; include implementation </a:t>
            </a:r>
            <a:r>
              <a:rPr lang="en-US" dirty="0"/>
              <a:t>and </a:t>
            </a:r>
            <a:r>
              <a:rPr lang="en-US" dirty="0" smtClean="0"/>
              <a:t>protocol-specific constructs</a:t>
            </a:r>
            <a:endParaRPr lang="en-US" dirty="0"/>
          </a:p>
          <a:p>
            <a:pPr lvl="1"/>
            <a:r>
              <a:rPr lang="en-US" dirty="0" smtClean="0"/>
              <a:t>often </a:t>
            </a:r>
            <a:r>
              <a:rPr lang="en-US" dirty="0"/>
              <a:t>represented in formal data </a:t>
            </a:r>
            <a:r>
              <a:rPr lang="en-US" dirty="0" smtClean="0"/>
              <a:t>definition languages specific </a:t>
            </a:r>
            <a:r>
              <a:rPr lang="en-US" dirty="0"/>
              <a:t>to </a:t>
            </a:r>
            <a:r>
              <a:rPr lang="en-US" dirty="0" smtClean="0"/>
              <a:t>management protocols</a:t>
            </a:r>
          </a:p>
        </p:txBody>
      </p:sp>
    </p:spTree>
    <p:extLst>
      <p:ext uri="{BB962C8B-B14F-4D97-AF65-F5344CB8AC3E}">
        <p14:creationId xmlns:p14="http://schemas.microsoft.com/office/powerpoint/2010/main" val="493460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MEF’s LSO Management View Abstractions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Open Networking Summit 2016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18677" y="443279"/>
            <a:ext cx="6322659" cy="4143689"/>
            <a:chOff x="250328" y="836711"/>
            <a:chExt cx="8570144" cy="5616625"/>
          </a:xfrm>
        </p:grpSpPr>
        <p:sp>
          <p:nvSpPr>
            <p:cNvPr id="8" name="Rectangle 7"/>
            <p:cNvSpPr/>
            <p:nvPr/>
          </p:nvSpPr>
          <p:spPr>
            <a:xfrm>
              <a:off x="2051720" y="836711"/>
              <a:ext cx="4896544" cy="5614883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948264" y="836712"/>
              <a:ext cx="1800199" cy="5616624"/>
            </a:xfrm>
            <a:prstGeom prst="rect">
              <a:avLst/>
            </a:prstGeom>
            <a:solidFill>
              <a:srgbClr val="FFDE75">
                <a:alpha val="49804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1520" y="836712"/>
              <a:ext cx="1800200" cy="5614882"/>
            </a:xfrm>
            <a:prstGeom prst="rect">
              <a:avLst/>
            </a:prstGeom>
            <a:solidFill>
              <a:srgbClr val="B0C7E2">
                <a:alpha val="49804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11" name="TextBox 108"/>
            <p:cNvSpPr txBox="1"/>
            <p:nvPr/>
          </p:nvSpPr>
          <p:spPr>
            <a:xfrm>
              <a:off x="251520" y="2915652"/>
              <a:ext cx="1872208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Service View</a:t>
              </a:r>
              <a:endParaRPr lang="en-US" sz="1100" dirty="0"/>
            </a:p>
          </p:txBody>
        </p:sp>
        <p:sp>
          <p:nvSpPr>
            <p:cNvPr id="12" name="TextBox 109"/>
            <p:cNvSpPr txBox="1"/>
            <p:nvPr/>
          </p:nvSpPr>
          <p:spPr>
            <a:xfrm>
              <a:off x="251520" y="5445224"/>
              <a:ext cx="1872208" cy="57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Element &amp; Equipment</a:t>
              </a:r>
              <a:endParaRPr lang="en-US" sz="1100" dirty="0"/>
            </a:p>
          </p:txBody>
        </p:sp>
        <p:sp>
          <p:nvSpPr>
            <p:cNvPr id="13" name="TextBox 110"/>
            <p:cNvSpPr txBox="1"/>
            <p:nvPr/>
          </p:nvSpPr>
          <p:spPr>
            <a:xfrm>
              <a:off x="6921424" y="5446965"/>
              <a:ext cx="1800200" cy="57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Element Control &amp; Management</a:t>
              </a:r>
              <a:endParaRPr lang="en-US" sz="1100" dirty="0"/>
            </a:p>
          </p:txBody>
        </p:sp>
        <p:sp>
          <p:nvSpPr>
            <p:cNvPr id="14" name="TextBox 111"/>
            <p:cNvSpPr txBox="1"/>
            <p:nvPr/>
          </p:nvSpPr>
          <p:spPr>
            <a:xfrm>
              <a:off x="6898840" y="3717032"/>
              <a:ext cx="1800200" cy="12553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Service Orchestration &amp; Infrastructure Management</a:t>
              </a:r>
            </a:p>
            <a:p>
              <a:pPr algn="ctr"/>
              <a:r>
                <a:rPr lang="en-US" sz="1100" dirty="0" smtClean="0"/>
                <a:t>(Subnetwork)</a:t>
              </a:r>
              <a:endParaRPr lang="en-US" sz="1100" dirty="0"/>
            </a:p>
          </p:txBody>
        </p:sp>
        <p:sp>
          <p:nvSpPr>
            <p:cNvPr id="15" name="TextBox 112"/>
            <p:cNvSpPr txBox="1"/>
            <p:nvPr/>
          </p:nvSpPr>
          <p:spPr>
            <a:xfrm>
              <a:off x="6898839" y="869545"/>
              <a:ext cx="1849626" cy="627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dirty="0" smtClean="0"/>
                <a:t>LSO RA</a:t>
              </a:r>
            </a:p>
            <a:p>
              <a:pPr algn="ctr">
                <a:lnSpc>
                  <a:spcPts val="1500"/>
                </a:lnSpc>
              </a:pPr>
              <a:r>
                <a:rPr lang="en-US" sz="1200" b="1" dirty="0" smtClean="0"/>
                <a:t>Context</a:t>
              </a:r>
              <a:endParaRPr lang="en-US" sz="1200" b="1" dirty="0"/>
            </a:p>
          </p:txBody>
        </p:sp>
        <p:sp>
          <p:nvSpPr>
            <p:cNvPr id="16" name="TextBox 113"/>
            <p:cNvSpPr txBox="1"/>
            <p:nvPr/>
          </p:nvSpPr>
          <p:spPr>
            <a:xfrm>
              <a:off x="2411760" y="847997"/>
              <a:ext cx="4104456" cy="637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500"/>
                </a:lnSpc>
              </a:pPr>
              <a:r>
                <a:rPr lang="en-US" sz="1200" b="1" dirty="0" smtClean="0"/>
                <a:t>Information Class Examples per Management Abstraction View</a:t>
              </a:r>
              <a:endParaRPr lang="en-US" sz="1200" b="1" dirty="0"/>
            </a:p>
          </p:txBody>
        </p:sp>
        <p:sp>
          <p:nvSpPr>
            <p:cNvPr id="17" name="TextBox 114"/>
            <p:cNvSpPr txBox="1"/>
            <p:nvPr/>
          </p:nvSpPr>
          <p:spPr>
            <a:xfrm rot="19106781">
              <a:off x="2605452" y="5657763"/>
              <a:ext cx="1550402" cy="3395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Network Element</a:t>
              </a:r>
              <a:endParaRPr lang="en-US" sz="1050" dirty="0"/>
            </a:p>
          </p:txBody>
        </p:sp>
        <p:sp>
          <p:nvSpPr>
            <p:cNvPr id="18" name="TextBox 115"/>
            <p:cNvSpPr txBox="1"/>
            <p:nvPr/>
          </p:nvSpPr>
          <p:spPr>
            <a:xfrm rot="19106781">
              <a:off x="3436443" y="5846067"/>
              <a:ext cx="720080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Card</a:t>
              </a:r>
              <a:endParaRPr lang="en-US" sz="1050" dirty="0"/>
            </a:p>
          </p:txBody>
        </p:sp>
        <p:sp>
          <p:nvSpPr>
            <p:cNvPr id="19" name="TextBox 116"/>
            <p:cNvSpPr txBox="1"/>
            <p:nvPr/>
          </p:nvSpPr>
          <p:spPr>
            <a:xfrm rot="19135855">
              <a:off x="3153780" y="1722502"/>
              <a:ext cx="958317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Product</a:t>
              </a:r>
            </a:p>
            <a:p>
              <a:pPr algn="ctr"/>
              <a:r>
                <a:rPr lang="en-US" sz="1050" dirty="0" smtClean="0"/>
                <a:t>Offering</a:t>
              </a:r>
              <a:endParaRPr lang="en-US" sz="1050" dirty="0"/>
            </a:p>
          </p:txBody>
        </p:sp>
        <p:sp>
          <p:nvSpPr>
            <p:cNvPr id="20" name="TextBox 117"/>
            <p:cNvSpPr txBox="1"/>
            <p:nvPr/>
          </p:nvSpPr>
          <p:spPr>
            <a:xfrm rot="19209892">
              <a:off x="5846296" y="4516197"/>
              <a:ext cx="1080119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Endpoint</a:t>
              </a:r>
              <a:endParaRPr lang="en-US" sz="1050" dirty="0"/>
            </a:p>
          </p:txBody>
        </p:sp>
        <p:sp>
          <p:nvSpPr>
            <p:cNvPr id="21" name="TextBox 118"/>
            <p:cNvSpPr txBox="1"/>
            <p:nvPr/>
          </p:nvSpPr>
          <p:spPr>
            <a:xfrm rot="19209892">
              <a:off x="4256571" y="4109072"/>
              <a:ext cx="1161132" cy="7717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Logical Termination Point</a:t>
              </a:r>
              <a:endParaRPr lang="en-US" sz="1050" dirty="0"/>
            </a:p>
          </p:txBody>
        </p:sp>
        <p:sp>
          <p:nvSpPr>
            <p:cNvPr id="22" name="TextBox 119"/>
            <p:cNvSpPr txBox="1"/>
            <p:nvPr/>
          </p:nvSpPr>
          <p:spPr>
            <a:xfrm rot="19209892">
              <a:off x="3086850" y="4241240"/>
              <a:ext cx="1296144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Forwarding Construct</a:t>
              </a:r>
              <a:endParaRPr lang="en-US" sz="1050" dirty="0"/>
            </a:p>
          </p:txBody>
        </p:sp>
        <p:sp>
          <p:nvSpPr>
            <p:cNvPr id="23" name="TextBox 120"/>
            <p:cNvSpPr txBox="1"/>
            <p:nvPr/>
          </p:nvSpPr>
          <p:spPr>
            <a:xfrm rot="19106781">
              <a:off x="6100739" y="5702051"/>
              <a:ext cx="720080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Port</a:t>
              </a:r>
              <a:endParaRPr lang="en-US" sz="1050" dirty="0"/>
            </a:p>
          </p:txBody>
        </p:sp>
        <p:sp>
          <p:nvSpPr>
            <p:cNvPr id="24" name="TextBox 121"/>
            <p:cNvSpPr txBox="1"/>
            <p:nvPr/>
          </p:nvSpPr>
          <p:spPr>
            <a:xfrm>
              <a:off x="6804247" y="2492896"/>
              <a:ext cx="2016225" cy="8025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Service Orchestration</a:t>
              </a:r>
            </a:p>
            <a:p>
              <a:pPr algn="ctr"/>
              <a:r>
                <a:rPr lang="en-US" sz="1100" dirty="0" smtClean="0"/>
                <a:t>(Provider domains &amp; multi-domain)</a:t>
              </a:r>
              <a:endParaRPr lang="en-US" sz="1100" dirty="0"/>
            </a:p>
          </p:txBody>
        </p:sp>
        <p:sp>
          <p:nvSpPr>
            <p:cNvPr id="25" name="TextBox 122"/>
            <p:cNvSpPr txBox="1"/>
            <p:nvPr/>
          </p:nvSpPr>
          <p:spPr>
            <a:xfrm>
              <a:off x="6898840" y="1691516"/>
              <a:ext cx="1800200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Business Apps</a:t>
              </a:r>
              <a:endParaRPr lang="en-US" sz="11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51520" y="1412776"/>
              <a:ext cx="8424936" cy="182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124"/>
            <p:cNvSpPr txBox="1"/>
            <p:nvPr/>
          </p:nvSpPr>
          <p:spPr>
            <a:xfrm>
              <a:off x="251520" y="1628800"/>
              <a:ext cx="1872208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Product View</a:t>
              </a:r>
              <a:endParaRPr lang="en-US" sz="1100" dirty="0"/>
            </a:p>
          </p:txBody>
        </p:sp>
        <p:sp>
          <p:nvSpPr>
            <p:cNvPr id="28" name="TextBox 125"/>
            <p:cNvSpPr txBox="1"/>
            <p:nvPr/>
          </p:nvSpPr>
          <p:spPr>
            <a:xfrm rot="19135855">
              <a:off x="2171795" y="1711245"/>
              <a:ext cx="930734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Product</a:t>
              </a:r>
            </a:p>
            <a:p>
              <a:pPr algn="ctr"/>
              <a:r>
                <a:rPr lang="en-US" sz="1050" dirty="0" smtClean="0"/>
                <a:t>Catalog</a:t>
              </a:r>
              <a:endParaRPr lang="en-US" sz="1050" dirty="0"/>
            </a:p>
          </p:txBody>
        </p:sp>
        <p:sp>
          <p:nvSpPr>
            <p:cNvPr id="29" name="TextBox 126"/>
            <p:cNvSpPr txBox="1"/>
            <p:nvPr/>
          </p:nvSpPr>
          <p:spPr>
            <a:xfrm rot="19135855">
              <a:off x="3867776" y="1834772"/>
              <a:ext cx="1152128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Customer</a:t>
              </a:r>
              <a:endParaRPr lang="en-US" sz="1050" dirty="0"/>
            </a:p>
          </p:txBody>
        </p:sp>
        <p:sp>
          <p:nvSpPr>
            <p:cNvPr id="30" name="TextBox 127"/>
            <p:cNvSpPr txBox="1"/>
            <p:nvPr/>
          </p:nvSpPr>
          <p:spPr>
            <a:xfrm rot="19209892">
              <a:off x="2156973" y="4004114"/>
              <a:ext cx="605418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Link</a:t>
              </a:r>
              <a:endParaRPr lang="en-US" sz="1050" dirty="0"/>
            </a:p>
          </p:txBody>
        </p:sp>
        <p:sp>
          <p:nvSpPr>
            <p:cNvPr id="31" name="TextBox 128"/>
            <p:cNvSpPr txBox="1"/>
            <p:nvPr/>
          </p:nvSpPr>
          <p:spPr>
            <a:xfrm>
              <a:off x="251520" y="4366845"/>
              <a:ext cx="1872208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 smtClean="0"/>
                <a:t>Network &amp; Topology</a:t>
              </a:r>
              <a:endParaRPr lang="en-US" sz="1100" dirty="0"/>
            </a:p>
          </p:txBody>
        </p:sp>
        <p:sp>
          <p:nvSpPr>
            <p:cNvPr id="32" name="TextBox 129"/>
            <p:cNvSpPr txBox="1"/>
            <p:nvPr/>
          </p:nvSpPr>
          <p:spPr>
            <a:xfrm rot="19058561">
              <a:off x="2101015" y="2906049"/>
              <a:ext cx="1008112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</a:t>
              </a:r>
              <a:endParaRPr lang="en-US" sz="1050" dirty="0"/>
            </a:p>
          </p:txBody>
        </p:sp>
        <p:sp>
          <p:nvSpPr>
            <p:cNvPr id="33" name="TextBox 130"/>
            <p:cNvSpPr txBox="1"/>
            <p:nvPr/>
          </p:nvSpPr>
          <p:spPr>
            <a:xfrm rot="19106781">
              <a:off x="4573549" y="5821822"/>
              <a:ext cx="864096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Server</a:t>
              </a:r>
              <a:endParaRPr lang="en-US" sz="1050" dirty="0"/>
            </a:p>
          </p:txBody>
        </p:sp>
        <p:sp>
          <p:nvSpPr>
            <p:cNvPr id="34" name="TextBox 131"/>
            <p:cNvSpPr txBox="1"/>
            <p:nvPr/>
          </p:nvSpPr>
          <p:spPr>
            <a:xfrm rot="19106781">
              <a:off x="4273356" y="5485666"/>
              <a:ext cx="936104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Facility</a:t>
              </a:r>
              <a:endParaRPr lang="en-US" sz="1050" dirty="0"/>
            </a:p>
          </p:txBody>
        </p:sp>
        <p:sp>
          <p:nvSpPr>
            <p:cNvPr id="35" name="TextBox 132"/>
            <p:cNvSpPr txBox="1"/>
            <p:nvPr/>
          </p:nvSpPr>
          <p:spPr>
            <a:xfrm rot="19106781">
              <a:off x="2051622" y="5385950"/>
              <a:ext cx="852561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Fabric</a:t>
              </a:r>
              <a:endParaRPr lang="en-US" sz="1050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251520" y="2564904"/>
              <a:ext cx="8424936" cy="1826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51520" y="3789040"/>
              <a:ext cx="842493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251520" y="5157192"/>
              <a:ext cx="8424936" cy="1826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136"/>
            <p:cNvSpPr txBox="1"/>
            <p:nvPr/>
          </p:nvSpPr>
          <p:spPr>
            <a:xfrm>
              <a:off x="250328" y="869545"/>
              <a:ext cx="1849626" cy="627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dirty="0" smtClean="0"/>
                <a:t>Management</a:t>
              </a:r>
            </a:p>
            <a:p>
              <a:pPr algn="ctr">
                <a:lnSpc>
                  <a:spcPts val="1500"/>
                </a:lnSpc>
              </a:pPr>
              <a:r>
                <a:rPr lang="en-US" sz="1200" b="1" dirty="0" smtClean="0"/>
                <a:t>Abstractions</a:t>
              </a:r>
              <a:endParaRPr lang="en-US" sz="1200" b="1" dirty="0"/>
            </a:p>
          </p:txBody>
        </p:sp>
        <p:sp>
          <p:nvSpPr>
            <p:cNvPr id="40" name="TextBox 137"/>
            <p:cNvSpPr txBox="1"/>
            <p:nvPr/>
          </p:nvSpPr>
          <p:spPr>
            <a:xfrm rot="19058561">
              <a:off x="3562396" y="2993130"/>
              <a:ext cx="1266614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 Spec</a:t>
              </a:r>
              <a:endParaRPr lang="en-US" sz="1050" dirty="0"/>
            </a:p>
          </p:txBody>
        </p:sp>
        <p:sp>
          <p:nvSpPr>
            <p:cNvPr id="41" name="TextBox 138"/>
            <p:cNvSpPr txBox="1"/>
            <p:nvPr/>
          </p:nvSpPr>
          <p:spPr>
            <a:xfrm rot="19209892">
              <a:off x="2222752" y="4200790"/>
              <a:ext cx="1296144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Forwarding Domain </a:t>
              </a:r>
              <a:endParaRPr lang="en-US" sz="1050" dirty="0"/>
            </a:p>
          </p:txBody>
        </p:sp>
        <p:sp>
          <p:nvSpPr>
            <p:cNvPr id="42" name="TextBox 139"/>
            <p:cNvSpPr txBox="1"/>
            <p:nvPr/>
          </p:nvSpPr>
          <p:spPr>
            <a:xfrm rot="19106781">
              <a:off x="5398781" y="5942318"/>
              <a:ext cx="576064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i="1" dirty="0" smtClean="0"/>
                <a:t>VNF</a:t>
              </a:r>
              <a:endParaRPr lang="en-US" sz="1050" i="1" dirty="0"/>
            </a:p>
          </p:txBody>
        </p:sp>
        <p:sp>
          <p:nvSpPr>
            <p:cNvPr id="43" name="TextBox 140"/>
            <p:cNvSpPr txBox="1"/>
            <p:nvPr/>
          </p:nvSpPr>
          <p:spPr>
            <a:xfrm>
              <a:off x="251520" y="4005064"/>
              <a:ext cx="1872208" cy="34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i="1" dirty="0" smtClean="0"/>
                <a:t>Resource View</a:t>
              </a:r>
              <a:endParaRPr lang="en-US" sz="1100" i="1" dirty="0"/>
            </a:p>
          </p:txBody>
        </p:sp>
        <p:sp>
          <p:nvSpPr>
            <p:cNvPr id="44" name="TextBox 141"/>
            <p:cNvSpPr txBox="1"/>
            <p:nvPr/>
          </p:nvSpPr>
          <p:spPr>
            <a:xfrm rot="19135855">
              <a:off x="5691424" y="1731082"/>
              <a:ext cx="979334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Product</a:t>
              </a:r>
            </a:p>
            <a:p>
              <a:pPr algn="ctr"/>
              <a:r>
                <a:rPr lang="en-US" sz="1050" dirty="0" smtClean="0"/>
                <a:t>Spec</a:t>
              </a:r>
              <a:endParaRPr lang="en-US" sz="1050" dirty="0"/>
            </a:p>
          </p:txBody>
        </p:sp>
        <p:sp>
          <p:nvSpPr>
            <p:cNvPr id="45" name="TextBox 142"/>
            <p:cNvSpPr txBox="1"/>
            <p:nvPr/>
          </p:nvSpPr>
          <p:spPr>
            <a:xfrm rot="19135855">
              <a:off x="4715929" y="1738359"/>
              <a:ext cx="997172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Product</a:t>
              </a:r>
            </a:p>
            <a:p>
              <a:pPr algn="ctr"/>
              <a:r>
                <a:rPr lang="en-US" sz="1050" dirty="0" smtClean="0"/>
                <a:t>Instance</a:t>
              </a:r>
              <a:endParaRPr lang="en-US" sz="1050" dirty="0"/>
            </a:p>
          </p:txBody>
        </p:sp>
        <p:sp>
          <p:nvSpPr>
            <p:cNvPr id="46" name="TextBox 143"/>
            <p:cNvSpPr txBox="1"/>
            <p:nvPr/>
          </p:nvSpPr>
          <p:spPr>
            <a:xfrm rot="19058561">
              <a:off x="2712131" y="2937234"/>
              <a:ext cx="1102313" cy="5556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 Component</a:t>
              </a:r>
              <a:endParaRPr lang="en-US" sz="1050" dirty="0"/>
            </a:p>
          </p:txBody>
        </p:sp>
        <p:sp>
          <p:nvSpPr>
            <p:cNvPr id="47" name="TextBox 144"/>
            <p:cNvSpPr txBox="1"/>
            <p:nvPr/>
          </p:nvSpPr>
          <p:spPr>
            <a:xfrm rot="19058561">
              <a:off x="4691619" y="2762323"/>
              <a:ext cx="903800" cy="7717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 Access Point</a:t>
              </a:r>
              <a:endParaRPr lang="en-US" sz="1050" dirty="0"/>
            </a:p>
          </p:txBody>
        </p:sp>
        <p:sp>
          <p:nvSpPr>
            <p:cNvPr id="48" name="TextBox 145"/>
            <p:cNvSpPr txBox="1"/>
            <p:nvPr/>
          </p:nvSpPr>
          <p:spPr>
            <a:xfrm rot="19209892">
              <a:off x="5451543" y="3981226"/>
              <a:ext cx="758779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Route</a:t>
              </a:r>
              <a:endParaRPr lang="en-US" sz="1050" dirty="0"/>
            </a:p>
          </p:txBody>
        </p:sp>
        <p:sp>
          <p:nvSpPr>
            <p:cNvPr id="49" name="TextBox 146"/>
            <p:cNvSpPr txBox="1"/>
            <p:nvPr/>
          </p:nvSpPr>
          <p:spPr>
            <a:xfrm rot="19209892">
              <a:off x="5351629" y="4430527"/>
              <a:ext cx="1037467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Link End</a:t>
              </a:r>
              <a:endParaRPr lang="en-US" sz="1050" dirty="0"/>
            </a:p>
          </p:txBody>
        </p:sp>
        <p:sp>
          <p:nvSpPr>
            <p:cNvPr id="50" name="TextBox 147"/>
            <p:cNvSpPr txBox="1"/>
            <p:nvPr/>
          </p:nvSpPr>
          <p:spPr>
            <a:xfrm rot="19106781">
              <a:off x="2204582" y="5552169"/>
              <a:ext cx="1353732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Cross Connect</a:t>
              </a:r>
              <a:endParaRPr lang="en-US" sz="1050" dirty="0"/>
            </a:p>
          </p:txBody>
        </p:sp>
        <p:sp>
          <p:nvSpPr>
            <p:cNvPr id="51" name="TextBox 148"/>
            <p:cNvSpPr txBox="1"/>
            <p:nvPr/>
          </p:nvSpPr>
          <p:spPr>
            <a:xfrm rot="19106781">
              <a:off x="5470790" y="5366252"/>
              <a:ext cx="576064" cy="3498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i="1" dirty="0" smtClean="0"/>
                <a:t>VNE</a:t>
              </a:r>
              <a:endParaRPr lang="en-US" sz="1050" i="1" dirty="0"/>
            </a:p>
          </p:txBody>
        </p:sp>
        <p:sp>
          <p:nvSpPr>
            <p:cNvPr id="52" name="TextBox 149"/>
            <p:cNvSpPr txBox="1"/>
            <p:nvPr/>
          </p:nvSpPr>
          <p:spPr>
            <a:xfrm rot="19058561">
              <a:off x="5697717" y="2899965"/>
              <a:ext cx="1022218" cy="5762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 smtClean="0"/>
                <a:t>Service</a:t>
              </a:r>
            </a:p>
            <a:p>
              <a:pPr algn="ctr"/>
              <a:r>
                <a:rPr lang="en-US" sz="1050" dirty="0" smtClean="0"/>
                <a:t>Interface</a:t>
              </a:r>
              <a:endParaRPr lang="en-US" sz="1050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482360" y="4606973"/>
            <a:ext cx="35572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From </a:t>
            </a:r>
            <a:r>
              <a:rPr lang="en-US" sz="1200" dirty="0" smtClean="0">
                <a:hlinkClick r:id="rId2"/>
              </a:rPr>
              <a:t>NFV(16)000018_MEF_Modeling_Activities.pptx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19262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Dimensions(views) and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2544"/>
            <a:ext cx="5596128" cy="452932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Views</a:t>
            </a:r>
          </a:p>
          <a:p>
            <a:pPr lvl="1"/>
            <a:r>
              <a:rPr lang="en-US" sz="1800" dirty="0" smtClean="0"/>
              <a:t>address complexity, provide clarity to stakeholders e.g. business</a:t>
            </a:r>
            <a:r>
              <a:rPr lang="en-US" sz="1800" dirty="0"/>
              <a:t>, developer, system administrators </a:t>
            </a:r>
            <a:endParaRPr lang="en-US" sz="1800" dirty="0" smtClean="0"/>
          </a:p>
          <a:p>
            <a:pPr lvl="1"/>
            <a:r>
              <a:rPr lang="en-US" sz="1800" dirty="0" smtClean="0"/>
              <a:t>A 4+1 view is typical</a:t>
            </a:r>
          </a:p>
          <a:p>
            <a:r>
              <a:rPr lang="en-US" sz="2000" dirty="0" smtClean="0"/>
              <a:t>Perspectives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apture </a:t>
            </a:r>
            <a:r>
              <a:rPr lang="en-US" sz="1800" dirty="0" smtClean="0"/>
              <a:t>ways </a:t>
            </a:r>
            <a:r>
              <a:rPr lang="en-US" sz="1800" dirty="0" smtClean="0"/>
              <a:t>to describe a system</a:t>
            </a:r>
          </a:p>
          <a:p>
            <a:pPr lvl="2"/>
            <a:r>
              <a:rPr lang="en-US" sz="1800" dirty="0" smtClean="0"/>
              <a:t>Structural</a:t>
            </a:r>
          </a:p>
          <a:p>
            <a:pPr lvl="2"/>
            <a:r>
              <a:rPr lang="en-US" sz="1800" dirty="0" smtClean="0"/>
              <a:t>Functional</a:t>
            </a:r>
          </a:p>
          <a:p>
            <a:pPr lvl="2"/>
            <a:r>
              <a:rPr lang="en-US" sz="1800" dirty="0" smtClean="0"/>
              <a:t>Behavioral(Process) </a:t>
            </a:r>
          </a:p>
          <a:p>
            <a:pPr lvl="2"/>
            <a:r>
              <a:rPr lang="en-US" sz="1800" dirty="0" smtClean="0"/>
              <a:t>Rule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75899907"/>
              </p:ext>
            </p:extLst>
          </p:nvPr>
        </p:nvGraphicFramePr>
        <p:xfrm>
          <a:off x="3940629" y="667657"/>
          <a:ext cx="5538651" cy="4078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 rot="2797944">
            <a:off x="7226426" y="1673883"/>
            <a:ext cx="733806" cy="291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ight Arrow 5"/>
          <p:cNvSpPr/>
          <p:nvPr/>
        </p:nvSpPr>
        <p:spPr>
          <a:xfrm rot="7827674">
            <a:off x="5445565" y="1666951"/>
            <a:ext cx="733806" cy="291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ight Arrow 6"/>
          <p:cNvSpPr/>
          <p:nvPr/>
        </p:nvSpPr>
        <p:spPr>
          <a:xfrm rot="2797944">
            <a:off x="5489511" y="3453827"/>
            <a:ext cx="733806" cy="291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ight Arrow 9"/>
          <p:cNvSpPr/>
          <p:nvPr/>
        </p:nvSpPr>
        <p:spPr>
          <a:xfrm rot="7827674">
            <a:off x="7226426" y="3460760"/>
            <a:ext cx="733806" cy="291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9446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an Info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Produce </a:t>
            </a:r>
            <a:r>
              <a:rPr lang="en-US" dirty="0"/>
              <a:t>interface specifications </a:t>
            </a:r>
            <a:r>
              <a:rPr lang="en-US" dirty="0" smtClean="0"/>
              <a:t>for system components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 smtClean="0"/>
              <a:t>semantic alignment </a:t>
            </a:r>
          </a:p>
          <a:p>
            <a:pPr lvl="1"/>
            <a:r>
              <a:rPr lang="en-US" dirty="0" smtClean="0"/>
              <a:t>“What is a service?”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Abstract the developer’s intent for an application</a:t>
            </a:r>
            <a:endParaRPr lang="en-US" dirty="0" smtClean="0"/>
          </a:p>
          <a:p>
            <a:pPr lvl="1"/>
            <a:r>
              <a:rPr lang="en-US" dirty="0" smtClean="0"/>
              <a:t>Simplify developer experience, e.g. application portability and maintenance</a:t>
            </a:r>
          </a:p>
          <a:p>
            <a:pPr lvl="1"/>
            <a:r>
              <a:rPr lang="en-US" dirty="0" smtClean="0"/>
              <a:t>Provide service providers with flexibility in how needs are </a:t>
            </a:r>
            <a:r>
              <a:rPr lang="en-US" dirty="0" smtClean="0"/>
              <a:t>fulfilled</a:t>
            </a:r>
          </a:p>
          <a:p>
            <a:pPr lvl="1"/>
            <a:endParaRPr lang="en-US" dirty="0"/>
          </a:p>
          <a:p>
            <a:r>
              <a:rPr lang="en-US" dirty="0"/>
              <a:t>Allow for translation between different data models</a:t>
            </a:r>
          </a:p>
          <a:p>
            <a:pPr lvl="1"/>
            <a:r>
              <a:rPr lang="en-US" dirty="0"/>
              <a:t>Lossless bi-directional translation between specific and abstract </a:t>
            </a:r>
            <a:r>
              <a:rPr lang="en-US" dirty="0" smtClean="0"/>
              <a:t>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6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1046</Words>
  <Application>Microsoft Office PowerPoint</Application>
  <PresentationFormat>On-screen Show (16:9)</PresentationFormat>
  <Paragraphs>210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Helvetica Neue</vt:lpstr>
      <vt:lpstr>Helvetica Neue Light</vt:lpstr>
      <vt:lpstr>Verdana</vt:lpstr>
      <vt:lpstr>Office Theme</vt:lpstr>
      <vt:lpstr>PowerPoint Presentation</vt:lpstr>
      <vt:lpstr>OPNFV’s Role and Needs for Models</vt:lpstr>
      <vt:lpstr>Example: Lineage of standards adoption for TOSCA</vt:lpstr>
      <vt:lpstr>Recommendations for the SDO Community</vt:lpstr>
      <vt:lpstr>Model-Driven Frameworks</vt:lpstr>
      <vt:lpstr>RFC 3444 on Information vs Data Models</vt:lpstr>
      <vt:lpstr>Example: MEF’s LSO Management View Abstractions</vt:lpstr>
      <vt:lpstr>Dimensions(views) and perspectives</vt:lpstr>
      <vt:lpstr>Why do we need an Info Model?</vt:lpstr>
      <vt:lpstr>Intent based Model driven frameworks</vt:lpstr>
      <vt:lpstr>Modeling in NFV</vt:lpstr>
      <vt:lpstr>NFV need for models</vt:lpstr>
      <vt:lpstr>Open Source and Data Models</vt:lpstr>
      <vt:lpstr>Open Source Model Support</vt:lpstr>
      <vt:lpstr>Come collaborate with us in OPNFV!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2015-11-11T20:57:38Z</dcterms:created>
  <dcterms:modified xsi:type="dcterms:W3CDTF">2016-03-07T15:43:49Z</dcterms:modified>
</cp:coreProperties>
</file>