
<file path=[Content_Types].xml><?xml version="1.0" encoding="utf-8"?>
<Types xmlns="http://schemas.openxmlformats.org/package/2006/content-types">
  <Override PartName="/ppt/slides/slide5.xml" ContentType="application/vnd.openxmlformats-officedocument.presentationml.slide+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56" r:id="rId2"/>
    <p:sldId id="305" r:id="rId3"/>
    <p:sldId id="308" r:id="rId4"/>
    <p:sldId id="307" r:id="rId5"/>
    <p:sldId id="309" r:id="rId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ymond Paik"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A1D884"/>
    <a:srgbClr val="007864"/>
    <a:srgbClr val="00B0B9"/>
    <a:srgbClr val="373A3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4" autoAdjust="0"/>
    <p:restoredTop sz="99807" autoAdjust="0"/>
  </p:normalViewPr>
  <p:slideViewPr>
    <p:cSldViewPr snapToGrid="0" snapToObjects="1">
      <p:cViewPr varScale="1">
        <p:scale>
          <a:sx n="96" d="100"/>
          <a:sy n="96" d="100"/>
        </p:scale>
        <p:origin x="-134" y="-7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F23583-33B4-7B4B-A705-2497C6087177}" type="datetimeFigureOut">
              <a:rPr lang="en-US" smtClean="0"/>
              <a:pPr/>
              <a:t>9/1/2015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3E6AC6-8F50-F148-9D25-A1DC786EE887}" type="slidenum">
              <a:rPr lang="en-US" smtClean="0"/>
              <a:pPr/>
              <a:t>‹#›</a:t>
            </a:fld>
            <a:endParaRPr lang="en-US"/>
          </a:p>
        </p:txBody>
      </p:sp>
    </p:spTree>
    <p:extLst>
      <p:ext uri="{BB962C8B-B14F-4D97-AF65-F5344CB8AC3E}">
        <p14:creationId xmlns="" xmlns:p14="http://schemas.microsoft.com/office/powerpoint/2010/main" val="5802973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F335D3-732B-5244-81CE-1ADB05E9F13F}" type="datetimeFigureOut">
              <a:rPr lang="en-US" smtClean="0"/>
              <a:pPr/>
              <a:t>9/1/2015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5D60E1-BADE-D244-8758-D72F54F153FD}" type="slidenum">
              <a:rPr lang="en-US" smtClean="0"/>
              <a:pPr/>
              <a:t>‹#›</a:t>
            </a:fld>
            <a:endParaRPr lang="en-US"/>
          </a:p>
        </p:txBody>
      </p:sp>
    </p:spTree>
    <p:extLst>
      <p:ext uri="{BB962C8B-B14F-4D97-AF65-F5344CB8AC3E}">
        <p14:creationId xmlns="" xmlns:p14="http://schemas.microsoft.com/office/powerpoint/2010/main" val="284697523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5D60E1-BADE-D244-8758-D72F54F153FD}"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01118690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2"/>
          </p:nvPr>
        </p:nvSpPr>
        <p:spPr>
          <a:xfrm>
            <a:off x="457200" y="4594624"/>
            <a:ext cx="1739900" cy="365125"/>
          </a:xfrm>
          <a:prstGeom prst="rect">
            <a:avLst/>
          </a:prstGeom>
        </p:spPr>
        <p:txBody>
          <a:bodyPr vert="horz" lIns="91440" tIns="45720" rIns="91440" bIns="45720" rtlCol="0" anchor="ctr"/>
          <a:lstStyle>
            <a:lvl1pPr algn="l">
              <a:defRPr sz="1200" b="0" i="0">
                <a:solidFill>
                  <a:schemeClr val="tx1">
                    <a:tint val="75000"/>
                  </a:schemeClr>
                </a:solidFill>
                <a:latin typeface="Helvetica Neue Light"/>
                <a:cs typeface="Helvetica Neue Light"/>
              </a:defRPr>
            </a:lvl1pPr>
          </a:lstStyle>
          <a:p>
            <a:fld id="{6528D6D3-BFA6-44CE-A265-1412F17144FF}" type="datetime1">
              <a:rPr lang="en-US" smtClean="0"/>
              <a:pPr/>
              <a:t>9/1/2015</a:t>
            </a:fld>
            <a:endParaRPr lang="en-US" dirty="0"/>
          </a:p>
        </p:txBody>
      </p:sp>
      <p:sp>
        <p:nvSpPr>
          <p:cNvPr id="8" name="Footer Placeholder 4"/>
          <p:cNvSpPr>
            <a:spLocks noGrp="1"/>
          </p:cNvSpPr>
          <p:nvPr>
            <p:ph type="ftr" sz="quarter" idx="3"/>
          </p:nvPr>
        </p:nvSpPr>
        <p:spPr>
          <a:xfrm>
            <a:off x="2197100" y="4594624"/>
            <a:ext cx="3822700" cy="365125"/>
          </a:xfrm>
          <a:prstGeom prst="rect">
            <a:avLst/>
          </a:prstGeom>
        </p:spPr>
        <p:txBody>
          <a:bodyPr vert="horz" lIns="91440" tIns="45720" rIns="91440" bIns="45720" rtlCol="0" anchor="ctr"/>
          <a:lstStyle>
            <a:lvl1pPr algn="ctr">
              <a:defRPr sz="1200" b="0" i="0">
                <a:solidFill>
                  <a:schemeClr val="tx1">
                    <a:tint val="75000"/>
                  </a:schemeClr>
                </a:solidFill>
                <a:latin typeface="Helvetica Neue Light"/>
                <a:cs typeface="Helvetica Neue Light"/>
              </a:defRPr>
            </a:lvl1pPr>
          </a:lstStyle>
          <a:p>
            <a:pPr algn="l"/>
            <a:endParaRPr lang="en-US" dirty="0"/>
          </a:p>
        </p:txBody>
      </p:sp>
      <p:sp>
        <p:nvSpPr>
          <p:cNvPr id="9" name="Slide Number Placeholder 5"/>
          <p:cNvSpPr>
            <a:spLocks noGrp="1"/>
          </p:cNvSpPr>
          <p:nvPr>
            <p:ph type="sldNum" sz="quarter" idx="4"/>
          </p:nvPr>
        </p:nvSpPr>
        <p:spPr>
          <a:xfrm>
            <a:off x="8261350" y="4594624"/>
            <a:ext cx="603250" cy="365125"/>
          </a:xfrm>
          <a:prstGeom prst="rect">
            <a:avLst/>
          </a:prstGeom>
        </p:spPr>
        <p:txBody>
          <a:bodyPr vert="horz" lIns="91440" tIns="45720" rIns="91440" bIns="45720" rtlCol="0" anchor="ctr"/>
          <a:lstStyle>
            <a:lvl1pPr algn="r">
              <a:defRPr sz="1200" b="0" i="0">
                <a:solidFill>
                  <a:schemeClr val="tx1">
                    <a:tint val="75000"/>
                  </a:schemeClr>
                </a:solidFill>
                <a:latin typeface="Helvetica Neue Light"/>
                <a:cs typeface="Helvetica Neue Light"/>
              </a:defRPr>
            </a:lvl1pPr>
          </a:lstStyle>
          <a:p>
            <a:fld id="{9A656EF6-BAFE-D947-B882-BDAE585DDDE4}" type="slidenum">
              <a:rPr lang="en-US" smtClean="0"/>
              <a:pPr/>
              <a:t>‹#›</a:t>
            </a:fld>
            <a:endParaRPr lang="en-US" dirty="0"/>
          </a:p>
        </p:txBody>
      </p:sp>
    </p:spTree>
    <p:extLst>
      <p:ext uri="{BB962C8B-B14F-4D97-AF65-F5344CB8AC3E}">
        <p14:creationId xmlns="" xmlns:p14="http://schemas.microsoft.com/office/powerpoint/2010/main" val="2833288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4594624"/>
            <a:ext cx="1651000" cy="365125"/>
          </a:xfrm>
          <a:prstGeom prst="rect">
            <a:avLst/>
          </a:prstGeom>
        </p:spPr>
        <p:txBody>
          <a:bodyPr vert="horz" lIns="91440" tIns="45720" rIns="91440" bIns="45720" rtlCol="0" anchor="ctr"/>
          <a:lstStyle>
            <a:lvl1pPr algn="l">
              <a:defRPr sz="1200" b="0" i="0">
                <a:solidFill>
                  <a:schemeClr val="tx1">
                    <a:tint val="75000"/>
                  </a:schemeClr>
                </a:solidFill>
                <a:latin typeface="Helvetica Neue Light"/>
                <a:cs typeface="Helvetica Neue Light"/>
              </a:defRPr>
            </a:lvl1pPr>
          </a:lstStyle>
          <a:p>
            <a:fld id="{B61F8862-D42F-4E61-BBD2-5686C69F7EFB}" type="datetime1">
              <a:rPr lang="en-US" smtClean="0"/>
              <a:pPr/>
              <a:t>9/1/2015</a:t>
            </a:fld>
            <a:endParaRPr lang="en-US" dirty="0"/>
          </a:p>
        </p:txBody>
      </p:sp>
      <p:sp>
        <p:nvSpPr>
          <p:cNvPr id="7" name="Slide Number Placeholder 5"/>
          <p:cNvSpPr>
            <a:spLocks noGrp="1"/>
          </p:cNvSpPr>
          <p:nvPr>
            <p:ph type="sldNum" sz="quarter" idx="4"/>
          </p:nvPr>
        </p:nvSpPr>
        <p:spPr>
          <a:xfrm>
            <a:off x="8261350" y="4594624"/>
            <a:ext cx="603250" cy="365125"/>
          </a:xfrm>
          <a:prstGeom prst="rect">
            <a:avLst/>
          </a:prstGeom>
        </p:spPr>
        <p:txBody>
          <a:bodyPr vert="horz" lIns="91440" tIns="45720" rIns="91440" bIns="45720" rtlCol="0" anchor="ctr"/>
          <a:lstStyle>
            <a:lvl1pPr algn="r">
              <a:defRPr sz="1200" b="0" i="0">
                <a:solidFill>
                  <a:schemeClr val="tx1">
                    <a:tint val="75000"/>
                  </a:schemeClr>
                </a:solidFill>
                <a:latin typeface="Helvetica Neue Light"/>
                <a:cs typeface="Helvetica Neue Light"/>
              </a:defRPr>
            </a:lvl1pPr>
          </a:lstStyle>
          <a:p>
            <a:fld id="{9A656EF6-BAFE-D947-B882-BDAE585DDDE4}" type="slidenum">
              <a:rPr lang="en-US" smtClean="0"/>
              <a:pPr/>
              <a:t>‹#›</a:t>
            </a:fld>
            <a:endParaRPr lang="en-US" dirty="0"/>
          </a:p>
        </p:txBody>
      </p:sp>
      <p:sp>
        <p:nvSpPr>
          <p:cNvPr id="10" name="Slide Number Placeholder 5"/>
          <p:cNvSpPr txBox="1">
            <a:spLocks/>
          </p:cNvSpPr>
          <p:nvPr userDrawn="1"/>
        </p:nvSpPr>
        <p:spPr>
          <a:xfrm>
            <a:off x="8261350" y="4594624"/>
            <a:ext cx="603250" cy="365125"/>
          </a:xfrm>
          <a:prstGeom prst="rect">
            <a:avLst/>
          </a:prstGeom>
        </p:spPr>
        <p:txBody>
          <a:bodyPr vert="horz" lIns="91440" tIns="45720" rIns="91440" bIns="45720" rtlCol="0" anchor="ctr"/>
          <a:lstStyle>
            <a:defPPr>
              <a:defRPr lang="en-US"/>
            </a:defPPr>
            <a:lvl1pPr marL="0" algn="r" defTabSz="457200" rtl="0" eaLnBrk="1" latinLnBrk="0" hangingPunct="1">
              <a:defRPr sz="1200" b="0" i="0" kern="1200">
                <a:solidFill>
                  <a:schemeClr val="tx1">
                    <a:tint val="75000"/>
                  </a:schemeClr>
                </a:solidFill>
                <a:latin typeface="Helvetica Neue Light"/>
                <a:ea typeface="+mn-ea"/>
                <a:cs typeface="Helvetica Neue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A656EF6-BAFE-D947-B882-BDAE585DDDE4}" type="slidenum">
              <a:rPr lang="en-US" smtClean="0"/>
              <a:pPr/>
              <a:t>‹#›</a:t>
            </a:fld>
            <a:endParaRPr lang="en-US" dirty="0"/>
          </a:p>
        </p:txBody>
      </p:sp>
      <p:sp>
        <p:nvSpPr>
          <p:cNvPr id="11" name="Footer Placeholder 4"/>
          <p:cNvSpPr>
            <a:spLocks noGrp="1"/>
          </p:cNvSpPr>
          <p:nvPr>
            <p:ph type="ftr" sz="quarter" idx="3"/>
          </p:nvPr>
        </p:nvSpPr>
        <p:spPr>
          <a:xfrm>
            <a:off x="2197100" y="4594624"/>
            <a:ext cx="3822700" cy="365125"/>
          </a:xfrm>
          <a:prstGeom prst="rect">
            <a:avLst/>
          </a:prstGeom>
        </p:spPr>
        <p:txBody>
          <a:bodyPr vert="horz" lIns="91440" tIns="45720" rIns="91440" bIns="45720" rtlCol="0" anchor="ctr"/>
          <a:lstStyle>
            <a:lvl1pPr algn="ctr">
              <a:defRPr sz="1200" b="0" i="0">
                <a:solidFill>
                  <a:schemeClr val="tx1">
                    <a:tint val="75000"/>
                  </a:schemeClr>
                </a:solidFill>
                <a:latin typeface="Helvetica Neue Light"/>
                <a:cs typeface="Helvetica Neue Light"/>
              </a:defRPr>
            </a:lvl1pPr>
          </a:lstStyle>
          <a:p>
            <a:pPr algn="l"/>
            <a:endParaRPr lang="en-US" dirty="0"/>
          </a:p>
        </p:txBody>
      </p:sp>
    </p:spTree>
    <p:extLst>
      <p:ext uri="{BB962C8B-B14F-4D97-AF65-F5344CB8AC3E}">
        <p14:creationId xmlns="" xmlns:p14="http://schemas.microsoft.com/office/powerpoint/2010/main" val="18034270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5000">
              <a:schemeClr val="bg1">
                <a:tint val="80000"/>
                <a:satMod val="300000"/>
              </a:schemeClr>
            </a:gs>
            <a:gs pos="100000">
              <a:srgbClr val="373A36">
                <a:alpha val="5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smtClean="0"/>
              <a:t>T</a:t>
            </a:r>
            <a:r>
              <a:rPr lang="en-CA" dirty="0" smtClean="0"/>
              <a:t>HIS IS A TITLE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descr="OPNFV_Pantone.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7215416" y="4621836"/>
            <a:ext cx="1206499" cy="261586"/>
          </a:xfrm>
          <a:prstGeom prst="rect">
            <a:avLst/>
          </a:prstGeom>
        </p:spPr>
      </p:pic>
      <p:sp>
        <p:nvSpPr>
          <p:cNvPr id="5" name="Rectangle 4"/>
          <p:cNvSpPr/>
          <p:nvPr/>
        </p:nvSpPr>
        <p:spPr>
          <a:xfrm>
            <a:off x="0" y="5054600"/>
            <a:ext cx="9169400" cy="114300"/>
          </a:xfrm>
          <a:prstGeom prst="rect">
            <a:avLst/>
          </a:prstGeom>
          <a:solidFill>
            <a:srgbClr val="00B0B9"/>
          </a:solidFill>
          <a:ln>
            <a:no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Date Placeholder 3"/>
          <p:cNvSpPr>
            <a:spLocks noGrp="1"/>
          </p:cNvSpPr>
          <p:nvPr>
            <p:ph type="dt" sz="half" idx="2"/>
          </p:nvPr>
        </p:nvSpPr>
        <p:spPr>
          <a:xfrm>
            <a:off x="457200" y="4594624"/>
            <a:ext cx="1714500" cy="365125"/>
          </a:xfrm>
          <a:prstGeom prst="rect">
            <a:avLst/>
          </a:prstGeom>
        </p:spPr>
        <p:txBody>
          <a:bodyPr vert="horz" lIns="91440" tIns="45720" rIns="91440" bIns="45720" rtlCol="0" anchor="ctr"/>
          <a:lstStyle>
            <a:lvl1pPr algn="l">
              <a:defRPr sz="1200" b="0" i="0">
                <a:solidFill>
                  <a:schemeClr val="tx1">
                    <a:tint val="75000"/>
                  </a:schemeClr>
                </a:solidFill>
                <a:latin typeface="Helvetica Neue Light"/>
                <a:cs typeface="Helvetica Neue Light"/>
              </a:defRPr>
            </a:lvl1pPr>
          </a:lstStyle>
          <a:p>
            <a:fld id="{0BBAE4FC-E8DD-474B-A899-4390C36757B9}" type="datetime1">
              <a:rPr lang="en-US" smtClean="0"/>
              <a:pPr/>
              <a:t>9/1/2015</a:t>
            </a:fld>
            <a:endParaRPr lang="en-US" dirty="0"/>
          </a:p>
        </p:txBody>
      </p:sp>
      <p:sp>
        <p:nvSpPr>
          <p:cNvPr id="11" name="Footer Placeholder 4"/>
          <p:cNvSpPr>
            <a:spLocks noGrp="1"/>
          </p:cNvSpPr>
          <p:nvPr>
            <p:ph type="ftr" sz="quarter" idx="3"/>
          </p:nvPr>
        </p:nvSpPr>
        <p:spPr>
          <a:xfrm>
            <a:off x="2171700" y="4594624"/>
            <a:ext cx="3848100" cy="365125"/>
          </a:xfrm>
          <a:prstGeom prst="rect">
            <a:avLst/>
          </a:prstGeom>
        </p:spPr>
        <p:txBody>
          <a:bodyPr vert="horz" lIns="91440" tIns="45720" rIns="91440" bIns="45720" rtlCol="0" anchor="ctr"/>
          <a:lstStyle>
            <a:lvl1pPr algn="ctr">
              <a:defRPr sz="1200" b="0" i="0">
                <a:solidFill>
                  <a:schemeClr val="tx1">
                    <a:tint val="75000"/>
                  </a:schemeClr>
                </a:solidFill>
                <a:latin typeface="Helvetica Neue Light"/>
                <a:cs typeface="Helvetica Neue Light"/>
              </a:defRPr>
            </a:lvl1pPr>
          </a:lstStyle>
          <a:p>
            <a:pPr algn="l"/>
            <a:endParaRPr lang="en-US" dirty="0"/>
          </a:p>
        </p:txBody>
      </p:sp>
      <p:sp>
        <p:nvSpPr>
          <p:cNvPr id="12" name="Slide Number Placeholder 5"/>
          <p:cNvSpPr>
            <a:spLocks noGrp="1"/>
          </p:cNvSpPr>
          <p:nvPr>
            <p:ph type="sldNum" sz="quarter" idx="4"/>
          </p:nvPr>
        </p:nvSpPr>
        <p:spPr>
          <a:xfrm>
            <a:off x="8261350" y="4594624"/>
            <a:ext cx="603250" cy="365125"/>
          </a:xfrm>
          <a:prstGeom prst="rect">
            <a:avLst/>
          </a:prstGeom>
        </p:spPr>
        <p:txBody>
          <a:bodyPr vert="horz" lIns="91440" tIns="45720" rIns="91440" bIns="45720" rtlCol="0" anchor="ctr"/>
          <a:lstStyle>
            <a:lvl1pPr algn="r">
              <a:defRPr sz="1200" b="0" i="0">
                <a:solidFill>
                  <a:schemeClr val="tx1">
                    <a:tint val="75000"/>
                  </a:schemeClr>
                </a:solidFill>
                <a:latin typeface="Helvetica Neue Light"/>
                <a:cs typeface="Helvetica Neue Light"/>
              </a:defRPr>
            </a:lvl1pPr>
          </a:lstStyle>
          <a:p>
            <a:fld id="{9A656EF6-BAFE-D947-B882-BDAE585DDDE4}" type="slidenum">
              <a:rPr lang="en-US" smtClean="0"/>
              <a:pPr/>
              <a:t>‹#›</a:t>
            </a:fld>
            <a:endParaRPr lang="en-US" dirty="0"/>
          </a:p>
        </p:txBody>
      </p:sp>
    </p:spTree>
    <p:extLst>
      <p:ext uri="{BB962C8B-B14F-4D97-AF65-F5344CB8AC3E}">
        <p14:creationId xmlns="" xmlns:p14="http://schemas.microsoft.com/office/powerpoint/2010/main" val="3676065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hf hdr="0" ftr="0"/>
  <p:txStyles>
    <p:titleStyle>
      <a:lvl1pPr algn="l" defTabSz="457200" rtl="0" eaLnBrk="1" latinLnBrk="0" hangingPunct="1">
        <a:spcBef>
          <a:spcPct val="0"/>
        </a:spcBef>
        <a:buNone/>
        <a:defRPr sz="2400" kern="1200">
          <a:solidFill>
            <a:srgbClr val="373A36"/>
          </a:solidFill>
          <a:latin typeface="Helvetica Neue"/>
          <a:ea typeface="+mj-ea"/>
          <a:cs typeface="Helvetica Neue"/>
        </a:defRPr>
      </a:lvl1pPr>
    </p:titleStyle>
    <p:bodyStyle>
      <a:lvl1pPr marL="342900" indent="-342900" algn="l" defTabSz="457200" rtl="0" eaLnBrk="1" latinLnBrk="0" hangingPunct="1">
        <a:spcBef>
          <a:spcPct val="20000"/>
        </a:spcBef>
        <a:spcAft>
          <a:spcPts val="1200"/>
        </a:spcAft>
        <a:buClr>
          <a:srgbClr val="00B0B9"/>
        </a:buClr>
        <a:buFont typeface="Arial"/>
        <a:buChar char="•"/>
        <a:defRPr sz="1800" b="0" i="0" kern="1200">
          <a:solidFill>
            <a:srgbClr val="373A36"/>
          </a:solidFill>
          <a:latin typeface="Helvetica Neue Light"/>
          <a:ea typeface="+mn-ea"/>
          <a:cs typeface="Helvetica Neue Light"/>
        </a:defRPr>
      </a:lvl1pPr>
      <a:lvl2pPr marL="742950" indent="-285750" algn="l" defTabSz="457200" rtl="0" eaLnBrk="1" latinLnBrk="0" hangingPunct="1">
        <a:spcBef>
          <a:spcPct val="20000"/>
        </a:spcBef>
        <a:buClr>
          <a:srgbClr val="00B0B9"/>
        </a:buClr>
        <a:buFont typeface="Arial"/>
        <a:buChar char="–"/>
        <a:defRPr sz="1600" b="0" i="0" kern="1200">
          <a:solidFill>
            <a:srgbClr val="373A36"/>
          </a:solidFill>
          <a:latin typeface="Helvetica Neue Light"/>
          <a:ea typeface="+mn-ea"/>
          <a:cs typeface="Helvetica Neue Light"/>
        </a:defRPr>
      </a:lvl2pPr>
      <a:lvl3pPr marL="1143000" indent="-228600" algn="l" defTabSz="457200" rtl="0" eaLnBrk="1" latinLnBrk="0" hangingPunct="1">
        <a:spcBef>
          <a:spcPct val="20000"/>
        </a:spcBef>
        <a:buClr>
          <a:srgbClr val="00B0B9"/>
        </a:buClr>
        <a:buFont typeface="Arial"/>
        <a:buChar char="•"/>
        <a:defRPr sz="1400" b="0" i="0" kern="1200">
          <a:solidFill>
            <a:srgbClr val="373A36"/>
          </a:solidFill>
          <a:latin typeface="Helvetica Neue Light"/>
          <a:ea typeface="+mn-ea"/>
          <a:cs typeface="Helvetica Neue Light"/>
        </a:defRPr>
      </a:lvl3pPr>
      <a:lvl4pPr marL="1600200" indent="-228600" algn="l" defTabSz="457200" rtl="0" eaLnBrk="1" latinLnBrk="0" hangingPunct="1">
        <a:spcBef>
          <a:spcPct val="20000"/>
        </a:spcBef>
        <a:buClr>
          <a:srgbClr val="00B0B9"/>
        </a:buClr>
        <a:buFont typeface="Arial"/>
        <a:buChar char="–"/>
        <a:defRPr sz="1200" b="0" i="0" kern="1200">
          <a:solidFill>
            <a:srgbClr val="373A36"/>
          </a:solidFill>
          <a:latin typeface="Helvetica Neue Light"/>
          <a:ea typeface="+mn-ea"/>
          <a:cs typeface="Helvetica Neue Light"/>
        </a:defRPr>
      </a:lvl4pPr>
      <a:lvl5pPr marL="2057400" indent="-228600" algn="l" defTabSz="457200" rtl="0" eaLnBrk="1" latinLnBrk="0" hangingPunct="1">
        <a:spcBef>
          <a:spcPct val="20000"/>
        </a:spcBef>
        <a:buClr>
          <a:srgbClr val="00B0B9"/>
        </a:buClr>
        <a:buFont typeface="Arial"/>
        <a:buChar char="»"/>
        <a:defRPr sz="1100" b="0" i="0" kern="1200">
          <a:solidFill>
            <a:srgbClr val="373A36"/>
          </a:solidFill>
          <a:latin typeface="Helvetica Neue Light"/>
          <a:ea typeface="+mn-ea"/>
          <a:cs typeface="Helvetica Neue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blueprints.launchpad.net/nova/+spec/mark-host-down"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hyperlink" Target="https://blueprints.launchpad.net/python-novaclient/+spec/support-force-down-servic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blueprints.launchpad.net/nova/+spec/service-status-notification" TargetMode="External"/><Relationship Id="rId2" Type="http://schemas.openxmlformats.org/officeDocument/2006/relationships/hyperlink" Target="https://blueprints.launchpad.net/nova/+spec/get-valid-server-sta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3724836" y="888272"/>
            <a:ext cx="5271246" cy="1269981"/>
          </a:xfrm>
          <a:prstGeom prst="rect">
            <a:avLst/>
          </a:prstGeom>
        </p:spPr>
        <p:txBody>
          <a:bodyPr anchor="t"/>
          <a:lstStyle>
            <a:lvl1pPr algn="l" defTabSz="457200" rtl="0" eaLnBrk="1" latinLnBrk="0" hangingPunct="1">
              <a:spcBef>
                <a:spcPct val="0"/>
              </a:spcBef>
              <a:buNone/>
              <a:defRPr sz="3200" b="0" i="0" kern="1200" baseline="0">
                <a:solidFill>
                  <a:srgbClr val="373A36"/>
                </a:solidFill>
                <a:latin typeface="Helvetica Neue Light"/>
                <a:ea typeface="+mj-ea"/>
                <a:cs typeface="Helvetica Neue Light"/>
              </a:defRPr>
            </a:lvl1pPr>
          </a:lstStyle>
          <a:p>
            <a:r>
              <a:rPr lang="en-US" sz="2000" dirty="0" smtClean="0"/>
              <a:t>Doctor OpenStack Nova </a:t>
            </a:r>
            <a:r>
              <a:rPr lang="en-US" sz="2000" dirty="0" smtClean="0"/>
              <a:t>B</a:t>
            </a:r>
            <a:r>
              <a:rPr lang="en-US" sz="2000" dirty="0" smtClean="0"/>
              <a:t>lueprints</a:t>
            </a:r>
            <a:endParaRPr lang="en-US" sz="2000" dirty="0" smtClean="0"/>
          </a:p>
        </p:txBody>
      </p:sp>
      <p:pic>
        <p:nvPicPr>
          <p:cNvPr id="8" name="Picture 7" descr="OPNFV_Pantone.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381001" y="888271"/>
            <a:ext cx="3175000" cy="688385"/>
          </a:xfrm>
          <a:prstGeom prst="rect">
            <a:avLst/>
          </a:prstGeom>
        </p:spPr>
      </p:pic>
      <p:pic>
        <p:nvPicPr>
          <p:cNvPr id="10" name="Picture 9" descr="OPNFV_PPT_Background.png"/>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2" y="2361417"/>
            <a:ext cx="9180287" cy="2782084"/>
          </a:xfrm>
          <a:prstGeom prst="rect">
            <a:avLst/>
          </a:prstGeom>
        </p:spPr>
      </p:pic>
      <p:pic>
        <p:nvPicPr>
          <p:cNvPr id="9" name="Picture 8" descr="LF_collab_logo_white_rgb.png"/>
          <p:cNvPicPr>
            <a:picLocks noChangeAspect="1"/>
          </p:cNvPicPr>
          <p:nvPr/>
        </p:nvPicPr>
        <p:blipFill>
          <a:blip r:embed="rId5">
            <a:extLst>
              <a:ext uri="{28A0092B-C50C-407E-A947-70E740481C1C}">
                <a14:useLocalDpi xmlns="" xmlns:a14="http://schemas.microsoft.com/office/drawing/2010/main" val="0"/>
              </a:ext>
            </a:extLst>
          </a:blip>
          <a:stretch>
            <a:fillRect/>
          </a:stretch>
        </p:blipFill>
        <p:spPr>
          <a:xfrm>
            <a:off x="6040119" y="4526820"/>
            <a:ext cx="2773680" cy="338328"/>
          </a:xfrm>
          <a:prstGeom prst="rect">
            <a:avLst/>
          </a:prstGeom>
        </p:spPr>
      </p:pic>
      <p:sp>
        <p:nvSpPr>
          <p:cNvPr id="3" name="Subtitle 2"/>
          <p:cNvSpPr>
            <a:spLocks noGrp="1"/>
          </p:cNvSpPr>
          <p:nvPr>
            <p:ph type="subTitle" idx="4294967295"/>
          </p:nvPr>
        </p:nvSpPr>
        <p:spPr>
          <a:xfrm>
            <a:off x="4141469" y="2659920"/>
            <a:ext cx="2654300" cy="1314450"/>
          </a:xfrm>
        </p:spPr>
        <p:txBody>
          <a:bodyPr>
            <a:normAutofit/>
          </a:bodyPr>
          <a:lstStyle/>
          <a:p>
            <a:pPr marL="0" indent="0">
              <a:buNone/>
            </a:pPr>
            <a:r>
              <a:rPr lang="en-US" sz="2000" dirty="0" smtClean="0">
                <a:solidFill>
                  <a:schemeClr val="bg1"/>
                </a:solidFill>
              </a:rPr>
              <a:t>09</a:t>
            </a:r>
            <a:r>
              <a:rPr lang="en-US" sz="2000" dirty="0" smtClean="0">
                <a:solidFill>
                  <a:schemeClr val="bg1"/>
                </a:solidFill>
              </a:rPr>
              <a:t>/01/2015</a:t>
            </a:r>
            <a:endParaRPr lang="en-US" sz="2000" dirty="0" smtClean="0">
              <a:solidFill>
                <a:schemeClr val="bg1"/>
              </a:solidFill>
            </a:endParaRPr>
          </a:p>
        </p:txBody>
      </p:sp>
    </p:spTree>
    <p:extLst>
      <p:ext uri="{BB962C8B-B14F-4D97-AF65-F5344CB8AC3E}">
        <p14:creationId xmlns="" xmlns:p14="http://schemas.microsoft.com/office/powerpoint/2010/main" val="1714471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Doctor intention</a:t>
            </a:r>
            <a:endParaRPr lang="en-US" dirty="0"/>
          </a:p>
        </p:txBody>
      </p:sp>
      <p:sp>
        <p:nvSpPr>
          <p:cNvPr id="3" name="Content Placeholder 2"/>
          <p:cNvSpPr>
            <a:spLocks noGrp="1"/>
          </p:cNvSpPr>
          <p:nvPr>
            <p:ph idx="1"/>
          </p:nvPr>
        </p:nvSpPr>
        <p:spPr/>
        <p:txBody>
          <a:bodyPr>
            <a:normAutofit fontScale="92500" lnSpcReduction="20000"/>
          </a:bodyPr>
          <a:lstStyle/>
          <a:p>
            <a:pPr marL="252000" indent="-252000"/>
            <a:r>
              <a:rPr lang="en-US" sz="2000" dirty="0" smtClean="0"/>
              <a:t>For Telco grade VIM, user would expect server and host state to be reliable and up-to-date.</a:t>
            </a:r>
          </a:p>
          <a:p>
            <a:pPr marL="252000" indent="-252000"/>
            <a:r>
              <a:rPr lang="en-US" sz="2000" dirty="0" smtClean="0"/>
              <a:t>State should change fast when error occurs, so user can make correlating action.</a:t>
            </a:r>
          </a:p>
          <a:p>
            <a:pPr marL="252000" indent="-252000"/>
            <a:r>
              <a:rPr lang="en-US" sz="2000" dirty="0" smtClean="0"/>
              <a:t>Host needs to be fenced (shutdown) if server(s) moved to another host, so it is granted same server instance is not there twice. This will be done by external tool in NFVI that can be Pacemaker or any other tool detecting host faults (Doctor).</a:t>
            </a:r>
          </a:p>
          <a:p>
            <a:pPr marL="252000" indent="-252000"/>
            <a:r>
              <a:rPr lang="en-US" sz="2000" dirty="0" smtClean="0"/>
              <a:t>While Doctor project will have notification of host faults to NB IF fast, the OpenStack state should reflect the same and not conflict.</a:t>
            </a:r>
          </a:p>
          <a:p>
            <a:pPr marL="252000" indent="-252000"/>
            <a:endParaRPr lang="en-US" sz="2000" dirty="0" smtClean="0"/>
          </a:p>
        </p:txBody>
      </p:sp>
      <p:sp>
        <p:nvSpPr>
          <p:cNvPr id="4" name="Date Placeholder 3"/>
          <p:cNvSpPr>
            <a:spLocks noGrp="1"/>
          </p:cNvSpPr>
          <p:nvPr>
            <p:ph type="dt" sz="half" idx="2"/>
          </p:nvPr>
        </p:nvSpPr>
        <p:spPr/>
        <p:txBody>
          <a:bodyPr/>
          <a:lstStyle/>
          <a:p>
            <a:fld id="{6528D6D3-BFA6-44CE-A265-1412F17144FF}" type="datetime1">
              <a:rPr lang="en-US" smtClean="0"/>
              <a:pPr/>
              <a:t>9/1/2015</a:t>
            </a:fld>
            <a:endParaRPr lang="en-US" dirty="0"/>
          </a:p>
        </p:txBody>
      </p:sp>
      <p:sp>
        <p:nvSpPr>
          <p:cNvPr id="5" name="Slide Number Placeholder 4"/>
          <p:cNvSpPr>
            <a:spLocks noGrp="1"/>
          </p:cNvSpPr>
          <p:nvPr>
            <p:ph type="sldNum" sz="quarter" idx="4"/>
          </p:nvPr>
        </p:nvSpPr>
        <p:spPr/>
        <p:txBody>
          <a:bodyPr/>
          <a:lstStyle/>
          <a:p>
            <a:fld id="{9A656EF6-BAFE-D947-B882-BDAE585DDDE4}"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t>
            </a:r>
            <a:r>
              <a:rPr lang="en-US" dirty="0" smtClean="0"/>
              <a:t>mplemented Nova Blueprints</a:t>
            </a:r>
            <a:endParaRPr lang="en-US" dirty="0"/>
          </a:p>
        </p:txBody>
      </p:sp>
      <p:sp>
        <p:nvSpPr>
          <p:cNvPr id="3" name="Content Placeholder 2"/>
          <p:cNvSpPr>
            <a:spLocks noGrp="1"/>
          </p:cNvSpPr>
          <p:nvPr>
            <p:ph idx="1"/>
          </p:nvPr>
        </p:nvSpPr>
        <p:spPr>
          <a:xfrm>
            <a:off x="457200" y="1200151"/>
            <a:ext cx="7671547" cy="3394472"/>
          </a:xfrm>
        </p:spPr>
        <p:txBody>
          <a:bodyPr>
            <a:normAutofit/>
          </a:bodyPr>
          <a:lstStyle/>
          <a:p>
            <a:r>
              <a:rPr lang="en-US" sz="1900" dirty="0" smtClean="0"/>
              <a:t>These two blueprints </a:t>
            </a:r>
            <a:r>
              <a:rPr lang="en-US" sz="1900" dirty="0" smtClean="0"/>
              <a:t>implemented in OpenStack Liberty-3 release enables having host state down fast.</a:t>
            </a:r>
          </a:p>
          <a:p>
            <a:pPr lvl="1"/>
            <a:r>
              <a:rPr lang="en-US" sz="1900" dirty="0" smtClean="0"/>
              <a:t>New </a:t>
            </a:r>
            <a:r>
              <a:rPr lang="en-US" sz="1900" dirty="0" smtClean="0"/>
              <a:t>nova API call to mark nova-compute </a:t>
            </a:r>
            <a:r>
              <a:rPr lang="en-US" sz="1900" dirty="0" smtClean="0"/>
              <a:t>down.</a:t>
            </a:r>
            <a:br>
              <a:rPr lang="en-US" sz="1900" dirty="0" smtClean="0"/>
            </a:br>
            <a:r>
              <a:rPr lang="en-US" sz="1900" dirty="0" smtClean="0">
                <a:hlinkClick r:id="rId3"/>
              </a:rPr>
              <a:t>https</a:t>
            </a:r>
            <a:r>
              <a:rPr lang="en-US" sz="1900" dirty="0" smtClean="0">
                <a:hlinkClick r:id="rId3"/>
              </a:rPr>
              <a:t>://blueprints.launchpad.net/nova/+</a:t>
            </a:r>
            <a:r>
              <a:rPr lang="en-US" sz="1900" dirty="0" smtClean="0">
                <a:hlinkClick r:id="rId3"/>
              </a:rPr>
              <a:t>spec/mark-host-down</a:t>
            </a:r>
            <a:endParaRPr lang="en-US" sz="1900" dirty="0" smtClean="0"/>
          </a:p>
          <a:p>
            <a:pPr lvl="1"/>
            <a:r>
              <a:rPr lang="en-US" sz="1900" dirty="0" smtClean="0"/>
              <a:t>Support </a:t>
            </a:r>
            <a:r>
              <a:rPr lang="en-US" sz="1900" dirty="0" smtClean="0"/>
              <a:t>forcing service </a:t>
            </a:r>
            <a:r>
              <a:rPr lang="en-US" sz="1900" dirty="0" smtClean="0"/>
              <a:t>down</a:t>
            </a:r>
            <a:br>
              <a:rPr lang="en-US" sz="1900" dirty="0" smtClean="0"/>
            </a:br>
            <a:r>
              <a:rPr lang="en-US" sz="1900" dirty="0" smtClean="0">
                <a:hlinkClick r:id="rId4"/>
              </a:rPr>
              <a:t>https</a:t>
            </a:r>
            <a:r>
              <a:rPr lang="en-US" sz="1900" dirty="0" smtClean="0">
                <a:hlinkClick r:id="rId4"/>
              </a:rPr>
              <a:t>://blueprints.launchpad.net/python-novaclient/+</a:t>
            </a:r>
            <a:r>
              <a:rPr lang="en-US" sz="1900" dirty="0" smtClean="0">
                <a:hlinkClick r:id="rId4"/>
              </a:rPr>
              <a:t>spec/support-force-down-service</a:t>
            </a:r>
            <a:endParaRPr lang="en-US" sz="1900" dirty="0" smtClean="0"/>
          </a:p>
          <a:p>
            <a:pPr lvl="1"/>
            <a:r>
              <a:rPr lang="en-US" sz="1900" dirty="0" smtClean="0"/>
              <a:t>Usage:</a:t>
            </a:r>
          </a:p>
        </p:txBody>
      </p:sp>
      <p:sp>
        <p:nvSpPr>
          <p:cNvPr id="4" name="Date Placeholder 3"/>
          <p:cNvSpPr>
            <a:spLocks noGrp="1"/>
          </p:cNvSpPr>
          <p:nvPr>
            <p:ph type="dt" sz="half" idx="2"/>
          </p:nvPr>
        </p:nvSpPr>
        <p:spPr/>
        <p:txBody>
          <a:bodyPr/>
          <a:lstStyle/>
          <a:p>
            <a:fld id="{6528D6D3-BFA6-44CE-A265-1412F17144FF}" type="datetime1">
              <a:rPr lang="en-US" smtClean="0"/>
              <a:pPr/>
              <a:t>9/1/2015</a:t>
            </a:fld>
            <a:endParaRPr lang="en-US" dirty="0"/>
          </a:p>
        </p:txBody>
      </p:sp>
      <p:sp>
        <p:nvSpPr>
          <p:cNvPr id="5" name="Slide Number Placeholder 4"/>
          <p:cNvSpPr>
            <a:spLocks noGrp="1"/>
          </p:cNvSpPr>
          <p:nvPr>
            <p:ph type="sldNum" sz="quarter" idx="4"/>
          </p:nvPr>
        </p:nvSpPr>
        <p:spPr/>
        <p:txBody>
          <a:bodyPr/>
          <a:lstStyle/>
          <a:p>
            <a:fld id="{9A656EF6-BAFE-D947-B882-BDAE585DDDE4}" type="slidenum">
              <a:rPr lang="en-US" smtClean="0"/>
              <a:pPr/>
              <a:t>3</a:t>
            </a:fld>
            <a:endParaRPr lang="en-US" dirty="0"/>
          </a:p>
        </p:txBody>
      </p:sp>
      <p:graphicFrame>
        <p:nvGraphicFramePr>
          <p:cNvPr id="1026" name="Object 2"/>
          <p:cNvGraphicFramePr>
            <a:graphicFrameLocks noChangeAspect="1"/>
          </p:cNvGraphicFramePr>
          <p:nvPr/>
        </p:nvGraphicFramePr>
        <p:xfrm>
          <a:off x="1118631" y="3589846"/>
          <a:ext cx="2904189" cy="863600"/>
        </p:xfrm>
        <a:graphic>
          <a:graphicData uri="http://schemas.openxmlformats.org/presentationml/2006/ole">
            <p:oleObj spid="_x0000_s1026" name="Packager Shell Object" showAsIcon="1" r:id="rId5" imgW="2944800" imgH="863640" progId="Package">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
            </a:r>
            <a:r>
              <a:rPr lang="en-US" dirty="0" smtClean="0"/>
              <a:t>ova Blueprints under work</a:t>
            </a:r>
            <a:endParaRPr lang="en-US" dirty="0"/>
          </a:p>
        </p:txBody>
      </p:sp>
      <p:sp>
        <p:nvSpPr>
          <p:cNvPr id="3" name="Content Placeholder 2"/>
          <p:cNvSpPr>
            <a:spLocks noGrp="1"/>
          </p:cNvSpPr>
          <p:nvPr>
            <p:ph idx="1"/>
          </p:nvPr>
        </p:nvSpPr>
        <p:spPr/>
        <p:txBody>
          <a:bodyPr>
            <a:normAutofit/>
          </a:bodyPr>
          <a:lstStyle/>
          <a:p>
            <a:r>
              <a:rPr lang="en-US" sz="1900" dirty="0" smtClean="0"/>
              <a:t>Specs under review in OpenStack Mitaka</a:t>
            </a:r>
          </a:p>
          <a:p>
            <a:pPr lvl="1"/>
            <a:r>
              <a:rPr lang="en-US" sz="1900" dirty="0" smtClean="0"/>
              <a:t>Get </a:t>
            </a:r>
            <a:r>
              <a:rPr lang="en-US" sz="1900" dirty="0" smtClean="0"/>
              <a:t>valid server </a:t>
            </a:r>
            <a:r>
              <a:rPr lang="en-US" sz="1900" dirty="0" smtClean="0"/>
              <a:t>state</a:t>
            </a:r>
            <a:br>
              <a:rPr lang="en-US" sz="1900" dirty="0" smtClean="0"/>
            </a:br>
            <a:r>
              <a:rPr lang="en-US" sz="1900" dirty="0" smtClean="0">
                <a:hlinkClick r:id="rId2"/>
              </a:rPr>
              <a:t>https://blueprints.launchpad.net/nova/+</a:t>
            </a:r>
            <a:r>
              <a:rPr lang="en-US" sz="1900" dirty="0" smtClean="0">
                <a:hlinkClick r:id="rId2"/>
              </a:rPr>
              <a:t>spec/get-valid-server-state</a:t>
            </a:r>
            <a:endParaRPr lang="en-US" sz="1900" dirty="0" smtClean="0"/>
          </a:p>
          <a:p>
            <a:pPr lvl="2"/>
            <a:r>
              <a:rPr lang="en-US" dirty="0" smtClean="0"/>
              <a:t>This blueprint will have VM state inline with host state. VM user is not allowed directly to see host, but with this change he will get indication of host problem fast with his VM data and is able to do correlating action fast.</a:t>
            </a:r>
          </a:p>
          <a:p>
            <a:pPr lvl="1"/>
            <a:r>
              <a:rPr lang="en-US" sz="1900" dirty="0" smtClean="0"/>
              <a:t>Add notification for service status </a:t>
            </a:r>
            <a:r>
              <a:rPr lang="en-US" sz="1900" dirty="0" smtClean="0"/>
              <a:t>change</a:t>
            </a:r>
            <a:br>
              <a:rPr lang="en-US" sz="1900" dirty="0" smtClean="0"/>
            </a:br>
            <a:r>
              <a:rPr lang="en-US" sz="1900" dirty="0" smtClean="0">
                <a:hlinkClick r:id="rId3"/>
              </a:rPr>
              <a:t>https://blueprints.launchpad.net/nova/+</a:t>
            </a:r>
            <a:r>
              <a:rPr lang="en-US" sz="1900" dirty="0" smtClean="0">
                <a:hlinkClick r:id="rId3"/>
              </a:rPr>
              <a:t>spec/service-status-notification</a:t>
            </a:r>
            <a:endParaRPr lang="en-US" sz="1900" dirty="0" smtClean="0"/>
          </a:p>
          <a:p>
            <a:pPr lvl="2"/>
            <a:r>
              <a:rPr lang="en-US" dirty="0" smtClean="0"/>
              <a:t>By this change consumer of this notification will know when nova-compute representing the compute host goes down and gets back up.</a:t>
            </a:r>
            <a:endParaRPr lang="en-US" dirty="0" smtClean="0"/>
          </a:p>
        </p:txBody>
      </p:sp>
      <p:sp>
        <p:nvSpPr>
          <p:cNvPr id="4" name="Date Placeholder 3"/>
          <p:cNvSpPr>
            <a:spLocks noGrp="1"/>
          </p:cNvSpPr>
          <p:nvPr>
            <p:ph type="dt" sz="half" idx="2"/>
          </p:nvPr>
        </p:nvSpPr>
        <p:spPr/>
        <p:txBody>
          <a:bodyPr/>
          <a:lstStyle/>
          <a:p>
            <a:fld id="{6528D6D3-BFA6-44CE-A265-1412F17144FF}" type="datetime1">
              <a:rPr lang="en-US" smtClean="0"/>
              <a:pPr/>
              <a:t>9/1/2015</a:t>
            </a:fld>
            <a:endParaRPr lang="en-US" dirty="0"/>
          </a:p>
        </p:txBody>
      </p:sp>
      <p:sp>
        <p:nvSpPr>
          <p:cNvPr id="5" name="Slide Number Placeholder 4"/>
          <p:cNvSpPr>
            <a:spLocks noGrp="1"/>
          </p:cNvSpPr>
          <p:nvPr>
            <p:ph type="sldNum" sz="quarter" idx="4"/>
          </p:nvPr>
        </p:nvSpPr>
        <p:spPr/>
        <p:txBody>
          <a:bodyPr/>
          <a:lstStyle/>
          <a:p>
            <a:fld id="{9A656EF6-BAFE-D947-B882-BDAE585DDDE4}"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Nova Blueprints</a:t>
            </a:r>
            <a:endParaRPr lang="en-US" dirty="0"/>
          </a:p>
        </p:txBody>
      </p:sp>
      <p:sp>
        <p:nvSpPr>
          <p:cNvPr id="3" name="Content Placeholder 2"/>
          <p:cNvSpPr>
            <a:spLocks noGrp="1"/>
          </p:cNvSpPr>
          <p:nvPr>
            <p:ph idx="1"/>
          </p:nvPr>
        </p:nvSpPr>
        <p:spPr/>
        <p:txBody>
          <a:bodyPr>
            <a:normAutofit/>
          </a:bodyPr>
          <a:lstStyle/>
          <a:p>
            <a:r>
              <a:rPr lang="en-US" sz="1900" dirty="0" smtClean="0"/>
              <a:t>Currently there is not clearly defined a need for other blueprints. This depends on decisions of how we achieve the Doctor project goals later on.</a:t>
            </a:r>
            <a:endParaRPr lang="en-US" sz="1900" dirty="0" smtClean="0"/>
          </a:p>
        </p:txBody>
      </p:sp>
      <p:sp>
        <p:nvSpPr>
          <p:cNvPr id="4" name="Date Placeholder 3"/>
          <p:cNvSpPr>
            <a:spLocks noGrp="1"/>
          </p:cNvSpPr>
          <p:nvPr>
            <p:ph type="dt" sz="half" idx="2"/>
          </p:nvPr>
        </p:nvSpPr>
        <p:spPr/>
        <p:txBody>
          <a:bodyPr/>
          <a:lstStyle/>
          <a:p>
            <a:fld id="{6528D6D3-BFA6-44CE-A265-1412F17144FF}" type="datetime1">
              <a:rPr lang="en-US" smtClean="0"/>
              <a:pPr/>
              <a:t>9/1/2015</a:t>
            </a:fld>
            <a:endParaRPr lang="en-US" dirty="0"/>
          </a:p>
        </p:txBody>
      </p:sp>
      <p:sp>
        <p:nvSpPr>
          <p:cNvPr id="5" name="Slide Number Placeholder 4"/>
          <p:cNvSpPr>
            <a:spLocks noGrp="1"/>
          </p:cNvSpPr>
          <p:nvPr>
            <p:ph type="sldNum" sz="quarter" idx="4"/>
          </p:nvPr>
        </p:nvSpPr>
        <p:spPr/>
        <p:txBody>
          <a:bodyPr/>
          <a:lstStyle/>
          <a:p>
            <a:fld id="{9A656EF6-BAFE-D947-B882-BDAE585DDDE4}" type="slidenum">
              <a:rPr lang="en-US" smtClean="0"/>
              <a:pPr/>
              <a:t>5</a:t>
            </a:fld>
            <a:endParaRPr lang="en-US" dirty="0"/>
          </a:p>
        </p:txBody>
      </p:sp>
    </p:spTree>
  </p:cSld>
  <p:clrMapOvr>
    <a:masterClrMapping/>
  </p:clrMapOvr>
</p:sld>
</file>

<file path=ppt/theme/theme1.xml><?xml version="1.0" encoding="utf-8"?>
<a:theme xmlns:a="http://schemas.openxmlformats.org/drawingml/2006/main" name="opnfv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opnfv_template</Template>
  <TotalTime>6331</TotalTime>
  <Words>196</Words>
  <Application>Microsoft Office PowerPoint</Application>
  <PresentationFormat>On-screen Show (16:9)</PresentationFormat>
  <Paragraphs>29</Paragraphs>
  <Slides>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opnfv_template</vt:lpstr>
      <vt:lpstr>Package</vt:lpstr>
      <vt:lpstr>Slide 1</vt:lpstr>
      <vt:lpstr>Doctor intention</vt:lpstr>
      <vt:lpstr>Implemented Nova Blueprints</vt:lpstr>
      <vt:lpstr>Nova Blueprints under work</vt:lpstr>
      <vt:lpstr>Future Nova Blueprints</vt:lpstr>
    </vt:vector>
  </TitlesOfParts>
  <Company>Nokia Siemens Networks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OPNFV template</dc:subject>
  <dc:creator>tojuvone</dc:creator>
  <cp:lastModifiedBy>tojuvone</cp:lastModifiedBy>
  <cp:revision>12</cp:revision>
  <cp:lastPrinted>2014-09-19T13:49:14Z</cp:lastPrinted>
  <dcterms:created xsi:type="dcterms:W3CDTF">2015-03-05T09:36:58Z</dcterms:created>
  <dcterms:modified xsi:type="dcterms:W3CDTF">2015-09-01T11:06:03Z</dcterms:modified>
</cp:coreProperties>
</file>