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8" r:id="rId11"/>
    <p:sldId id="33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4AC536-069A-4389-9BA9-2BE4C3A7859C}">
          <p14:sldIdLst>
            <p14:sldId id="256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8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ymond Pai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84"/>
    <a:srgbClr val="007864"/>
    <a:srgbClr val="00B0B9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9807" autoAdjust="0"/>
  </p:normalViewPr>
  <p:slideViewPr>
    <p:cSldViewPr snapToGrid="0" snapToObjects="1">
      <p:cViewPr varScale="1">
        <p:scale>
          <a:sx n="105" d="100"/>
          <a:sy n="105" d="100"/>
        </p:scale>
        <p:origin x="22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23583-33B4-7B4B-A705-2497C608717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E6AC6-8F50-F148-9D25-A1DC786E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97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35D3-732B-5244-81CE-1ADB05E9F13F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D60E1-BADE-D244-8758-D72F54F15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5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8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594624"/>
            <a:ext cx="173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4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100" y="4594624"/>
            <a:ext cx="382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8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94624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4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61350" y="4594624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100" y="4594624"/>
            <a:ext cx="382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tint val="80000"/>
                <a:satMod val="300000"/>
              </a:schemeClr>
            </a:gs>
            <a:gs pos="100000">
              <a:srgbClr val="373A36">
                <a:alpha val="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</a:t>
            </a:r>
            <a:r>
              <a:rPr lang="en-CA" dirty="0" smtClean="0"/>
              <a:t>HIS IS A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8" name="Picture 7" descr="OPNFV_Panton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6" y="4621836"/>
            <a:ext cx="1206499" cy="26158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054600"/>
            <a:ext cx="9169400" cy="114300"/>
          </a:xfrm>
          <a:prstGeom prst="rect">
            <a:avLst/>
          </a:prstGeom>
          <a:solidFill>
            <a:srgbClr val="00B0B9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594624"/>
            <a:ext cx="171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4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100" y="4594624"/>
            <a:ext cx="382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373A36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Clr>
          <a:srgbClr val="00B0B9"/>
        </a:buClr>
        <a:buFont typeface="Arial"/>
        <a:buChar char="•"/>
        <a:defRPr sz="18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–"/>
        <a:defRPr sz="16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•"/>
        <a:defRPr sz="14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–"/>
        <a:defRPr sz="12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»"/>
        <a:defRPr sz="11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daylight.org/view/Group_Policy:Main" TargetMode="External"/><Relationship Id="rId2" Type="http://schemas.openxmlformats.org/officeDocument/2006/relationships/hyperlink" Target="https://wiki.openstack.org/wiki/GroupBasedPolic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nfv.org/copp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nfv.org/copp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daylight.org/view/Group_Policy:Main" TargetMode="External"/><Relationship Id="rId2" Type="http://schemas.openxmlformats.org/officeDocument/2006/relationships/hyperlink" Target="https://wiki.openstack.org/wiki/Congre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ckforge/congress/tree/master/congress/datasources" TargetMode="External"/><Relationship Id="rId2" Type="http://schemas.openxmlformats.org/officeDocument/2006/relationships/hyperlink" Target="https://wiki.openstack.org/wiki/Congres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ckforge/python-congressclient" TargetMode="External"/><Relationship Id="rId2" Type="http://schemas.openxmlformats.org/officeDocument/2006/relationships/hyperlink" Target="https://wiki.opnfv.org/copper/copper_work_items/academ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14802" y="824771"/>
            <a:ext cx="4597399" cy="125803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Virtualized </a:t>
            </a: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Infrastructure Deployment </a:t>
            </a:r>
            <a:r>
              <a:rPr lang="en-US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Policies (Copper)</a:t>
            </a:r>
            <a:endParaRPr lang="en-US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8" name="Picture 7" descr="OPNFV_Pan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88271"/>
            <a:ext cx="3175000" cy="688385"/>
          </a:xfrm>
          <a:prstGeom prst="rect">
            <a:avLst/>
          </a:prstGeom>
        </p:spPr>
      </p:pic>
      <p:pic>
        <p:nvPicPr>
          <p:cNvPr id="10" name="Picture 9" descr="OPNFV_PP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61417"/>
            <a:ext cx="9180287" cy="2782084"/>
          </a:xfrm>
          <a:prstGeom prst="rect">
            <a:avLst/>
          </a:prstGeom>
        </p:spPr>
      </p:pic>
      <p:pic>
        <p:nvPicPr>
          <p:cNvPr id="9" name="Picture 8" descr="LF_collab_logo_whit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19" y="4526820"/>
            <a:ext cx="2773680" cy="3383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141469" y="2659920"/>
            <a:ext cx="2654300" cy="131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19 February </a:t>
            </a:r>
            <a:r>
              <a:rPr lang="en-US" sz="2000" dirty="0" smtClean="0">
                <a:solidFill>
                  <a:schemeClr val="bg1"/>
                </a:solidFill>
              </a:rPr>
              <a:t>2015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Bryan Sullivan, AT&amp;T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Congress, we will focus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Intent-focused projects, e.g. </a:t>
            </a:r>
          </a:p>
          <a:p>
            <a:pPr lvl="1"/>
            <a:r>
              <a:rPr lang="en-US" dirty="0" err="1" smtClean="0">
                <a:hlinkClick r:id="rId2"/>
              </a:rPr>
              <a:t>OpenStack</a:t>
            </a:r>
            <a:r>
              <a:rPr lang="en-US" dirty="0" smtClean="0">
                <a:hlinkClick r:id="rId2"/>
              </a:rPr>
              <a:t> Group-Based Policy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OpenDaylight</a:t>
            </a:r>
            <a:r>
              <a:rPr lang="en-US" dirty="0" smtClean="0">
                <a:hlinkClick r:id="rId3"/>
              </a:rPr>
              <a:t> Group-Based Policy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Mechanisms </a:t>
            </a:r>
            <a:r>
              <a:rPr lang="en-US" dirty="0"/>
              <a:t>for event-based state awareness </a:t>
            </a:r>
          </a:p>
          <a:p>
            <a:r>
              <a:rPr lang="en-US" dirty="0" smtClean="0"/>
              <a:t>Policy expression languages for various domains and abstraction levels</a:t>
            </a:r>
          </a:p>
          <a:p>
            <a:r>
              <a:rPr lang="en-US" dirty="0" smtClean="0"/>
              <a:t>Policy as part of VNF package or other metadata</a:t>
            </a:r>
          </a:p>
          <a:p>
            <a:r>
              <a:rPr lang="en-US" dirty="0" smtClean="0"/>
              <a:t>Layered approach to managing policy via diverse infrastructure managers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join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interested in open source solutions for NFVI policy management…</a:t>
            </a:r>
          </a:p>
          <a:p>
            <a:r>
              <a:rPr lang="en-US" dirty="0" smtClean="0"/>
              <a:t>If you want to help set goals for this project, whatever your role…</a:t>
            </a:r>
          </a:p>
          <a:p>
            <a:r>
              <a:rPr lang="en-US" dirty="0" smtClean="0"/>
              <a:t>If you are involved in a related project and want to promote synergy with it…</a:t>
            </a:r>
          </a:p>
          <a:p>
            <a:r>
              <a:rPr lang="en-US" dirty="0" smtClean="0"/>
              <a:t>If you just want to learn more and get actively engaged in whatever way…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wiki.opnfv.org/copper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definition: the ability to manage a system’s state per rules</a:t>
            </a:r>
          </a:p>
          <a:p>
            <a:r>
              <a:rPr lang="en-US" dirty="0"/>
              <a:t>NFVI operation per policy OPNFV is the goal of the policy-related projects</a:t>
            </a:r>
          </a:p>
          <a:p>
            <a:pPr lvl="1"/>
            <a:r>
              <a:rPr lang="en-US" dirty="0"/>
              <a:t>Copper: ensuring resources are deployed / things are </a:t>
            </a:r>
            <a:r>
              <a:rPr lang="en-US" dirty="0" smtClean="0"/>
              <a:t>configured </a:t>
            </a:r>
            <a:r>
              <a:rPr lang="en-US" dirty="0"/>
              <a:t>per </a:t>
            </a:r>
            <a:r>
              <a:rPr lang="en-US" dirty="0" smtClean="0"/>
              <a:t>a plan</a:t>
            </a:r>
            <a:endParaRPr lang="en-US" dirty="0"/>
          </a:p>
          <a:p>
            <a:pPr lvl="1"/>
            <a:r>
              <a:rPr lang="en-US" dirty="0"/>
              <a:t>Doctor: ensuring faults are handled effectively</a:t>
            </a:r>
          </a:p>
          <a:p>
            <a:pPr lvl="1"/>
            <a:r>
              <a:rPr lang="en-US" dirty="0"/>
              <a:t>Promise: ensuring resources can be reserved for future use</a:t>
            </a:r>
          </a:p>
          <a:p>
            <a:pPr lvl="1"/>
            <a:endParaRPr lang="en-US" dirty="0"/>
          </a:p>
          <a:p>
            <a:r>
              <a:rPr lang="en-US" dirty="0"/>
              <a:t>Policy depends upon several basic capabilities</a:t>
            </a:r>
          </a:p>
          <a:p>
            <a:pPr lvl="1"/>
            <a:r>
              <a:rPr lang="en-US" dirty="0"/>
              <a:t>Intent expression: relevant/effective for the unique scope of policy managers</a:t>
            </a:r>
          </a:p>
          <a:p>
            <a:pPr lvl="1"/>
            <a:r>
              <a:rPr lang="en-US" dirty="0"/>
              <a:t>State awareness: current, requested, expected, past</a:t>
            </a:r>
          </a:p>
          <a:p>
            <a:pPr lvl="1"/>
            <a:r>
              <a:rPr lang="en-US" dirty="0"/>
              <a:t>Ability to act: proactively, reactively, interactively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Policy is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21568" cy="3394472"/>
          </a:xfrm>
        </p:spPr>
        <p:txBody>
          <a:bodyPr/>
          <a:lstStyle/>
          <a:p>
            <a:r>
              <a:rPr lang="en-US" dirty="0" smtClean="0"/>
              <a:t>Policy balances top-down intent with bottom-up state</a:t>
            </a:r>
          </a:p>
          <a:p>
            <a:r>
              <a:rPr lang="en-US" dirty="0" smtClean="0"/>
              <a:t>Intent is refined and delegated as it gets closer to policy </a:t>
            </a:r>
            <a:r>
              <a:rPr lang="en-US" dirty="0"/>
              <a:t>enforcement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Intent has to be expressed in terms relevant to the parties</a:t>
            </a:r>
          </a:p>
          <a:p>
            <a:pPr lvl="1"/>
            <a:r>
              <a:rPr lang="en-US" dirty="0" smtClean="0"/>
              <a:t>User to Service Provider</a:t>
            </a:r>
          </a:p>
          <a:p>
            <a:pPr lvl="1"/>
            <a:r>
              <a:rPr lang="en-US" dirty="0" smtClean="0"/>
              <a:t>Service Provider to Cloud Provider</a:t>
            </a:r>
          </a:p>
          <a:p>
            <a:pPr lvl="1"/>
            <a:r>
              <a:rPr lang="en-US" dirty="0" smtClean="0"/>
              <a:t>Cloud Provider to Infrastructure Controller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0364" y="559081"/>
            <a:ext cx="163169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32905" y="2607768"/>
            <a:ext cx="163169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70338" y="3663523"/>
            <a:ext cx="163169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Cloud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232904" y="1613569"/>
            <a:ext cx="163169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99281" y="672583"/>
            <a:ext cx="617477" cy="764985"/>
            <a:chOff x="4263261" y="2049062"/>
            <a:chExt cx="617477" cy="7649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00" y="2049062"/>
              <a:ext cx="360000" cy="3594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263261" y="2444715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0900" y="1925486"/>
            <a:ext cx="1707048" cy="953482"/>
            <a:chOff x="5187528" y="1275280"/>
            <a:chExt cx="1707048" cy="953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52" y="1275280"/>
              <a:ext cx="360000" cy="595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187528" y="1859430"/>
              <a:ext cx="1707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Service Provider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55464" y="3344971"/>
            <a:ext cx="1606080" cy="843332"/>
            <a:chOff x="5009160" y="3207811"/>
            <a:chExt cx="1606080" cy="8433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200" y="3207811"/>
              <a:ext cx="360000" cy="474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09160" y="3681811"/>
              <a:ext cx="1606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Cloud Provider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81138" y="696120"/>
            <a:ext cx="431005" cy="458545"/>
            <a:chOff x="2880360" y="3314784"/>
            <a:chExt cx="411480" cy="560836"/>
          </a:xfrm>
        </p:grpSpPr>
        <p:sp>
          <p:nvSpPr>
            <p:cNvPr id="23" name="Circular Arrow 22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Circular Arrow 23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70682" y="2207125"/>
            <a:ext cx="431005" cy="458545"/>
            <a:chOff x="2880360" y="3314784"/>
            <a:chExt cx="411480" cy="560836"/>
          </a:xfrm>
        </p:grpSpPr>
        <p:sp>
          <p:nvSpPr>
            <p:cNvPr id="26" name="Circular Arrow 25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Circular Arrow 26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05853" y="2745568"/>
            <a:ext cx="431005" cy="458545"/>
            <a:chOff x="2880360" y="3314784"/>
            <a:chExt cx="411480" cy="560836"/>
          </a:xfrm>
        </p:grpSpPr>
        <p:sp>
          <p:nvSpPr>
            <p:cNvPr id="29" name="Circular Arrow 28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Circular Arrow 29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97566" y="3785047"/>
            <a:ext cx="431005" cy="458545"/>
            <a:chOff x="2880360" y="3314784"/>
            <a:chExt cx="411480" cy="560836"/>
          </a:xfrm>
        </p:grpSpPr>
        <p:sp>
          <p:nvSpPr>
            <p:cNvPr id="32" name="Circular Arrow 31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Circular Arrow 32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70683" y="3241969"/>
            <a:ext cx="431005" cy="458545"/>
            <a:chOff x="2880360" y="3314784"/>
            <a:chExt cx="411480" cy="560836"/>
          </a:xfrm>
        </p:grpSpPr>
        <p:sp>
          <p:nvSpPr>
            <p:cNvPr id="35" name="Circular Arrow 34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Circular Arrow 35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97565" y="1718345"/>
            <a:ext cx="431005" cy="458545"/>
            <a:chOff x="2880360" y="3314784"/>
            <a:chExt cx="411480" cy="560836"/>
          </a:xfrm>
        </p:grpSpPr>
        <p:sp>
          <p:nvSpPr>
            <p:cNvPr id="38" name="Circular Arrow 37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Circular Arrow 38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30345" y="1206650"/>
            <a:ext cx="431005" cy="458545"/>
            <a:chOff x="2880360" y="3314784"/>
            <a:chExt cx="411480" cy="560836"/>
          </a:xfrm>
        </p:grpSpPr>
        <p:sp>
          <p:nvSpPr>
            <p:cNvPr id="41" name="Circular Arrow 40"/>
            <p:cNvSpPr/>
            <p:nvPr/>
          </p:nvSpPr>
          <p:spPr>
            <a:xfrm>
              <a:off x="2880360" y="3314784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9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Circular Arrow 41"/>
            <p:cNvSpPr/>
            <p:nvPr/>
          </p:nvSpPr>
          <p:spPr>
            <a:xfrm rot="10800000">
              <a:off x="2880360" y="3333071"/>
              <a:ext cx="411480" cy="54254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66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big, big, BIG subject</a:t>
            </a:r>
          </a:p>
          <a:p>
            <a:r>
              <a:rPr lang="en-US" dirty="0">
                <a:hlinkClick r:id="rId2"/>
              </a:rPr>
              <a:t>Copper</a:t>
            </a:r>
            <a:r>
              <a:rPr lang="en-US" dirty="0"/>
              <a:t> focuses on NFV Infrastructure (NFVI) management goals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Initial focus is on policies for Virtual Infrastructure Management (VIM) of compute, storage, and network resources, using existing Open Source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2708" y="2230957"/>
            <a:ext cx="695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</a:rPr>
              <a:t>help ensure that virtualized infrastructure deployments comply with goals of the VNF designer/user, e.g. re affinity and partitioning (e.g. per regulation, control/user plane separation, cost…)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16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requirements-developing project assessing off the shelf basic VIM support for policy management</a:t>
            </a:r>
          </a:p>
          <a:p>
            <a:r>
              <a:rPr lang="en-US" dirty="0"/>
              <a:t>Use existing open source projects e.g. </a:t>
            </a:r>
          </a:p>
          <a:p>
            <a:pPr lvl="1"/>
            <a:r>
              <a:rPr lang="en-US" dirty="0" err="1">
                <a:hlinkClick r:id="rId2" tooltip="https://wiki.openstack.org/wiki/Congress"/>
              </a:rPr>
              <a:t>OpenStack</a:t>
            </a:r>
            <a:r>
              <a:rPr lang="en-US" dirty="0">
                <a:hlinkClick r:id="rId2" tooltip="https://wiki.openstack.org/wiki/Congress"/>
              </a:rPr>
              <a:t> Congress</a:t>
            </a:r>
            <a:r>
              <a:rPr lang="en-US" dirty="0"/>
              <a:t> </a:t>
            </a:r>
          </a:p>
          <a:p>
            <a:pPr lvl="1"/>
            <a:r>
              <a:rPr lang="en-US" dirty="0" err="1">
                <a:hlinkClick r:id="rId3" tooltip="https://wiki.opendaylight.org/view/Group_Policy:Main"/>
              </a:rPr>
              <a:t>OpenDaylight</a:t>
            </a:r>
            <a:r>
              <a:rPr lang="en-US" dirty="0">
                <a:hlinkClick r:id="rId3" tooltip="https://wiki.opendaylight.org/view/Group_Policy:Main"/>
              </a:rPr>
              <a:t> Group-Based Policy (GBP)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Assess current policy support </a:t>
            </a:r>
          </a:p>
          <a:p>
            <a:r>
              <a:rPr lang="en-US" dirty="0"/>
              <a:t>Identify key gaps given policy use cases</a:t>
            </a:r>
          </a:p>
          <a:p>
            <a:r>
              <a:rPr lang="en-US" dirty="0"/>
              <a:t>Initiate upstream projects to address the gaps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Workload Placement: affinity, anti-affinity, geo-diversity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Service Failover</a:t>
            </a:r>
          </a:p>
          <a:p>
            <a:r>
              <a:rPr lang="en-US" dirty="0"/>
              <a:t>Link Mirroring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 Focus: </a:t>
            </a:r>
            <a:r>
              <a:rPr lang="en-US" dirty="0" err="1"/>
              <a:t>OpenStack</a:t>
            </a:r>
            <a:r>
              <a:rPr lang="en-US" dirty="0"/>
              <a:t>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Congress</a:t>
            </a:r>
            <a:r>
              <a:rPr lang="en-US" dirty="0"/>
              <a:t> is a “policy-as-a-service” project </a:t>
            </a:r>
          </a:p>
          <a:p>
            <a:r>
              <a:rPr lang="en-US" dirty="0"/>
              <a:t>Congress policies define which states of the cloud are in compliance or not</a:t>
            </a:r>
          </a:p>
          <a:p>
            <a:r>
              <a:rPr lang="en-US" dirty="0"/>
              <a:t>Cloud state is the collection of </a:t>
            </a:r>
            <a:r>
              <a:rPr lang="en-US" dirty="0">
                <a:hlinkClick r:id="rId3"/>
              </a:rPr>
              <a:t>data provided</a:t>
            </a:r>
            <a:r>
              <a:rPr lang="en-US" dirty="0"/>
              <a:t> by cloud services</a:t>
            </a:r>
          </a:p>
          <a:p>
            <a:r>
              <a:rPr lang="en-US" dirty="0"/>
              <a:t>Congress uses a table-based approach to monitor and assess state, e.g.</a:t>
            </a:r>
          </a:p>
          <a:p>
            <a:pPr lvl="1"/>
            <a:r>
              <a:rPr lang="en-US" dirty="0"/>
              <a:t>Nova: servers, flavors, hosts, floating IPs</a:t>
            </a:r>
          </a:p>
          <a:p>
            <a:pPr lvl="1"/>
            <a:r>
              <a:rPr lang="en-US" dirty="0"/>
              <a:t>Neutron: networks, subnets, ports, routers, security groups</a:t>
            </a:r>
          </a:p>
          <a:p>
            <a:pPr lvl="1"/>
            <a:r>
              <a:rPr lang="en-US" dirty="0"/>
              <a:t>Keystone: users, roles, tenants</a:t>
            </a:r>
          </a:p>
          <a:p>
            <a:pPr lvl="1"/>
            <a:r>
              <a:rPr lang="en-US" dirty="0"/>
              <a:t>Cinder: volumes, snapshots, services</a:t>
            </a:r>
          </a:p>
          <a:p>
            <a:pPr lvl="1"/>
            <a:r>
              <a:rPr lang="en-US" dirty="0"/>
              <a:t>Ceilometer: meters, alarms, events, statistics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97764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Installed </a:t>
            </a:r>
            <a:r>
              <a:rPr lang="en-US" dirty="0" err="1"/>
              <a:t>devstack</a:t>
            </a:r>
            <a:r>
              <a:rPr lang="en-US" dirty="0"/>
              <a:t> and congress in a lightweight environment (“</a:t>
            </a:r>
            <a:r>
              <a:rPr lang="en-US" dirty="0">
                <a:hlinkClick r:id="rId2"/>
              </a:rPr>
              <a:t>Academy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Hacking on a web-based tool to explore Congress features</a:t>
            </a:r>
          </a:p>
          <a:p>
            <a:r>
              <a:rPr lang="en-US" dirty="0" smtClean="0"/>
              <a:t>Using Congress APIs directly vs the </a:t>
            </a:r>
            <a:r>
              <a:rPr lang="en-US" dirty="0" smtClean="0">
                <a:hlinkClick r:id="rId3"/>
              </a:rPr>
              <a:t>python-based congress client</a:t>
            </a:r>
            <a:endParaRPr lang="en-US" dirty="0" smtClean="0"/>
          </a:p>
          <a:p>
            <a:r>
              <a:rPr lang="en-US" dirty="0" smtClean="0"/>
              <a:t>Preparing to develop policy rules that exercise the Copper use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100" y="4594624"/>
            <a:ext cx="3822700" cy="365125"/>
          </a:xfrm>
        </p:spPr>
        <p:txBody>
          <a:bodyPr/>
          <a:lstStyle/>
          <a:p>
            <a:pPr algn="l"/>
            <a:r>
              <a:rPr lang="en-US" dirty="0" smtClean="0"/>
              <a:t>Linux Foundation Collaboration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4" descr="https://wiki.opnfv.org/_media/copper/copper_work_items/copper_sandbox_take_5.png?w=500&amp;tok=4e83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783148"/>
            <a:ext cx="4776258" cy="33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57015" y="3210044"/>
            <a:ext cx="108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Congress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6160" y="1494094"/>
            <a:ext cx="147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Ubuntu 14.04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doesn’t work, or you’re asleep by now, I’ll post a video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Linux Foundation Collaboration Summit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r="32941" b="30282"/>
          <a:stretch/>
        </p:blipFill>
        <p:spPr>
          <a:xfrm>
            <a:off x="3402330" y="2091690"/>
            <a:ext cx="173736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639</Words>
  <Application>Microsoft Office PowerPoint</Application>
  <PresentationFormat>On-screen Show (16:9)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Helvetica Neue Light</vt:lpstr>
      <vt:lpstr>Office Theme</vt:lpstr>
      <vt:lpstr>PowerPoint Presentation</vt:lpstr>
      <vt:lpstr>What is Policy?</vt:lpstr>
      <vt:lpstr>All Policy is Local</vt:lpstr>
      <vt:lpstr>It’s big</vt:lpstr>
      <vt:lpstr>Copper Approach</vt:lpstr>
      <vt:lpstr>Use Cases</vt:lpstr>
      <vt:lpstr>Initial Assessment Focus: OpenStack Congress</vt:lpstr>
      <vt:lpstr>So far…</vt:lpstr>
      <vt:lpstr>Demo</vt:lpstr>
      <vt:lpstr>After Congress, we will focus on</vt:lpstr>
      <vt:lpstr>Come join us!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Bryan Sullivan</cp:lastModifiedBy>
  <cp:revision>145</cp:revision>
  <cp:lastPrinted>2014-09-19T13:49:14Z</cp:lastPrinted>
  <dcterms:created xsi:type="dcterms:W3CDTF">2014-08-28T16:51:48Z</dcterms:created>
  <dcterms:modified xsi:type="dcterms:W3CDTF">2015-02-19T19:56:25Z</dcterms:modified>
</cp:coreProperties>
</file>