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5" r:id="rId2"/>
    <p:sldId id="396" r:id="rId3"/>
    <p:sldId id="390" r:id="rId4"/>
    <p:sldId id="380" r:id="rId5"/>
    <p:sldId id="397" r:id="rId6"/>
    <p:sldId id="394" r:id="rId7"/>
    <p:sldId id="392" r:id="rId8"/>
    <p:sldId id="39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395"/>
            <p14:sldId id="396"/>
            <p14:sldId id="390"/>
            <p14:sldId id="380"/>
            <p14:sldId id="397"/>
            <p14:sldId id="394"/>
            <p14:sldId id="392"/>
            <p14:sldId id="3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00"/>
    <a:srgbClr val="FD0303"/>
    <a:srgbClr val="FF0000"/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93" d="100"/>
          <a:sy n="93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399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11 Nov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altLang="ja-JP" dirty="0" smtClean="0"/>
              <a:t>OPNFV Summit</a:t>
            </a:r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399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11 Nov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altLang="ja-JP" dirty="0" smtClean="0"/>
              <a:t>OPNFV Summit</a:t>
            </a:r>
          </a:p>
        </p:txBody>
      </p:sp>
    </p:spTree>
    <p:extLst>
      <p:ext uri="{BB962C8B-B14F-4D97-AF65-F5344CB8AC3E}">
        <p14:creationId xmlns:p14="http://schemas.microsoft.com/office/powerpoint/2010/main" val="3453486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 preferRelativeResize="0"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734" y="6235185"/>
            <a:ext cx="1491656" cy="32341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739467"/>
            <a:ext cx="9169400" cy="1524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14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11 Nov 2015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Summit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61350" y="6126168"/>
            <a:ext cx="603250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Doctor Overview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Goal</a:t>
            </a:r>
          </a:p>
          <a:p>
            <a:pPr lvl="1"/>
            <a:r>
              <a:rPr lang="en-US" altLang="ja-JP" dirty="0"/>
              <a:t>B</a:t>
            </a:r>
            <a:r>
              <a:rPr lang="en-US" altLang="ja-JP" dirty="0" smtClean="0"/>
              <a:t>uild fault management and maintenance framework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Approach</a:t>
            </a:r>
          </a:p>
          <a:p>
            <a:pPr lvl="1"/>
            <a:r>
              <a:rPr lang="en-US" altLang="ja-JP" dirty="0"/>
              <a:t>Identify </a:t>
            </a:r>
            <a:r>
              <a:rPr lang="en-US" altLang="ja-JP" dirty="0" smtClean="0"/>
              <a:t>requirement</a:t>
            </a:r>
          </a:p>
          <a:p>
            <a:pPr lvl="1"/>
            <a:r>
              <a:rPr lang="en-US" altLang="ja-JP" dirty="0" smtClean="0"/>
              <a:t>Gap Analysis</a:t>
            </a:r>
          </a:p>
          <a:p>
            <a:pPr lvl="1"/>
            <a:r>
              <a:rPr lang="en-US" altLang="ja-JP" dirty="0"/>
              <a:t>I</a:t>
            </a:r>
            <a:r>
              <a:rPr lang="en-US" altLang="ja-JP" dirty="0" smtClean="0"/>
              <a:t>mplementation work in Upstream (OpenStack)</a:t>
            </a:r>
          </a:p>
          <a:p>
            <a:pPr lvl="1"/>
            <a:r>
              <a:rPr lang="en-US" altLang="ja-JP" dirty="0" smtClean="0"/>
              <a:t>Integration and testing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Status</a:t>
            </a:r>
          </a:p>
          <a:p>
            <a:pPr lvl="1"/>
            <a:r>
              <a:rPr lang="en-US" altLang="ja-JP" dirty="0" smtClean="0"/>
              <a:t>Initial Requirement study, architecture design, Gap analysis : Done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lang="en-US" altLang="ja-JP" dirty="0" smtClean="0"/>
              <a:t>Collaborative Development: On-going (3 merged Blueprints in OpenStack Liberty)</a:t>
            </a:r>
          </a:p>
          <a:p>
            <a:pPr lvl="1"/>
            <a:r>
              <a:rPr lang="en-US" altLang="ja-JP" dirty="0" smtClean="0"/>
              <a:t>Standardization Sync: On-going (by NFV member efforts, joint meeting)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96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Requirements as VIM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946073" y="2119487"/>
            <a:ext cx="2581919" cy="137185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Immediate Notification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482439" y="2119487"/>
            <a:ext cx="2581919" cy="137185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Consistent Resource State Awareness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482438" y="4038338"/>
            <a:ext cx="2581919" cy="137185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Extensible Monitoring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946073" y="4038338"/>
            <a:ext cx="2581919" cy="137185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Fault Correlation</a:t>
            </a:r>
          </a:p>
        </p:txBody>
      </p:sp>
    </p:spTree>
    <p:extLst>
      <p:ext uri="{BB962C8B-B14F-4D97-AF65-F5344CB8AC3E}">
        <p14:creationId xmlns:p14="http://schemas.microsoft.com/office/powerpoint/2010/main" val="41127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右矢印 33"/>
          <p:cNvSpPr/>
          <p:nvPr/>
        </p:nvSpPr>
        <p:spPr>
          <a:xfrm flipH="1">
            <a:off x="192456" y="4308129"/>
            <a:ext cx="383995" cy="175860"/>
          </a:xfrm>
          <a:prstGeom prst="rightArrow">
            <a:avLst>
              <a:gd name="adj1" fmla="val 44316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elvetica Neue Light"/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192456" y="4821181"/>
            <a:ext cx="383995" cy="175860"/>
          </a:xfrm>
          <a:prstGeom prst="rightArrow">
            <a:avLst>
              <a:gd name="adj1" fmla="val 44316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7477" y="4137205"/>
            <a:ext cx="1880484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dirty="0">
                <a:latin typeface="Helvetica Neue Light"/>
              </a:rPr>
              <a:t>Reaction</a:t>
            </a:r>
            <a:endParaRPr kumimoji="1" lang="ja-JP" altLang="en-US" sz="1400" dirty="0">
              <a:latin typeface="Helvetica Neue Light"/>
            </a:endParaRPr>
          </a:p>
          <a:p>
            <a:pPr>
              <a:spcBef>
                <a:spcPts val="1200"/>
              </a:spcBef>
            </a:pPr>
            <a:r>
              <a:rPr kumimoji="1" lang="en-US" altLang="ja-JP" sz="1400" dirty="0" smtClean="0">
                <a:latin typeface="Helvetica Neue Light"/>
              </a:rPr>
              <a:t>Detection without</a:t>
            </a:r>
            <a:br>
              <a:rPr kumimoji="1" lang="en-US" altLang="ja-JP" sz="1400" dirty="0" smtClean="0">
                <a:latin typeface="Helvetica Neue Light"/>
              </a:rPr>
            </a:br>
            <a:r>
              <a:rPr kumimoji="1" lang="en-US" altLang="ja-JP" sz="1400" dirty="0" smtClean="0">
                <a:latin typeface="Helvetica Neue Light"/>
              </a:rPr>
              <a:t>Doctor (few minutes)</a:t>
            </a:r>
          </a:p>
          <a:p>
            <a:pPr>
              <a:spcBef>
                <a:spcPts val="1200"/>
              </a:spcBef>
            </a:pPr>
            <a:r>
              <a:rPr kumimoji="1" lang="en-US" altLang="ja-JP" sz="1400" dirty="0">
                <a:latin typeface="Helvetica Neue Light"/>
              </a:rPr>
              <a:t>Detection </a:t>
            </a:r>
            <a:r>
              <a:rPr kumimoji="1" lang="en-US" altLang="ja-JP" sz="1400" dirty="0" smtClean="0">
                <a:latin typeface="Helvetica Neue Light"/>
              </a:rPr>
              <a:t>with</a:t>
            </a:r>
            <a:br>
              <a:rPr kumimoji="1" lang="en-US" altLang="ja-JP" sz="1400" dirty="0" smtClean="0">
                <a:latin typeface="Helvetica Neue Light"/>
              </a:rPr>
            </a:br>
            <a:r>
              <a:rPr kumimoji="1" lang="en-US" altLang="ja-JP" sz="1400" dirty="0" smtClean="0">
                <a:latin typeface="Helvetica Neue Light"/>
              </a:rPr>
              <a:t>Doctor (1 second)</a:t>
            </a:r>
            <a:endParaRPr kumimoji="1" lang="en-US" altLang="ja-JP" sz="1400" dirty="0">
              <a:latin typeface="Helvetica Neue Ligh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28845" y="3279406"/>
            <a:ext cx="2671558" cy="2251118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Infrastructure</a:t>
            </a:r>
            <a:endParaRPr lang="ja-JP" altLang="en-US" sz="14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8" name="曲線コネクタ 37"/>
          <p:cNvCxnSpPr>
            <a:stCxn id="11" idx="1"/>
            <a:endCxn id="9" idx="3"/>
          </p:cNvCxnSpPr>
          <p:nvPr/>
        </p:nvCxnSpPr>
        <p:spPr>
          <a:xfrm flipH="1">
            <a:off x="5200403" y="2425186"/>
            <a:ext cx="58507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528845" y="1966976"/>
            <a:ext cx="2671558" cy="916419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         Application</a:t>
            </a:r>
            <a:endParaRPr lang="ja-JP" altLang="en-US" sz="14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10" name="曲線コネクタ 37"/>
          <p:cNvCxnSpPr>
            <a:stCxn id="13" idx="0"/>
            <a:endCxn id="11" idx="2"/>
          </p:cNvCxnSpPr>
          <p:nvPr/>
        </p:nvCxnSpPr>
        <p:spPr>
          <a:xfrm flipH="1" flipV="1">
            <a:off x="7300955" y="2883397"/>
            <a:ext cx="1416" cy="396009"/>
          </a:xfrm>
          <a:prstGeom prst="straightConnector1">
            <a:avLst/>
          </a:prstGeom>
          <a:ln w="19050">
            <a:solidFill>
              <a:schemeClr val="accent5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5785475" y="1966976"/>
            <a:ext cx="3030960" cy="916419"/>
          </a:xfrm>
          <a:prstGeom prst="roundRect">
            <a:avLst>
              <a:gd name="adj" fmla="val 12791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Manager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12" name="曲線コネクタ 37"/>
          <p:cNvCxnSpPr>
            <a:stCxn id="7" idx="3"/>
            <a:endCxn id="13" idx="1"/>
          </p:cNvCxnSpPr>
          <p:nvPr/>
        </p:nvCxnSpPr>
        <p:spPr>
          <a:xfrm>
            <a:off x="5200403" y="4404965"/>
            <a:ext cx="585073" cy="0"/>
          </a:xfrm>
          <a:prstGeom prst="straightConnector1">
            <a:avLst/>
          </a:prstGeom>
          <a:ln w="19050">
            <a:solidFill>
              <a:schemeClr val="accent5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5785475" y="3279407"/>
            <a:ext cx="3033792" cy="2251120"/>
          </a:xfrm>
          <a:prstGeom prst="roundRect">
            <a:avLst>
              <a:gd name="adj" fmla="val 7509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accent5"/>
                </a:solidFill>
                <a:latin typeface="Helvetica Neue Light"/>
              </a:rPr>
              <a:t>Virtualized Infrastructure Manager (</a:t>
            </a:r>
            <a:r>
              <a:rPr lang="en-US" altLang="ja-JP" sz="1400" dirty="0" smtClean="0">
                <a:solidFill>
                  <a:schemeClr val="accent5"/>
                </a:solidFill>
                <a:latin typeface="Helvetica Neue Light"/>
              </a:rPr>
              <a:t>VIM)</a:t>
            </a:r>
          </a:p>
          <a:p>
            <a:pPr algn="ctr"/>
            <a:r>
              <a:rPr lang="en-US" altLang="ja-JP" sz="1400" dirty="0" smtClean="0">
                <a:solidFill>
                  <a:schemeClr val="accent5"/>
                </a:solidFill>
                <a:latin typeface="Helvetica Neue Light"/>
              </a:rPr>
              <a:t>= OpenStack</a:t>
            </a:r>
            <a:endParaRPr kumimoji="1" lang="ja-JP" altLang="en-US" sz="1400" dirty="0">
              <a:solidFill>
                <a:schemeClr val="accent5"/>
              </a:solidFill>
              <a:latin typeface="Helvetica Neue Light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646060" y="3696155"/>
            <a:ext cx="744238" cy="6583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elvetica Neue Light"/>
              </a:rPr>
              <a:t>Virtual Compute</a:t>
            </a:r>
            <a:endParaRPr kumimoji="1" lang="ja-JP" altLang="en-US" sz="14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489385" y="3696155"/>
            <a:ext cx="744238" cy="6583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elvetica Neue Light"/>
              </a:rPr>
              <a:t>Virtual Storage</a:t>
            </a:r>
            <a:endParaRPr kumimoji="1" lang="ja-JP" altLang="en-US" sz="14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343595" y="3696155"/>
            <a:ext cx="744238" cy="6583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elvetica Neue Light"/>
              </a:rPr>
              <a:t>Virtual Network</a:t>
            </a:r>
            <a:endParaRPr kumimoji="1" lang="ja-JP" altLang="en-US" sz="14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635174" y="4461885"/>
            <a:ext cx="2452659" cy="4174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elvetica Neue Light"/>
              </a:rPr>
              <a:t>Virtualization Layer</a:t>
            </a:r>
            <a:endParaRPr kumimoji="1" lang="ja-JP" altLang="en-US" sz="14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635174" y="4982956"/>
            <a:ext cx="2452659" cy="4174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elvetica Neue Light"/>
              </a:rPr>
              <a:t>Hardware Resources</a:t>
            </a:r>
            <a:endParaRPr kumimoji="1" lang="ja-JP" altLang="en-US" sz="14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600369" y="2418936"/>
            <a:ext cx="1217590" cy="4174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bg1"/>
                </a:solidFill>
                <a:latin typeface="Helvetica Neue Light"/>
              </a:rPr>
              <a:t>ACT</a:t>
            </a:r>
            <a:endParaRPr kumimoji="1" lang="ja-JP" altLang="en-US" sz="1400" dirty="0">
              <a:solidFill>
                <a:schemeClr val="bg1"/>
              </a:solidFill>
              <a:latin typeface="Helvetica Neue Light"/>
            </a:endParaRPr>
          </a:p>
        </p:txBody>
      </p:sp>
      <p:cxnSp>
        <p:nvCxnSpPr>
          <p:cNvPr id="22" name="曲線コネクタ 37"/>
          <p:cNvCxnSpPr>
            <a:stCxn id="7" idx="0"/>
            <a:endCxn id="9" idx="2"/>
          </p:cNvCxnSpPr>
          <p:nvPr/>
        </p:nvCxnSpPr>
        <p:spPr>
          <a:xfrm flipV="1">
            <a:off x="3864624" y="2883397"/>
            <a:ext cx="0" cy="39601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37"/>
          <p:cNvCxnSpPr>
            <a:stCxn id="11" idx="0"/>
            <a:endCxn id="7" idx="1"/>
          </p:cNvCxnSpPr>
          <p:nvPr/>
        </p:nvCxnSpPr>
        <p:spPr>
          <a:xfrm rot="16200000" flipH="1" flipV="1">
            <a:off x="3695907" y="799915"/>
            <a:ext cx="2437989" cy="4772111"/>
          </a:xfrm>
          <a:prstGeom prst="bentConnector4">
            <a:avLst>
              <a:gd name="adj1" fmla="val -10873"/>
              <a:gd name="adj2" fmla="val 104166"/>
            </a:avLst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144404" y="3088457"/>
            <a:ext cx="313103" cy="1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478856" y="4194492"/>
            <a:ext cx="0" cy="41746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屈折矢印 46"/>
          <p:cNvSpPr/>
          <p:nvPr/>
        </p:nvSpPr>
        <p:spPr>
          <a:xfrm>
            <a:off x="5094258" y="2740529"/>
            <a:ext cx="1556804" cy="2242427"/>
          </a:xfrm>
          <a:prstGeom prst="bentUpArrow">
            <a:avLst>
              <a:gd name="adj1" fmla="val 6029"/>
              <a:gd name="adj2" fmla="val 7863"/>
              <a:gd name="adj3" fmla="val 701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Helvetica Neue Light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6780503" y="3407394"/>
            <a:ext cx="1227690" cy="458695"/>
          </a:xfrm>
          <a:prstGeom prst="wedgeRoundRectCallout">
            <a:avLst>
              <a:gd name="adj1" fmla="val -64472"/>
              <a:gd name="adj2" fmla="val -36147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Helvetica Neue Light"/>
              </a:rPr>
              <a:t>VM-1 Down</a:t>
            </a:r>
            <a:endParaRPr kumimoji="1" lang="ja-JP" altLang="en-US" sz="1400" dirty="0">
              <a:solidFill>
                <a:schemeClr val="tx1"/>
              </a:solidFill>
              <a:latin typeface="Helvetica Neue Light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5552813" y="5400425"/>
            <a:ext cx="1227690" cy="458695"/>
          </a:xfrm>
          <a:prstGeom prst="wedgeRoundRectCallout">
            <a:avLst>
              <a:gd name="adj1" fmla="val -15117"/>
              <a:gd name="adj2" fmla="val -122836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Helvetica Neue Light"/>
              </a:rPr>
              <a:t>Host-A Down</a:t>
            </a:r>
            <a:endParaRPr kumimoji="1" lang="ja-JP" altLang="en-US" sz="1400" dirty="0">
              <a:solidFill>
                <a:schemeClr val="tx1"/>
              </a:solidFill>
              <a:latin typeface="Helvetica Neue Light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4981861" y="1730076"/>
            <a:ext cx="1551283" cy="458695"/>
          </a:xfrm>
          <a:prstGeom prst="wedgeRoundRectCallout">
            <a:avLst>
              <a:gd name="adj1" fmla="val -12525"/>
              <a:gd name="adj2" fmla="val 116283"/>
              <a:gd name="adj3" fmla="val 16667"/>
            </a:avLst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Helvetica Neue Light"/>
              </a:rPr>
              <a:t>Switch ACT-SBY</a:t>
            </a:r>
            <a:endParaRPr kumimoji="1" lang="ja-JP" altLang="en-US" sz="1400" dirty="0">
              <a:solidFill>
                <a:schemeClr val="tx1"/>
              </a:solidFill>
              <a:latin typeface="Helvetica Neue Light"/>
            </a:endParaRPr>
          </a:p>
        </p:txBody>
      </p:sp>
      <p:sp>
        <p:nvSpPr>
          <p:cNvPr id="38" name="爆発 1 37"/>
          <p:cNvSpPr/>
          <p:nvPr/>
        </p:nvSpPr>
        <p:spPr>
          <a:xfrm>
            <a:off x="4376086" y="4493554"/>
            <a:ext cx="931861" cy="609756"/>
          </a:xfrm>
          <a:prstGeom prst="irregularSeal1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elvetica Neue Light"/>
            </a:endParaRPr>
          </a:p>
        </p:txBody>
      </p:sp>
      <p:sp>
        <p:nvSpPr>
          <p:cNvPr id="40" name="二等辺三角形 39"/>
          <p:cNvSpPr/>
          <p:nvPr/>
        </p:nvSpPr>
        <p:spPr bwMode="auto">
          <a:xfrm>
            <a:off x="500275" y="2190298"/>
            <a:ext cx="1383268" cy="774286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 smtClean="0">
              <a:solidFill>
                <a:schemeClr val="accent6"/>
              </a:solidFill>
              <a:latin typeface="Helvetica Neue Light"/>
              <a:ea typeface="+mj-ea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14508" y="2044172"/>
            <a:ext cx="944222" cy="682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600" dirty="0">
              <a:solidFill>
                <a:schemeClr val="accent6"/>
              </a:solidFill>
              <a:latin typeface="Helvetica Neue Light"/>
            </a:endParaRPr>
          </a:p>
        </p:txBody>
      </p:sp>
      <p:grpSp>
        <p:nvGrpSpPr>
          <p:cNvPr id="44" name="グループ化 10"/>
          <p:cNvGrpSpPr>
            <a:grpSpLocks noChangeAspect="1"/>
          </p:cNvGrpSpPr>
          <p:nvPr/>
        </p:nvGrpSpPr>
        <p:grpSpPr>
          <a:xfrm>
            <a:off x="803207" y="2627670"/>
            <a:ext cx="788452" cy="1367307"/>
            <a:chOff x="967612" y="2390831"/>
            <a:chExt cx="720000" cy="1188071"/>
          </a:xfrm>
          <a:solidFill>
            <a:schemeClr val="bg1">
              <a:lumMod val="50000"/>
            </a:schemeClr>
          </a:solidFill>
        </p:grpSpPr>
        <p:sp>
          <p:nvSpPr>
            <p:cNvPr id="45" name="円/楕円 11"/>
            <p:cNvSpPr/>
            <p:nvPr/>
          </p:nvSpPr>
          <p:spPr>
            <a:xfrm>
              <a:off x="1057612" y="2390831"/>
              <a:ext cx="540000" cy="540001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0958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60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</a:endParaRPr>
            </a:p>
          </p:txBody>
        </p:sp>
        <p:sp>
          <p:nvSpPr>
            <p:cNvPr id="46" name="弦 12"/>
            <p:cNvSpPr/>
            <p:nvPr/>
          </p:nvSpPr>
          <p:spPr>
            <a:xfrm>
              <a:off x="967612" y="2858902"/>
              <a:ext cx="720000" cy="720000"/>
            </a:xfrm>
            <a:prstGeom prst="chord">
              <a:avLst>
                <a:gd name="adj1" fmla="val 10786684"/>
                <a:gd name="adj2" fmla="val 26727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0958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60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48" name="角丸四角形吹き出し 47"/>
          <p:cNvSpPr/>
          <p:nvPr/>
        </p:nvSpPr>
        <p:spPr>
          <a:xfrm>
            <a:off x="674922" y="1556986"/>
            <a:ext cx="1567542" cy="409990"/>
          </a:xfrm>
          <a:prstGeom prst="wedgeRoundRectCallout">
            <a:avLst>
              <a:gd name="adj1" fmla="val 63641"/>
              <a:gd name="adj2" fmla="val 114341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Helvetica Neue Light"/>
              </a:rPr>
              <a:t>Quick Recovery</a:t>
            </a:r>
            <a:endParaRPr kumimoji="1" lang="ja-JP" altLang="en-US" sz="1400" dirty="0">
              <a:solidFill>
                <a:schemeClr val="tx1"/>
              </a:solidFill>
              <a:latin typeface="Helvetica Neue Light"/>
            </a:endParaRPr>
          </a:p>
        </p:txBody>
      </p:sp>
      <p:cxnSp>
        <p:nvCxnSpPr>
          <p:cNvPr id="43" name="直線コネクタ 42"/>
          <p:cNvCxnSpPr>
            <a:endCxn id="32" idx="2"/>
          </p:cNvCxnSpPr>
          <p:nvPr/>
        </p:nvCxnSpPr>
        <p:spPr>
          <a:xfrm>
            <a:off x="1469580" y="2341135"/>
            <a:ext cx="1146166" cy="1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 bwMode="auto">
          <a:xfrm>
            <a:off x="859977" y="2177635"/>
            <a:ext cx="674913" cy="3975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 smtClean="0">
                <a:solidFill>
                  <a:schemeClr val="tx2"/>
                </a:solidFill>
                <a:latin typeface="Helvetica Neue Light"/>
                <a:ea typeface="+mj-ea"/>
              </a:rPr>
              <a:t>Video Player</a:t>
            </a:r>
          </a:p>
        </p:txBody>
      </p:sp>
      <p:sp>
        <p:nvSpPr>
          <p:cNvPr id="49" name="屈折矢印 48"/>
          <p:cNvSpPr/>
          <p:nvPr/>
        </p:nvSpPr>
        <p:spPr>
          <a:xfrm>
            <a:off x="5094257" y="2718247"/>
            <a:ext cx="1236957" cy="2007329"/>
          </a:xfrm>
          <a:prstGeom prst="bentUpArrow">
            <a:avLst>
              <a:gd name="adj1" fmla="val 8317"/>
              <a:gd name="adj2" fmla="val 9992"/>
              <a:gd name="adj3" fmla="val 1076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Helvetica Neue Light"/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192456" y="5366890"/>
            <a:ext cx="383995" cy="175860"/>
          </a:xfrm>
          <a:prstGeom prst="rightArrow">
            <a:avLst>
              <a:gd name="adj1" fmla="val 44316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Doctor Demo Overview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3893246" y="2418936"/>
            <a:ext cx="1217590" cy="4174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bg1"/>
                </a:solidFill>
                <a:latin typeface="Helvetica Neue Light"/>
              </a:rPr>
              <a:t>SBY</a:t>
            </a:r>
            <a:endParaRPr kumimoji="1" lang="ja-JP" altLang="en-US" sz="14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2615746" y="2112030"/>
            <a:ext cx="1183365" cy="458211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 smtClean="0">
                <a:solidFill>
                  <a:schemeClr val="bg1"/>
                </a:solidFill>
                <a:latin typeface="Helvetica Neue Light"/>
                <a:ea typeface="+mj-ea"/>
              </a:rPr>
              <a:t>Streaming Server</a:t>
            </a:r>
            <a:endParaRPr kumimoji="1" lang="ja-JP" altLang="en-US" sz="12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31" name="右矢印 30"/>
          <p:cNvSpPr/>
          <p:nvPr/>
        </p:nvSpPr>
        <p:spPr>
          <a:xfrm flipH="1">
            <a:off x="5034427" y="2460834"/>
            <a:ext cx="840913" cy="305901"/>
          </a:xfrm>
          <a:prstGeom prst="rightArrow">
            <a:avLst>
              <a:gd name="adj1" fmla="val 44316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8958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角丸四角形 43"/>
          <p:cNvSpPr/>
          <p:nvPr/>
        </p:nvSpPr>
        <p:spPr>
          <a:xfrm>
            <a:off x="3344790" y="3156857"/>
            <a:ext cx="5712124" cy="1672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Fault Management Sequence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019173" y="5248653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7007612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latin typeface="Helvetica Neue Light"/>
              </a:rPr>
              <a:t>Notifier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188" y="1790559"/>
            <a:ext cx="1440160" cy="72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Manager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8804" y="3386423"/>
            <a:ext cx="2520000" cy="2699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Infrastructure (Resource Pool)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曲線コネクタ 12"/>
          <p:cNvCxnSpPr/>
          <p:nvPr/>
        </p:nvCxnSpPr>
        <p:spPr>
          <a:xfrm>
            <a:off x="5339478" y="3782233"/>
            <a:ext cx="162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曲線コネクタ 37"/>
          <p:cNvCxnSpPr>
            <a:stCxn id="9" idx="1"/>
            <a:endCxn id="21" idx="3"/>
          </p:cNvCxnSpPr>
          <p:nvPr/>
        </p:nvCxnSpPr>
        <p:spPr>
          <a:xfrm flipH="1">
            <a:off x="2938804" y="2150559"/>
            <a:ext cx="93638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曲線コネクタ 46"/>
          <p:cNvCxnSpPr/>
          <p:nvPr/>
        </p:nvCxnSpPr>
        <p:spPr>
          <a:xfrm rot="16200000" flipV="1">
            <a:off x="6389880" y="4353297"/>
            <a:ext cx="501727" cy="951328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53"/>
          <p:cNvCxnSpPr>
            <a:stCxn id="9" idx="2"/>
          </p:cNvCxnSpPr>
          <p:nvPr/>
        </p:nvCxnSpPr>
        <p:spPr>
          <a:xfrm>
            <a:off x="4595268" y="2510560"/>
            <a:ext cx="0" cy="98364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線コネクタ 21"/>
          <p:cNvCxnSpPr>
            <a:stCxn id="23" idx="1"/>
          </p:cNvCxnSpPr>
          <p:nvPr/>
        </p:nvCxnSpPr>
        <p:spPr>
          <a:xfrm flipH="1">
            <a:off x="2938804" y="4044532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柱 18"/>
          <p:cNvSpPr/>
          <p:nvPr/>
        </p:nvSpPr>
        <p:spPr>
          <a:xfrm>
            <a:off x="8097615" y="3847004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Alarm</a:t>
            </a:r>
          </a:p>
          <a:p>
            <a:pPr algn="ctr"/>
            <a:r>
              <a:rPr lang="en-US" altLang="ja-JP" sz="1400" dirty="0" smtClean="0">
                <a:latin typeface="Helvetica Neue Light"/>
              </a:rPr>
              <a:t>Conf.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0979" y="4692054"/>
            <a:ext cx="17281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3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Update State</a:t>
            </a:r>
          </a:p>
          <a:p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2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Find Affected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18804" y="1574559"/>
            <a:ext cx="2520000" cy="1152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Application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020093" y="386774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911268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806122" y="352595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5059732" y="3894581"/>
            <a:ext cx="1047389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Resource Map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39910" y="5367672"/>
            <a:ext cx="17281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1.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Raw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 Failure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007612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Inspector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17336" y="3341884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4. Notify all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29" name="曲線コネクタ 27"/>
          <p:cNvCxnSpPr/>
          <p:nvPr/>
        </p:nvCxnSpPr>
        <p:spPr>
          <a:xfrm>
            <a:off x="5391768" y="5718427"/>
            <a:ext cx="16236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357310" y="2631002"/>
            <a:ext cx="1692521" cy="33855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5. Notify  </a:t>
            </a:r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E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rror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88093" y="1699152"/>
            <a:ext cx="13820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0. Set Alarm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26027" y="2641706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6-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Action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47" name="円柱 46"/>
          <p:cNvSpPr/>
          <p:nvPr/>
        </p:nvSpPr>
        <p:spPr>
          <a:xfrm>
            <a:off x="8116743" y="5234982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Failure Policy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911268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50" name="曲線コネクタ 21"/>
          <p:cNvCxnSpPr>
            <a:stCxn id="13" idx="1"/>
          </p:cNvCxnSpPr>
          <p:nvPr/>
        </p:nvCxnSpPr>
        <p:spPr>
          <a:xfrm flipH="1">
            <a:off x="2938804" y="5426337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3791132" y="4916160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32" name="円/楕円 31"/>
          <p:cNvSpPr/>
          <p:nvPr/>
        </p:nvSpPr>
        <p:spPr bwMode="auto">
          <a:xfrm>
            <a:off x="6610945" y="4239255"/>
            <a:ext cx="1470933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500" dirty="0">
                <a:solidFill>
                  <a:schemeClr val="bg1"/>
                </a:solidFill>
                <a:latin typeface="Helvetica Neue Light"/>
                <a:ea typeface="+mj-ea"/>
              </a:rPr>
              <a:t>Ceilometer</a:t>
            </a:r>
            <a:endParaRPr kumimoji="1" lang="ja-JP" altLang="en-US" sz="15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33" name="円/楕円 32"/>
          <p:cNvSpPr/>
          <p:nvPr/>
        </p:nvSpPr>
        <p:spPr bwMode="auto">
          <a:xfrm>
            <a:off x="3426027" y="4121614"/>
            <a:ext cx="1004667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>
                <a:solidFill>
                  <a:schemeClr val="bg1"/>
                </a:solidFill>
                <a:latin typeface="Helvetica Neue Light"/>
                <a:ea typeface="+mj-ea"/>
              </a:rPr>
              <a:t>Nova</a:t>
            </a:r>
            <a:endParaRPr kumimoji="1" lang="ja-JP" altLang="en-US" sz="15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917262" y="1836976"/>
            <a:ext cx="1523083" cy="627163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smtClean="0">
                <a:solidFill>
                  <a:schemeClr val="bg1"/>
                </a:solidFill>
                <a:latin typeface="Helvetica Neue Light"/>
                <a:ea typeface="+mj-ea"/>
              </a:rPr>
              <a:t>Streaming Server</a:t>
            </a:r>
            <a:endParaRPr kumimoji="1" lang="ja-JP" altLang="en-US" sz="15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36" name="円/楕円 35"/>
          <p:cNvSpPr/>
          <p:nvPr/>
        </p:nvSpPr>
        <p:spPr bwMode="auto">
          <a:xfrm>
            <a:off x="6101406" y="5652920"/>
            <a:ext cx="1758079" cy="523561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smtClean="0">
                <a:solidFill>
                  <a:schemeClr val="bg1"/>
                </a:solidFill>
                <a:latin typeface="Helvetica Neue Light"/>
                <a:ea typeface="+mj-ea"/>
              </a:rPr>
              <a:t>State Reflector</a:t>
            </a:r>
            <a:endParaRPr kumimoji="1" lang="ja-JP" altLang="en-US" sz="15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41" name="円/楕円 40"/>
          <p:cNvSpPr/>
          <p:nvPr/>
        </p:nvSpPr>
        <p:spPr bwMode="auto">
          <a:xfrm>
            <a:off x="4877643" y="5663806"/>
            <a:ext cx="1369772" cy="523561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smtClean="0">
                <a:solidFill>
                  <a:schemeClr val="bg1"/>
                </a:solidFill>
                <a:latin typeface="Helvetica Neue Light"/>
                <a:ea typeface="+mj-ea"/>
              </a:rPr>
              <a:t>Log Monitor</a:t>
            </a:r>
            <a:endParaRPr kumimoji="1" lang="ja-JP" altLang="en-US" sz="15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43" name="円/楕円 42"/>
          <p:cNvSpPr/>
          <p:nvPr/>
        </p:nvSpPr>
        <p:spPr bwMode="auto">
          <a:xfrm>
            <a:off x="3344790" y="1400460"/>
            <a:ext cx="1934478" cy="611561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smtClean="0">
                <a:solidFill>
                  <a:schemeClr val="bg1"/>
                </a:solidFill>
                <a:latin typeface="Helvetica Neue Light"/>
                <a:ea typeface="+mj-ea"/>
              </a:rPr>
              <a:t>App Manager</a:t>
            </a:r>
          </a:p>
          <a:p>
            <a:pPr algn="ctr"/>
            <a:r>
              <a:rPr lang="en-US" altLang="ja-JP" sz="1500" dirty="0" smtClean="0">
                <a:solidFill>
                  <a:schemeClr val="bg1"/>
                </a:solidFill>
                <a:latin typeface="Helvetica Neue Light"/>
                <a:ea typeface="+mj-ea"/>
              </a:rPr>
              <a:t>+ Viewer</a:t>
            </a:r>
            <a:endParaRPr kumimoji="1" lang="ja-JP" altLang="en-US" sz="15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54" name="爆発 1 53"/>
          <p:cNvSpPr/>
          <p:nvPr/>
        </p:nvSpPr>
        <p:spPr>
          <a:xfrm>
            <a:off x="1957963" y="5144523"/>
            <a:ext cx="903520" cy="560615"/>
          </a:xfrm>
          <a:prstGeom prst="irregularSeal1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elvetica Neue Light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623583" y="3210821"/>
            <a:ext cx="1692521" cy="30777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Helvetica Neue Light"/>
              </a:rPr>
              <a:t>Liberty</a:t>
            </a:r>
            <a:endParaRPr kumimoji="1" lang="ja-JP" altLang="en-US" sz="1400" b="1" dirty="0">
              <a:solidFill>
                <a:schemeClr val="bg1"/>
              </a:solidFill>
              <a:latin typeface="Helvetica Neue Light"/>
            </a:endParaRPr>
          </a:p>
        </p:txBody>
      </p:sp>
      <p:cxnSp>
        <p:nvCxnSpPr>
          <p:cNvPr id="12" name="曲線コネクタ 15"/>
          <p:cNvCxnSpPr/>
          <p:nvPr/>
        </p:nvCxnSpPr>
        <p:spPr>
          <a:xfrm rot="16200000" flipV="1">
            <a:off x="5693798" y="1907381"/>
            <a:ext cx="1394521" cy="2160241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曲線コネクタ 15"/>
          <p:cNvCxnSpPr>
            <a:stCxn id="8" idx="0"/>
            <a:endCxn id="9" idx="3"/>
          </p:cNvCxnSpPr>
          <p:nvPr/>
        </p:nvCxnSpPr>
        <p:spPr>
          <a:xfrm rot="16200000" flipV="1">
            <a:off x="5736495" y="1729413"/>
            <a:ext cx="1533973" cy="2376264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2" descr="http://openstack.jp/assets/images/openstack-cloud-software-vertical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526" y="2539569"/>
            <a:ext cx="794657" cy="79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3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 bwMode="auto">
          <a:xfrm>
            <a:off x="3355243" y="1785256"/>
            <a:ext cx="2373376" cy="28837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ea typeface="+mj-ea"/>
              </a:rPr>
              <a:t>Host</a:t>
            </a:r>
            <a:endParaRPr lang="en-US" altLang="ja-JP" sz="1600" dirty="0" smtClean="0">
              <a:solidFill>
                <a:schemeClr val="bg1">
                  <a:lumMod val="50000"/>
                </a:schemeClr>
              </a:solidFill>
              <a:latin typeface="Helvetica Neue Light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Service Healing Process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 bwMode="auto">
          <a:xfrm>
            <a:off x="3608076" y="2492829"/>
            <a:ext cx="1867711" cy="1169114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38100">
            <a:solidFill>
              <a:schemeClr val="tx2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2"/>
                </a:solidFill>
                <a:latin typeface="Helvetica Neue Light"/>
                <a:ea typeface="+mj-ea"/>
              </a:rPr>
              <a:t>VM</a:t>
            </a:r>
            <a:endParaRPr lang="en-US" altLang="ja-JP" sz="1600" dirty="0" smtClean="0">
              <a:solidFill>
                <a:schemeClr val="tx2"/>
              </a:solidFill>
              <a:latin typeface="Helvetica Neue Light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4182008" y="3535480"/>
            <a:ext cx="719847" cy="25292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err="1" smtClean="0">
                <a:solidFill>
                  <a:schemeClr val="tx2"/>
                </a:solidFill>
                <a:latin typeface="Helvetica Neue Light"/>
                <a:ea typeface="+mj-ea"/>
              </a:rPr>
              <a:t>vNIC</a:t>
            </a:r>
            <a:endParaRPr kumimoji="1" lang="ja-JP" altLang="en-US" sz="1200" dirty="0" smtClean="0">
              <a:solidFill>
                <a:schemeClr val="tx2"/>
              </a:solidFill>
              <a:latin typeface="Helvetica Neue Light"/>
              <a:ea typeface="+mj-ea"/>
            </a:endParaRPr>
          </a:p>
        </p:txBody>
      </p:sp>
      <p:cxnSp>
        <p:nvCxnSpPr>
          <p:cNvPr id="14" name="カギ線コネクタ 14"/>
          <p:cNvCxnSpPr>
            <a:stCxn id="7" idx="2"/>
            <a:endCxn id="51" idx="0"/>
          </p:cNvCxnSpPr>
          <p:nvPr/>
        </p:nvCxnSpPr>
        <p:spPr bwMode="auto">
          <a:xfrm>
            <a:off x="4541932" y="3788407"/>
            <a:ext cx="0" cy="764679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直線コネクタ 42"/>
          <p:cNvCxnSpPr>
            <a:endCxn id="42" idx="1"/>
          </p:cNvCxnSpPr>
          <p:nvPr/>
        </p:nvCxnSpPr>
        <p:spPr>
          <a:xfrm>
            <a:off x="1676396" y="5627746"/>
            <a:ext cx="262258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二等辺三角形 11"/>
          <p:cNvSpPr/>
          <p:nvPr/>
        </p:nvSpPr>
        <p:spPr bwMode="auto">
          <a:xfrm>
            <a:off x="585177" y="4778539"/>
            <a:ext cx="1811489" cy="1013982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 smtClean="0">
              <a:solidFill>
                <a:schemeClr val="accent6"/>
              </a:solidFill>
              <a:latin typeface="Helvetica Neue Light"/>
              <a:ea typeface="+mj-ea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865731" y="4587176"/>
            <a:ext cx="1236527" cy="89361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600" dirty="0">
              <a:solidFill>
                <a:schemeClr val="accent6"/>
              </a:solidFill>
              <a:latin typeface="Helvetica Neue Light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1077687" y="4747699"/>
            <a:ext cx="859970" cy="52055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2"/>
                </a:solidFill>
                <a:latin typeface="Helvetica Neue Light"/>
                <a:ea typeface="+mj-ea"/>
              </a:rPr>
              <a:t>Video</a:t>
            </a:r>
            <a:r>
              <a:rPr lang="en-US" altLang="ja-JP" sz="1400" dirty="0" smtClean="0">
                <a:solidFill>
                  <a:schemeClr val="tx2"/>
                </a:solidFill>
                <a:latin typeface="Helvetica Neue Light"/>
                <a:ea typeface="+mj-ea"/>
              </a:rPr>
              <a:t> Player</a:t>
            </a:r>
          </a:p>
        </p:txBody>
      </p:sp>
      <p:sp>
        <p:nvSpPr>
          <p:cNvPr id="49" name="角丸四角形 48"/>
          <p:cNvSpPr/>
          <p:nvPr/>
        </p:nvSpPr>
        <p:spPr bwMode="auto">
          <a:xfrm>
            <a:off x="3965278" y="4042122"/>
            <a:ext cx="1153306" cy="3238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err="1" smtClean="0">
                <a:solidFill>
                  <a:schemeClr val="bg1">
                    <a:lumMod val="50000"/>
                  </a:schemeClr>
                </a:solidFill>
                <a:latin typeface="Helvetica Neue Light"/>
                <a:ea typeface="+mj-ea"/>
              </a:rPr>
              <a:t>vSwitch</a:t>
            </a:r>
            <a:endParaRPr lang="en-US" altLang="ja-JP" sz="1400" dirty="0" smtClean="0">
              <a:solidFill>
                <a:schemeClr val="bg1">
                  <a:lumMod val="50000"/>
                </a:schemeClr>
              </a:solidFill>
              <a:latin typeface="Helvetica Neue Light"/>
              <a:ea typeface="+mj-ea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182008" y="4553086"/>
            <a:ext cx="719847" cy="25292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ea typeface="+mj-ea"/>
              </a:rPr>
              <a:t>NIC</a:t>
            </a:r>
            <a:endParaRPr kumimoji="1" lang="ja-JP" altLang="en-US" sz="1200" dirty="0" smtClean="0">
              <a:solidFill>
                <a:schemeClr val="bg1">
                  <a:lumMod val="50000"/>
                </a:schemeClr>
              </a:solidFill>
              <a:latin typeface="Helvetica Neue Light"/>
              <a:ea typeface="+mj-ea"/>
            </a:endParaRPr>
          </a:p>
        </p:txBody>
      </p:sp>
      <p:cxnSp>
        <p:nvCxnSpPr>
          <p:cNvPr id="52" name="直線コネクタ 51"/>
          <p:cNvCxnSpPr>
            <a:endCxn id="51" idx="2"/>
          </p:cNvCxnSpPr>
          <p:nvPr/>
        </p:nvCxnSpPr>
        <p:spPr>
          <a:xfrm flipH="1" flipV="1">
            <a:off x="4541932" y="4806013"/>
            <a:ext cx="0" cy="792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角丸四角形 56"/>
          <p:cNvSpPr/>
          <p:nvPr/>
        </p:nvSpPr>
        <p:spPr bwMode="auto">
          <a:xfrm>
            <a:off x="6076672" y="1785256"/>
            <a:ext cx="2373376" cy="28837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ea typeface="+mj-ea"/>
              </a:rPr>
              <a:t>Host</a:t>
            </a:r>
            <a:endParaRPr lang="en-US" altLang="ja-JP" sz="1600" dirty="0" smtClean="0">
              <a:solidFill>
                <a:schemeClr val="bg1">
                  <a:lumMod val="50000"/>
                </a:schemeClr>
              </a:solidFill>
              <a:latin typeface="Helvetica Neue Light"/>
              <a:ea typeface="+mj-ea"/>
            </a:endParaRPr>
          </a:p>
        </p:txBody>
      </p:sp>
      <p:sp>
        <p:nvSpPr>
          <p:cNvPr id="58" name="角丸四角形 57"/>
          <p:cNvSpPr/>
          <p:nvPr/>
        </p:nvSpPr>
        <p:spPr bwMode="auto">
          <a:xfrm>
            <a:off x="6329505" y="2492829"/>
            <a:ext cx="1867711" cy="1169114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38100">
            <a:solidFill>
              <a:schemeClr val="tx2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2"/>
                </a:solidFill>
                <a:latin typeface="Helvetica Neue Light"/>
                <a:ea typeface="+mj-ea"/>
              </a:rPr>
              <a:t>VM</a:t>
            </a:r>
            <a:endParaRPr lang="en-US" altLang="ja-JP" sz="1600" dirty="0" smtClean="0">
              <a:solidFill>
                <a:schemeClr val="tx2"/>
              </a:solidFill>
              <a:latin typeface="Helvetica Neue Light"/>
              <a:ea typeface="+mj-ea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6903437" y="3535480"/>
            <a:ext cx="719847" cy="25292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err="1" smtClean="0">
                <a:solidFill>
                  <a:schemeClr val="tx2"/>
                </a:solidFill>
                <a:latin typeface="Helvetica Neue Light"/>
                <a:ea typeface="+mj-ea"/>
              </a:rPr>
              <a:t>vNIC</a:t>
            </a:r>
            <a:endParaRPr kumimoji="1" lang="ja-JP" altLang="en-US" sz="1200" dirty="0" smtClean="0">
              <a:solidFill>
                <a:schemeClr val="tx2"/>
              </a:solidFill>
              <a:latin typeface="Helvetica Neue Light"/>
              <a:ea typeface="+mj-ea"/>
            </a:endParaRPr>
          </a:p>
        </p:txBody>
      </p:sp>
      <p:cxnSp>
        <p:nvCxnSpPr>
          <p:cNvPr id="61" name="カギ線コネクタ 14"/>
          <p:cNvCxnSpPr>
            <a:stCxn id="60" idx="2"/>
            <a:endCxn id="63" idx="0"/>
          </p:cNvCxnSpPr>
          <p:nvPr/>
        </p:nvCxnSpPr>
        <p:spPr bwMode="auto">
          <a:xfrm>
            <a:off x="7263361" y="3788407"/>
            <a:ext cx="0" cy="764679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2" name="角丸四角形 61"/>
          <p:cNvSpPr/>
          <p:nvPr/>
        </p:nvSpPr>
        <p:spPr bwMode="auto">
          <a:xfrm>
            <a:off x="6686707" y="4042122"/>
            <a:ext cx="1153306" cy="3238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err="1" smtClean="0">
                <a:solidFill>
                  <a:schemeClr val="bg1">
                    <a:lumMod val="50000"/>
                  </a:schemeClr>
                </a:solidFill>
                <a:latin typeface="Helvetica Neue Light"/>
                <a:ea typeface="+mj-ea"/>
              </a:rPr>
              <a:t>vSwitch</a:t>
            </a:r>
            <a:endParaRPr lang="en-US" altLang="ja-JP" sz="1400" dirty="0" smtClean="0">
              <a:solidFill>
                <a:schemeClr val="bg1">
                  <a:lumMod val="50000"/>
                </a:schemeClr>
              </a:solidFill>
              <a:latin typeface="Helvetica Neue Light"/>
              <a:ea typeface="+mj-ea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6903437" y="4553086"/>
            <a:ext cx="719847" cy="25292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ea typeface="+mj-ea"/>
              </a:rPr>
              <a:t>NIC</a:t>
            </a:r>
            <a:endParaRPr kumimoji="1" lang="ja-JP" altLang="en-US" sz="1200" dirty="0" smtClean="0">
              <a:solidFill>
                <a:schemeClr val="bg1">
                  <a:lumMod val="50000"/>
                </a:schemeClr>
              </a:solidFill>
              <a:latin typeface="Helvetica Neue Light"/>
              <a:ea typeface="+mj-ea"/>
            </a:endParaRPr>
          </a:p>
        </p:txBody>
      </p:sp>
      <p:cxnSp>
        <p:nvCxnSpPr>
          <p:cNvPr id="65" name="直線コネクタ 64"/>
          <p:cNvCxnSpPr>
            <a:endCxn id="63" idx="2"/>
          </p:cNvCxnSpPr>
          <p:nvPr/>
        </p:nvCxnSpPr>
        <p:spPr>
          <a:xfrm flipV="1">
            <a:off x="7263361" y="4806013"/>
            <a:ext cx="0" cy="792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 bwMode="auto">
          <a:xfrm>
            <a:off x="4298984" y="5307183"/>
            <a:ext cx="3146840" cy="64112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ea typeface="+mj-ea"/>
              </a:rPr>
              <a:t>Switch</a:t>
            </a:r>
            <a:endParaRPr lang="en-US" altLang="ja-JP" sz="1600" dirty="0" smtClean="0">
              <a:solidFill>
                <a:schemeClr val="bg1">
                  <a:lumMod val="50000"/>
                </a:schemeClr>
              </a:solidFill>
              <a:latin typeface="Helvetica Neue Light"/>
              <a:ea typeface="+mj-ea"/>
            </a:endParaRPr>
          </a:p>
        </p:txBody>
      </p:sp>
      <p:sp>
        <p:nvSpPr>
          <p:cNvPr id="31" name="爆発 1 30"/>
          <p:cNvSpPr/>
          <p:nvPr/>
        </p:nvSpPr>
        <p:spPr>
          <a:xfrm>
            <a:off x="4702895" y="4527554"/>
            <a:ext cx="463236" cy="282627"/>
          </a:xfrm>
          <a:prstGeom prst="irregularSeal1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elvetica Neue Light"/>
            </a:endParaRPr>
          </a:p>
        </p:txBody>
      </p:sp>
      <p:cxnSp>
        <p:nvCxnSpPr>
          <p:cNvPr id="68" name="カギ線コネクタ 67"/>
          <p:cNvCxnSpPr/>
          <p:nvPr/>
        </p:nvCxnSpPr>
        <p:spPr>
          <a:xfrm rot="5400000">
            <a:off x="2541879" y="2781136"/>
            <a:ext cx="1620000" cy="2772000"/>
          </a:xfrm>
          <a:prstGeom prst="bentConnector2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カギ線コネクタ 71"/>
          <p:cNvCxnSpPr/>
          <p:nvPr/>
        </p:nvCxnSpPr>
        <p:spPr>
          <a:xfrm rot="5400000">
            <a:off x="3831791" y="1442069"/>
            <a:ext cx="1764000" cy="5490000"/>
          </a:xfrm>
          <a:prstGeom prst="bentConnector2">
            <a:avLst/>
          </a:prstGeom>
          <a:ln>
            <a:solidFill>
              <a:schemeClr val="accent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2200718" y="5036411"/>
            <a:ext cx="1685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accent5"/>
                </a:solidFill>
                <a:latin typeface="Helvetica Neue Light"/>
              </a:rPr>
              <a:t>Data Flow (After)</a:t>
            </a:r>
            <a:endParaRPr kumimoji="1" lang="ja-JP" altLang="en-US" sz="1400" b="1" dirty="0">
              <a:solidFill>
                <a:schemeClr val="accent5"/>
              </a:solidFill>
              <a:latin typeface="Helvetica Neue Light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206666" y="4657385"/>
            <a:ext cx="1975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accent6"/>
                </a:solidFill>
                <a:latin typeface="Helvetica Neue Light"/>
              </a:rPr>
              <a:t>Data Flow (Before)</a:t>
            </a:r>
            <a:endParaRPr kumimoji="1" lang="ja-JP" altLang="en-US" sz="1400" b="1" dirty="0">
              <a:solidFill>
                <a:schemeClr val="accent6"/>
              </a:solidFill>
              <a:latin typeface="Helvetica Neue Light"/>
            </a:endParaRPr>
          </a:p>
        </p:txBody>
      </p:sp>
      <p:sp>
        <p:nvSpPr>
          <p:cNvPr id="77" name="角丸四角形 76"/>
          <p:cNvSpPr/>
          <p:nvPr/>
        </p:nvSpPr>
        <p:spPr bwMode="auto">
          <a:xfrm>
            <a:off x="936261" y="2499683"/>
            <a:ext cx="1867711" cy="1169114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38100">
            <a:solidFill>
              <a:schemeClr val="tx2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2"/>
                </a:solidFill>
                <a:latin typeface="Helvetica Neue Light"/>
                <a:ea typeface="+mj-ea"/>
              </a:rPr>
              <a:t>VM</a:t>
            </a:r>
            <a:endParaRPr lang="en-US" altLang="ja-JP" sz="1600" dirty="0" smtClean="0">
              <a:solidFill>
                <a:schemeClr val="tx2"/>
              </a:solidFill>
              <a:latin typeface="Helvetica Neue Light"/>
              <a:ea typeface="+mj-ea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3763168" y="2950192"/>
            <a:ext cx="1557526" cy="42172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8100"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elvetica Neue Light"/>
                <a:ea typeface="+mj-ea"/>
              </a:rPr>
              <a:t>Streaming Server</a:t>
            </a:r>
            <a:endParaRPr lang="en-US" altLang="ja-JP" sz="1400" dirty="0" smtClean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59" name="角丸四角形 58"/>
          <p:cNvSpPr/>
          <p:nvPr/>
        </p:nvSpPr>
        <p:spPr bwMode="auto">
          <a:xfrm>
            <a:off x="6484597" y="2950192"/>
            <a:ext cx="1557526" cy="42172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8100"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elvetica Neue Light"/>
                <a:ea typeface="+mj-ea"/>
              </a:rPr>
              <a:t>Streaming Server</a:t>
            </a:r>
            <a:endParaRPr lang="en-US" altLang="ja-JP" sz="1400" dirty="0" smtClean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78" name="角丸四角形 77"/>
          <p:cNvSpPr/>
          <p:nvPr/>
        </p:nvSpPr>
        <p:spPr bwMode="auto">
          <a:xfrm>
            <a:off x="1113826" y="2950192"/>
            <a:ext cx="1557526" cy="42172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8100"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elvetica Neue Light"/>
                <a:ea typeface="+mj-ea"/>
              </a:rPr>
              <a:t>App Manager</a:t>
            </a:r>
            <a:endParaRPr lang="en-US" altLang="ja-JP" sz="1400" dirty="0" smtClean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cxnSp>
        <p:nvCxnSpPr>
          <p:cNvPr id="79" name="カギ線コネクタ 78"/>
          <p:cNvCxnSpPr>
            <a:stCxn id="78" idx="0"/>
            <a:endCxn id="5" idx="0"/>
          </p:cNvCxnSpPr>
          <p:nvPr/>
        </p:nvCxnSpPr>
        <p:spPr>
          <a:xfrm rot="5400000" flipH="1" flipV="1">
            <a:off x="3188250" y="1596511"/>
            <a:ext cx="457363" cy="2250000"/>
          </a:xfrm>
          <a:prstGeom prst="bentConnector3">
            <a:avLst>
              <a:gd name="adj1" fmla="val 149982"/>
            </a:avLst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カギ線コネクタ 84"/>
          <p:cNvCxnSpPr>
            <a:stCxn id="78" idx="0"/>
            <a:endCxn id="58" idx="0"/>
          </p:cNvCxnSpPr>
          <p:nvPr/>
        </p:nvCxnSpPr>
        <p:spPr>
          <a:xfrm rot="5400000" flipH="1" flipV="1">
            <a:off x="4550680" y="237511"/>
            <a:ext cx="457363" cy="4968000"/>
          </a:xfrm>
          <a:prstGeom prst="bentConnector3">
            <a:avLst>
              <a:gd name="adj1" fmla="val 149982"/>
            </a:avLst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2287410" y="1948555"/>
            <a:ext cx="1075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2"/>
                </a:solidFill>
                <a:latin typeface="Helvetica Neue Light"/>
              </a:rPr>
              <a:t>Control</a:t>
            </a:r>
            <a:endParaRPr kumimoji="1" lang="ja-JP" altLang="en-US" sz="1600" b="1" dirty="0">
              <a:solidFill>
                <a:schemeClr val="tx2"/>
              </a:solidFill>
              <a:latin typeface="Helvetica Neue Light"/>
            </a:endParaRPr>
          </a:p>
        </p:txBody>
      </p:sp>
      <p:cxnSp>
        <p:nvCxnSpPr>
          <p:cNvPr id="94" name="カギ線コネクタ 93"/>
          <p:cNvCxnSpPr/>
          <p:nvPr/>
        </p:nvCxnSpPr>
        <p:spPr>
          <a:xfrm>
            <a:off x="1483994" y="2096060"/>
            <a:ext cx="1" cy="83235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817329" y="1567561"/>
            <a:ext cx="132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2"/>
                </a:solidFill>
                <a:latin typeface="Helvetica Neue Light"/>
              </a:rPr>
              <a:t>Alarm Notification</a:t>
            </a:r>
            <a:endParaRPr kumimoji="1" lang="ja-JP" altLang="en-US" sz="1600" b="1" dirty="0">
              <a:solidFill>
                <a:schemeClr val="tx2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864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Doctor Features in OpenStack Liberty Release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726132"/>
              </p:ext>
            </p:extLst>
          </p:nvPr>
        </p:nvGraphicFramePr>
        <p:xfrm>
          <a:off x="609603" y="2427588"/>
          <a:ext cx="8019118" cy="22860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69049"/>
                <a:gridCol w="2879876"/>
                <a:gridCol w="1721973"/>
                <a:gridCol w="1948220"/>
              </a:tblGrid>
              <a:tr h="144092"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Project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>
                    <a:solidFill>
                      <a:srgbClr val="C8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Blueprint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>
                    <a:solidFill>
                      <a:srgbClr val="C8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Spec Drafter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>
                    <a:solidFill>
                      <a:srgbClr val="C8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Developer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>
                    <a:solidFill>
                      <a:srgbClr val="C80000"/>
                    </a:solidFill>
                  </a:tcPr>
                </a:tc>
              </a:tr>
              <a:tr h="225020"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Ceilometer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Event Alarm Evaluator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Ryota Mibu (NEC)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Ryota Mibu (NEC)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225020">
                <a:tc rowSpan="2"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Nova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New nova API call to mark nova-compute down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Tomi Juvonen (Nokia)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Roman </a:t>
                      </a:r>
                      <a:r>
                        <a:rPr lang="en-US" altLang="ja-JP" sz="1800" dirty="0" err="1" smtClean="0">
                          <a:latin typeface="Helvetica Neue"/>
                        </a:rPr>
                        <a:t>Dobosz</a:t>
                      </a:r>
                      <a:r>
                        <a:rPr lang="en-US" altLang="ja-JP" sz="1800" dirty="0" smtClean="0">
                          <a:latin typeface="Helvetica Neue"/>
                        </a:rPr>
                        <a:t> (Intel)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284236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Support forcing service down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Helvetica Neue"/>
                        </a:rPr>
                        <a:t>Tomi Juvonen (Nokia)</a:t>
                      </a:r>
                      <a:endParaRPr lang="ja-JP" altLang="en-US" sz="18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Helvetica Neue"/>
                        </a:rPr>
                        <a:t>Carlos </a:t>
                      </a:r>
                      <a:r>
                        <a:rPr lang="en-US" altLang="ja-JP" sz="1800" dirty="0" err="1" smtClean="0">
                          <a:latin typeface="Helvetica Neue"/>
                        </a:rPr>
                        <a:t>Goncalves</a:t>
                      </a:r>
                      <a:r>
                        <a:rPr lang="en-US" altLang="ja-JP" sz="1800" dirty="0" smtClean="0">
                          <a:latin typeface="Helvetica Neue"/>
                        </a:rPr>
                        <a:t> (NEC)</a:t>
                      </a:r>
                      <a:endParaRPr lang="ja-JP" altLang="en-US" sz="18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67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Doctor BP Detail: Nova – Mark Nova-Compute Down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71207" y="3310221"/>
            <a:ext cx="3271453" cy="302526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Host / Machine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46594" y="4443011"/>
            <a:ext cx="1260339" cy="429984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</a:rPr>
              <a:t>Hypervisor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elvetica Neue Light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946594" y="3668490"/>
            <a:ext cx="1260339" cy="50618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</a:rPr>
              <a:t>VM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elvetica Neue Light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604094" y="4283532"/>
            <a:ext cx="1020854" cy="622078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50" dirty="0" smtClean="0">
                <a:solidFill>
                  <a:schemeClr val="bg1"/>
                </a:solidFill>
                <a:latin typeface="Helvetica Neue Light"/>
              </a:rPr>
              <a:t>nova compute</a:t>
            </a:r>
            <a:endParaRPr kumimoji="1" lang="ja-JP" altLang="en-US" sz="155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838839" y="3380192"/>
            <a:ext cx="1122939" cy="622078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nova </a:t>
            </a:r>
            <a:r>
              <a:rPr kumimoji="1" lang="en-US" altLang="ja-JP" sz="1600" dirty="0" err="1" smtClean="0">
                <a:solidFill>
                  <a:schemeClr val="bg1"/>
                </a:solidFill>
                <a:latin typeface="Helvetica Neue Light"/>
              </a:rPr>
              <a:t>api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838840" y="4281946"/>
            <a:ext cx="1122939" cy="622078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50" dirty="0" smtClean="0">
                <a:solidFill>
                  <a:schemeClr val="bg1"/>
                </a:solidFill>
                <a:latin typeface="Helvetica Neue Light"/>
              </a:rPr>
              <a:t>nova </a:t>
            </a:r>
            <a:r>
              <a:rPr kumimoji="1" lang="en-US" altLang="ja-JP" sz="1550" dirty="0">
                <a:solidFill>
                  <a:schemeClr val="bg1"/>
                </a:solidFill>
                <a:latin typeface="Helvetica Neue Light"/>
              </a:rPr>
              <a:t>conductor</a:t>
            </a:r>
            <a:endParaRPr kumimoji="1" lang="ja-JP" altLang="en-US" sz="155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838840" y="5157116"/>
            <a:ext cx="1122939" cy="622078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50" dirty="0" smtClean="0">
                <a:solidFill>
                  <a:schemeClr val="bg1"/>
                </a:solidFill>
                <a:latin typeface="Helvetica Neue Light"/>
              </a:rPr>
              <a:t>nova scheduler</a:t>
            </a:r>
            <a:endParaRPr kumimoji="1" lang="ja-JP" altLang="en-US" sz="155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4" name="円柱 13"/>
          <p:cNvSpPr/>
          <p:nvPr/>
        </p:nvSpPr>
        <p:spPr>
          <a:xfrm>
            <a:off x="7558771" y="4281946"/>
            <a:ext cx="1122939" cy="622078"/>
          </a:xfrm>
          <a:prstGeom prst="can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nova DB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205974" y="4283532"/>
            <a:ext cx="1122939" cy="622078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queue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cxnSp>
        <p:nvCxnSpPr>
          <p:cNvPr id="17" name="直線矢印コネクタ 16"/>
          <p:cNvCxnSpPr>
            <a:stCxn id="10" idx="1"/>
            <a:endCxn id="15" idx="7"/>
          </p:cNvCxnSpPr>
          <p:nvPr/>
        </p:nvCxnSpPr>
        <p:spPr>
          <a:xfrm flipH="1">
            <a:off x="5164462" y="3691231"/>
            <a:ext cx="674377" cy="683402"/>
          </a:xfrm>
          <a:prstGeom prst="straightConnector1">
            <a:avLst/>
          </a:prstGeom>
          <a:ln>
            <a:solidFill>
              <a:schemeClr val="accent3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1" idx="1"/>
            <a:endCxn id="15" idx="6"/>
          </p:cNvCxnSpPr>
          <p:nvPr/>
        </p:nvCxnSpPr>
        <p:spPr>
          <a:xfrm flipH="1">
            <a:off x="5328913" y="4592985"/>
            <a:ext cx="509927" cy="1586"/>
          </a:xfrm>
          <a:prstGeom prst="straightConnector1">
            <a:avLst/>
          </a:prstGeom>
          <a:ln>
            <a:solidFill>
              <a:schemeClr val="accent3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2" idx="1"/>
            <a:endCxn id="15" idx="5"/>
          </p:cNvCxnSpPr>
          <p:nvPr/>
        </p:nvCxnSpPr>
        <p:spPr>
          <a:xfrm flipH="1" flipV="1">
            <a:off x="5164462" y="4814509"/>
            <a:ext cx="674378" cy="653646"/>
          </a:xfrm>
          <a:prstGeom prst="straightConnector1">
            <a:avLst/>
          </a:prstGeom>
          <a:ln>
            <a:solidFill>
              <a:schemeClr val="accent3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9" idx="3"/>
            <a:endCxn id="15" idx="2"/>
          </p:cNvCxnSpPr>
          <p:nvPr/>
        </p:nvCxnSpPr>
        <p:spPr>
          <a:xfrm>
            <a:off x="3624948" y="4594571"/>
            <a:ext cx="581026" cy="0"/>
          </a:xfrm>
          <a:prstGeom prst="straightConnector1">
            <a:avLst/>
          </a:prstGeom>
          <a:ln>
            <a:solidFill>
              <a:schemeClr val="accent3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0" idx="3"/>
          </p:cNvCxnSpPr>
          <p:nvPr/>
        </p:nvCxnSpPr>
        <p:spPr>
          <a:xfrm>
            <a:off x="6961778" y="3691231"/>
            <a:ext cx="596993" cy="628972"/>
          </a:xfrm>
          <a:prstGeom prst="straightConnector1">
            <a:avLst/>
          </a:prstGeom>
          <a:ln>
            <a:solidFill>
              <a:schemeClr val="accent3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11" idx="3"/>
            <a:endCxn id="14" idx="2"/>
          </p:cNvCxnSpPr>
          <p:nvPr/>
        </p:nvCxnSpPr>
        <p:spPr>
          <a:xfrm>
            <a:off x="6961779" y="4592985"/>
            <a:ext cx="596992" cy="0"/>
          </a:xfrm>
          <a:prstGeom prst="straightConnector1">
            <a:avLst/>
          </a:prstGeom>
          <a:ln>
            <a:solidFill>
              <a:schemeClr val="accent3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12" idx="3"/>
          </p:cNvCxnSpPr>
          <p:nvPr/>
        </p:nvCxnSpPr>
        <p:spPr>
          <a:xfrm flipV="1">
            <a:off x="6961779" y="4905610"/>
            <a:ext cx="596992" cy="562545"/>
          </a:xfrm>
          <a:prstGeom prst="straightConnector1">
            <a:avLst/>
          </a:prstGeom>
          <a:ln>
            <a:solidFill>
              <a:schemeClr val="accent3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36"/>
          <p:cNvSpPr/>
          <p:nvPr/>
        </p:nvSpPr>
        <p:spPr>
          <a:xfrm>
            <a:off x="1280409" y="2144483"/>
            <a:ext cx="1853048" cy="79286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External Monitoring Service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946594" y="5141332"/>
            <a:ext cx="1260339" cy="42998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</a:rPr>
              <a:t>vSwitch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elvetica Neue Light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82093" y="5957208"/>
            <a:ext cx="838663" cy="36739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</a:rPr>
              <a:t>BMC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elvetica Neue Light"/>
            </a:endParaRPr>
          </a:p>
        </p:txBody>
      </p:sp>
      <p:cxnSp>
        <p:nvCxnSpPr>
          <p:cNvPr id="41" name="カギ線コネクタ 40"/>
          <p:cNvCxnSpPr>
            <a:stCxn id="37" idx="1"/>
            <a:endCxn id="6" idx="1"/>
          </p:cNvCxnSpPr>
          <p:nvPr/>
        </p:nvCxnSpPr>
        <p:spPr>
          <a:xfrm rot="10800000" flipV="1">
            <a:off x="946595" y="2540917"/>
            <a:ext cx="333815" cy="2117086"/>
          </a:xfrm>
          <a:prstGeom prst="bentConnector3">
            <a:avLst>
              <a:gd name="adj1" fmla="val 289138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カギ線コネクタ 43"/>
          <p:cNvCxnSpPr>
            <a:stCxn id="37" idx="1"/>
            <a:endCxn id="38" idx="1"/>
          </p:cNvCxnSpPr>
          <p:nvPr/>
        </p:nvCxnSpPr>
        <p:spPr>
          <a:xfrm rot="10800000" flipV="1">
            <a:off x="946595" y="2540916"/>
            <a:ext cx="333815" cy="2815407"/>
          </a:xfrm>
          <a:prstGeom prst="bentConnector3">
            <a:avLst>
              <a:gd name="adj1" fmla="val 289138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カギ線コネクタ 49"/>
          <p:cNvCxnSpPr>
            <a:stCxn id="37" idx="1"/>
            <a:endCxn id="39" idx="1"/>
          </p:cNvCxnSpPr>
          <p:nvPr/>
        </p:nvCxnSpPr>
        <p:spPr>
          <a:xfrm rot="10800000" flipV="1">
            <a:off x="582093" y="2540916"/>
            <a:ext cx="698316" cy="3599987"/>
          </a:xfrm>
          <a:prstGeom prst="bentConnector3">
            <a:avLst>
              <a:gd name="adj1" fmla="val 138971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37" idx="3"/>
            <a:endCxn id="79" idx="0"/>
          </p:cNvCxnSpPr>
          <p:nvPr/>
        </p:nvCxnSpPr>
        <p:spPr>
          <a:xfrm>
            <a:off x="3133457" y="2540917"/>
            <a:ext cx="3786569" cy="678336"/>
          </a:xfrm>
          <a:prstGeom prst="bentConnector2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3"/>
          <p:cNvCxnSpPr/>
          <p:nvPr/>
        </p:nvCxnSpPr>
        <p:spPr>
          <a:xfrm>
            <a:off x="6961779" y="3545292"/>
            <a:ext cx="690878" cy="736654"/>
          </a:xfrm>
          <a:prstGeom prst="straightConnector1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カギ線コネクタ 60"/>
          <p:cNvCxnSpPr>
            <a:stCxn id="37" idx="2"/>
            <a:endCxn id="9" idx="0"/>
          </p:cNvCxnSpPr>
          <p:nvPr/>
        </p:nvCxnSpPr>
        <p:spPr>
          <a:xfrm rot="16200000" flipH="1">
            <a:off x="1987636" y="3156647"/>
            <a:ext cx="1346182" cy="907588"/>
          </a:xfrm>
          <a:prstGeom prst="bentConnector3">
            <a:avLst>
              <a:gd name="adj1" fmla="val 11185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53"/>
          <p:cNvCxnSpPr>
            <a:stCxn id="9" idx="2"/>
            <a:endCxn id="14" idx="3"/>
          </p:cNvCxnSpPr>
          <p:nvPr/>
        </p:nvCxnSpPr>
        <p:spPr>
          <a:xfrm rot="5400000" flipH="1" flipV="1">
            <a:off x="5616588" y="2401957"/>
            <a:ext cx="1586" cy="5005720"/>
          </a:xfrm>
          <a:prstGeom prst="bentConnector3">
            <a:avLst>
              <a:gd name="adj1" fmla="val -10295460"/>
            </a:avLst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17"/>
          <p:cNvSpPr txBox="1"/>
          <p:nvPr/>
        </p:nvSpPr>
        <p:spPr>
          <a:xfrm>
            <a:off x="3856137" y="5083204"/>
            <a:ext cx="1452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Helvetica Neue Light"/>
              </a:rPr>
              <a:t>EXISTING</a:t>
            </a:r>
            <a:br>
              <a:rPr lang="en-US" sz="1400" b="1" dirty="0" smtClean="0">
                <a:solidFill>
                  <a:schemeClr val="accent2"/>
                </a:solidFill>
                <a:latin typeface="Helvetica Neue Light"/>
              </a:rPr>
            </a:br>
            <a:r>
              <a:rPr lang="en-US" sz="1400" b="1" dirty="0" smtClean="0">
                <a:solidFill>
                  <a:schemeClr val="accent2"/>
                </a:solidFill>
                <a:latin typeface="Helvetica Neue Light"/>
              </a:rPr>
              <a:t>(periodic update)</a:t>
            </a:r>
            <a:endParaRPr lang="en-US" sz="1400" b="1" dirty="0">
              <a:solidFill>
                <a:schemeClr val="accent2"/>
              </a:solidFill>
              <a:latin typeface="Helvetica Neue Light"/>
            </a:endParaRPr>
          </a:p>
        </p:txBody>
      </p:sp>
      <p:grpSp>
        <p:nvGrpSpPr>
          <p:cNvPr id="67" name="グループ化 66"/>
          <p:cNvGrpSpPr>
            <a:grpSpLocks noChangeAspect="1"/>
          </p:cNvGrpSpPr>
          <p:nvPr/>
        </p:nvGrpSpPr>
        <p:grpSpPr>
          <a:xfrm>
            <a:off x="3274536" y="5141332"/>
            <a:ext cx="441362" cy="396000"/>
            <a:chOff x="2322982" y="3473744"/>
            <a:chExt cx="304307" cy="273032"/>
          </a:xfrm>
          <a:solidFill>
            <a:schemeClr val="accent2"/>
          </a:solidFill>
        </p:grpSpPr>
        <p:sp>
          <p:nvSpPr>
            <p:cNvPr id="68" name="ドーナツ 67"/>
            <p:cNvSpPr/>
            <p:nvPr/>
          </p:nvSpPr>
          <p:spPr>
            <a:xfrm>
              <a:off x="2354257" y="3473744"/>
              <a:ext cx="273032" cy="273032"/>
            </a:xfrm>
            <a:prstGeom prst="donut">
              <a:avLst>
                <a:gd name="adj" fmla="val 19282"/>
              </a:avLst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二等辺三角形 68"/>
            <p:cNvSpPr/>
            <p:nvPr/>
          </p:nvSpPr>
          <p:spPr>
            <a:xfrm>
              <a:off x="2322982" y="3579834"/>
              <a:ext cx="118074" cy="60851"/>
            </a:xfrm>
            <a:prstGeom prst="triangle">
              <a:avLst/>
            </a:prstGeom>
            <a:grpFill/>
            <a:ln>
              <a:noFill/>
            </a:ln>
            <a:effectLst>
              <a:outerShdw dist="12700" dir="16200000" rotWithShape="0">
                <a:schemeClr val="bg1"/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79" name="正方形/長方形 78"/>
          <p:cNvSpPr/>
          <p:nvPr/>
        </p:nvSpPr>
        <p:spPr>
          <a:xfrm>
            <a:off x="6209167" y="3219253"/>
            <a:ext cx="1421718" cy="293677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Force-down API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82" name="TextBox 4"/>
          <p:cNvSpPr txBox="1"/>
          <p:nvPr/>
        </p:nvSpPr>
        <p:spPr>
          <a:xfrm>
            <a:off x="6961911" y="2505586"/>
            <a:ext cx="20537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6"/>
                </a:solidFill>
                <a:latin typeface="Helvetica Neue Light"/>
              </a:rPr>
              <a:t>NEW API</a:t>
            </a:r>
          </a:p>
          <a:p>
            <a:r>
              <a:rPr lang="en-US" sz="1400" b="1" dirty="0" smtClean="0">
                <a:solidFill>
                  <a:schemeClr val="accent6"/>
                </a:solidFill>
                <a:latin typeface="Helvetica Neue Light"/>
              </a:rPr>
              <a:t>to update nova-compute</a:t>
            </a:r>
          </a:p>
          <a:p>
            <a:r>
              <a:rPr lang="en-US" sz="1400" b="1" dirty="0" smtClean="0">
                <a:solidFill>
                  <a:schemeClr val="accent6"/>
                </a:solidFill>
                <a:latin typeface="Helvetica Neue Light"/>
              </a:rPr>
              <a:t>service state</a:t>
            </a:r>
            <a:endParaRPr lang="en-US" sz="1400" b="1" dirty="0">
              <a:solidFill>
                <a:schemeClr val="accent6"/>
              </a:solidFill>
              <a:latin typeface="Helvetica Neue Light"/>
            </a:endParaRPr>
          </a:p>
        </p:txBody>
      </p:sp>
      <p:sp>
        <p:nvSpPr>
          <p:cNvPr id="83" name="円/楕円 82"/>
          <p:cNvSpPr/>
          <p:nvPr/>
        </p:nvSpPr>
        <p:spPr>
          <a:xfrm>
            <a:off x="7837717" y="4138415"/>
            <a:ext cx="1238005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5000"/>
              </a:lnSpc>
            </a:pPr>
            <a:r>
              <a:rPr kumimoji="1" lang="en-US" altLang="ja-JP" sz="1400" dirty="0" smtClean="0">
                <a:latin typeface="Helvetica Neue Light"/>
              </a:rPr>
              <a:t>service state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84" name="TextBox 17"/>
          <p:cNvSpPr txBox="1"/>
          <p:nvPr/>
        </p:nvSpPr>
        <p:spPr>
          <a:xfrm>
            <a:off x="311875" y="2518586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 Neue Light"/>
              </a:rPr>
              <a:t>Monitoring</a:t>
            </a:r>
            <a:endParaRPr lang="en-US" sz="1400" dirty="0">
              <a:latin typeface="Helvetica Neue Light"/>
            </a:endParaRPr>
          </a:p>
        </p:txBody>
      </p:sp>
      <p:pic>
        <p:nvPicPr>
          <p:cNvPr id="40" name="Picture 2" descr="http://openstack.jp/assets/images/openstack-cloud-software-vertical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5" y="470579"/>
            <a:ext cx="859971" cy="85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正方形/長方形 41"/>
          <p:cNvSpPr/>
          <p:nvPr/>
        </p:nvSpPr>
        <p:spPr>
          <a:xfrm>
            <a:off x="3056408" y="2394078"/>
            <a:ext cx="619909" cy="293677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Client</a:t>
            </a:r>
            <a:endParaRPr kumimoji="1" lang="ja-JP" altLang="en-US" sz="1400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8104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Doctor </a:t>
            </a:r>
            <a:r>
              <a:rPr kumimoji="1" lang="en-US" altLang="ja-JP" dirty="0" smtClean="0"/>
              <a:t>BP Detail: </a:t>
            </a:r>
            <a:r>
              <a:rPr lang="en-US" altLang="ja-JP" dirty="0" smtClean="0"/>
              <a:t>Ceilometer - Event Alarm</a:t>
            </a:r>
            <a:endParaRPr lang="ja-JP" altLang="en-US" dirty="0"/>
          </a:p>
        </p:txBody>
      </p:sp>
      <p:pic>
        <p:nvPicPr>
          <p:cNvPr id="1026" name="Picture 2" descr="Architecture summar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200" y="1521438"/>
            <a:ext cx="5812971" cy="425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円/楕円 12"/>
          <p:cNvSpPr/>
          <p:nvPr/>
        </p:nvSpPr>
        <p:spPr>
          <a:xfrm>
            <a:off x="5119467" y="3553805"/>
            <a:ext cx="72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sample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579282" y="4654454"/>
            <a:ext cx="1135483" cy="722427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Notification-driven alarm evaluator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4601" y="5330672"/>
            <a:ext cx="1653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6"/>
                </a:solidFill>
                <a:latin typeface="Helvetica Neue Light"/>
              </a:rPr>
              <a:t>NEW Shortcut</a:t>
            </a:r>
            <a:br>
              <a:rPr lang="en-US" sz="1400" b="1" dirty="0" smtClean="0">
                <a:solidFill>
                  <a:schemeClr val="accent6"/>
                </a:solidFill>
                <a:latin typeface="Helvetica Neue Light"/>
              </a:rPr>
            </a:br>
            <a:r>
              <a:rPr lang="en-US" sz="1400" b="1" dirty="0" smtClean="0">
                <a:solidFill>
                  <a:schemeClr val="accent6"/>
                </a:solidFill>
                <a:latin typeface="Helvetica Neue Light"/>
              </a:rPr>
              <a:t>(notification-based)</a:t>
            </a:r>
            <a:endParaRPr lang="en-US" sz="1400" b="1" dirty="0">
              <a:solidFill>
                <a:schemeClr val="accent6"/>
              </a:solidFill>
              <a:latin typeface="Helvetica Neue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21252" y="4763569"/>
            <a:ext cx="1290738" cy="523220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Helvetica Neue Light"/>
              </a:rPr>
              <a:t>EXISTING</a:t>
            </a:r>
            <a:br>
              <a:rPr lang="en-US" sz="1400" b="1" dirty="0" smtClean="0">
                <a:solidFill>
                  <a:schemeClr val="accent2"/>
                </a:solidFill>
                <a:latin typeface="Helvetica Neue Light"/>
              </a:rPr>
            </a:br>
            <a:r>
              <a:rPr lang="en-US" sz="1400" b="1" dirty="0" smtClean="0">
                <a:solidFill>
                  <a:schemeClr val="accent2"/>
                </a:solidFill>
                <a:latin typeface="Helvetica Neue Light"/>
              </a:rPr>
              <a:t>(polling-based)</a:t>
            </a:r>
            <a:endParaRPr lang="en-US" sz="1400" b="1" dirty="0">
              <a:solidFill>
                <a:schemeClr val="accent2"/>
              </a:solidFill>
              <a:latin typeface="Helvetica Neue Light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6768935" y="1317176"/>
            <a:ext cx="1188522" cy="56426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Manager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726436" y="5895620"/>
            <a:ext cx="1449934" cy="42063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Audit Service</a:t>
            </a:r>
            <a:endParaRPr kumimoji="1" lang="ja-JP" altLang="en-US" sz="1400" dirty="0">
              <a:latin typeface="Helvetica Neue Light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3611685" y="4820155"/>
            <a:ext cx="0" cy="1086351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5839467" y="3733823"/>
            <a:ext cx="593991" cy="0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グループ化 37"/>
          <p:cNvGrpSpPr>
            <a:grpSpLocks noChangeAspect="1"/>
          </p:cNvGrpSpPr>
          <p:nvPr/>
        </p:nvGrpSpPr>
        <p:grpSpPr>
          <a:xfrm>
            <a:off x="2475743" y="1812439"/>
            <a:ext cx="441362" cy="396000"/>
            <a:chOff x="2322982" y="3473744"/>
            <a:chExt cx="304307" cy="273032"/>
          </a:xfrm>
          <a:solidFill>
            <a:schemeClr val="accent2"/>
          </a:solidFill>
        </p:grpSpPr>
        <p:sp>
          <p:nvSpPr>
            <p:cNvPr id="39" name="ドーナツ 38"/>
            <p:cNvSpPr/>
            <p:nvPr/>
          </p:nvSpPr>
          <p:spPr>
            <a:xfrm>
              <a:off x="2354257" y="3473744"/>
              <a:ext cx="273032" cy="273032"/>
            </a:xfrm>
            <a:prstGeom prst="donut">
              <a:avLst>
                <a:gd name="adj" fmla="val 19282"/>
              </a:avLst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二等辺三角形 39"/>
            <p:cNvSpPr/>
            <p:nvPr/>
          </p:nvSpPr>
          <p:spPr>
            <a:xfrm>
              <a:off x="2322982" y="3579834"/>
              <a:ext cx="118074" cy="60851"/>
            </a:xfrm>
            <a:prstGeom prst="triangle">
              <a:avLst/>
            </a:prstGeom>
            <a:grpFill/>
            <a:ln>
              <a:noFill/>
            </a:ln>
            <a:effectLst>
              <a:outerShdw dist="12700" dir="16200000" rotWithShape="0">
                <a:schemeClr val="bg1"/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cxnSp>
        <p:nvCxnSpPr>
          <p:cNvPr id="43" name="直線矢印コネクタ 42"/>
          <p:cNvCxnSpPr/>
          <p:nvPr/>
        </p:nvCxnSpPr>
        <p:spPr>
          <a:xfrm flipV="1">
            <a:off x="2445950" y="1752606"/>
            <a:ext cx="0" cy="2373084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円/楕円 36"/>
          <p:cNvSpPr/>
          <p:nvPr/>
        </p:nvSpPr>
        <p:spPr>
          <a:xfrm>
            <a:off x="2065252" y="3370013"/>
            <a:ext cx="72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5000"/>
              </a:lnSpc>
            </a:pPr>
            <a:r>
              <a:rPr kumimoji="1" lang="en-US" altLang="ja-JP" sz="1400" dirty="0" smtClean="0">
                <a:latin typeface="Helvetica Neue Light"/>
              </a:rPr>
              <a:t>stats</a:t>
            </a:r>
            <a:endParaRPr kumimoji="1" lang="ja-JP" altLang="en-US" sz="1400" dirty="0">
              <a:latin typeface="Helvetica Neue Light"/>
            </a:endParaRPr>
          </a:p>
        </p:txBody>
      </p:sp>
      <p:grpSp>
        <p:nvGrpSpPr>
          <p:cNvPr id="48" name="グループ化 47"/>
          <p:cNvGrpSpPr>
            <a:grpSpLocks noChangeAspect="1"/>
          </p:cNvGrpSpPr>
          <p:nvPr/>
        </p:nvGrpSpPr>
        <p:grpSpPr>
          <a:xfrm>
            <a:off x="6299865" y="3847125"/>
            <a:ext cx="441362" cy="396000"/>
            <a:chOff x="2322982" y="3473744"/>
            <a:chExt cx="304307" cy="273032"/>
          </a:xfrm>
          <a:solidFill>
            <a:schemeClr val="accent2"/>
          </a:solidFill>
        </p:grpSpPr>
        <p:sp>
          <p:nvSpPr>
            <p:cNvPr id="49" name="ドーナツ 48"/>
            <p:cNvSpPr/>
            <p:nvPr/>
          </p:nvSpPr>
          <p:spPr>
            <a:xfrm>
              <a:off x="2354257" y="3473744"/>
              <a:ext cx="273032" cy="273032"/>
            </a:xfrm>
            <a:prstGeom prst="donut">
              <a:avLst>
                <a:gd name="adj" fmla="val 19282"/>
              </a:avLst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二等辺三角形 49"/>
            <p:cNvSpPr/>
            <p:nvPr/>
          </p:nvSpPr>
          <p:spPr>
            <a:xfrm>
              <a:off x="2322982" y="3579834"/>
              <a:ext cx="118074" cy="60851"/>
            </a:xfrm>
            <a:prstGeom prst="triangle">
              <a:avLst/>
            </a:prstGeom>
            <a:grpFill/>
            <a:ln>
              <a:noFill/>
            </a:ln>
            <a:effectLst>
              <a:outerShdw dist="12700" dir="16200000" rotWithShape="0">
                <a:schemeClr val="bg1"/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cxnSp>
        <p:nvCxnSpPr>
          <p:cNvPr id="57" name="直線矢印コネクタ 56"/>
          <p:cNvCxnSpPr/>
          <p:nvPr/>
        </p:nvCxnSpPr>
        <p:spPr>
          <a:xfrm flipV="1">
            <a:off x="7157910" y="1881440"/>
            <a:ext cx="0" cy="2773014"/>
          </a:xfrm>
          <a:prstGeom prst="straightConnector1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3691147" y="4822161"/>
            <a:ext cx="0" cy="756000"/>
          </a:xfrm>
          <a:prstGeom prst="straightConnector1">
            <a:avLst/>
          </a:prstGeom>
          <a:ln w="38100">
            <a:solidFill>
              <a:schemeClr val="accent6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H="1" flipV="1">
            <a:off x="3674317" y="5583601"/>
            <a:ext cx="3456000" cy="0"/>
          </a:xfrm>
          <a:prstGeom prst="straightConnector1">
            <a:avLst/>
          </a:prstGeom>
          <a:ln w="38100">
            <a:solidFill>
              <a:schemeClr val="accent6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7125637" y="5380250"/>
            <a:ext cx="0" cy="216000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3125685" y="4886068"/>
            <a:ext cx="972000" cy="3152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200" dirty="0" smtClean="0">
                <a:latin typeface="Helvetica Neue Light"/>
              </a:rPr>
              <a:t>notification</a:t>
            </a:r>
            <a:endParaRPr kumimoji="1" lang="ja-JP" altLang="en-US" sz="1200" dirty="0">
              <a:latin typeface="Helvetica Neue Light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2439859" y="4816875"/>
            <a:ext cx="0" cy="540000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2425252" y="5347929"/>
            <a:ext cx="2196000" cy="0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flipV="1">
            <a:off x="4621252" y="3745025"/>
            <a:ext cx="0" cy="1620000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endCxn id="13" idx="2"/>
          </p:cNvCxnSpPr>
          <p:nvPr/>
        </p:nvCxnSpPr>
        <p:spPr>
          <a:xfrm>
            <a:off x="4604421" y="3733805"/>
            <a:ext cx="515046" cy="0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520594" y="1773706"/>
            <a:ext cx="0" cy="3510000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514650" y="5273548"/>
            <a:ext cx="1368000" cy="0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V="1">
            <a:off x="2877040" y="4370986"/>
            <a:ext cx="0" cy="918000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2860210" y="4381872"/>
            <a:ext cx="208359" cy="0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>
            <a:off x="970806" y="3370013"/>
            <a:ext cx="72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5000"/>
              </a:lnSpc>
            </a:pPr>
            <a:r>
              <a:rPr kumimoji="1" lang="en-US" altLang="ja-JP" sz="1400" dirty="0" smtClean="0">
                <a:latin typeface="Helvetica Neue Light"/>
              </a:rPr>
              <a:t>event</a:t>
            </a:r>
            <a:endParaRPr kumimoji="1" lang="ja-JP" altLang="en-US" sz="1400" dirty="0">
              <a:latin typeface="Helvetica Neue Light"/>
            </a:endParaRPr>
          </a:p>
        </p:txBody>
      </p:sp>
      <p:cxnSp>
        <p:nvCxnSpPr>
          <p:cNvPr id="90" name="直線矢印コネクタ 89"/>
          <p:cNvCxnSpPr/>
          <p:nvPr/>
        </p:nvCxnSpPr>
        <p:spPr>
          <a:xfrm flipV="1">
            <a:off x="7066223" y="1881601"/>
            <a:ext cx="0" cy="1872000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6656069" y="3737405"/>
            <a:ext cx="432000" cy="0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 bwMode="auto">
          <a:xfrm>
            <a:off x="2522410" y="1342091"/>
            <a:ext cx="1004667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smtClean="0">
                <a:solidFill>
                  <a:schemeClr val="bg1"/>
                </a:solidFill>
                <a:latin typeface="Helvetica Neue Light"/>
                <a:ea typeface="+mj-ea"/>
              </a:rPr>
              <a:t>Cinder</a:t>
            </a:r>
            <a:endParaRPr kumimoji="1" lang="ja-JP" altLang="en-US" sz="15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98" name="円/楕円 97"/>
          <p:cNvSpPr/>
          <p:nvPr/>
        </p:nvSpPr>
        <p:spPr bwMode="auto">
          <a:xfrm>
            <a:off x="1604424" y="1342091"/>
            <a:ext cx="1004667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smtClean="0">
                <a:solidFill>
                  <a:schemeClr val="bg1"/>
                </a:solidFill>
                <a:latin typeface="Helvetica Neue Light"/>
                <a:ea typeface="+mj-ea"/>
              </a:rPr>
              <a:t>Neutron</a:t>
            </a:r>
            <a:endParaRPr kumimoji="1" lang="ja-JP" altLang="en-US" sz="15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686438" y="1342091"/>
            <a:ext cx="1004667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>
                <a:solidFill>
                  <a:schemeClr val="bg1"/>
                </a:solidFill>
                <a:latin typeface="Helvetica Neue Light"/>
                <a:ea typeface="+mj-ea"/>
              </a:rPr>
              <a:t>Nova</a:t>
            </a:r>
            <a:endParaRPr kumimoji="1" lang="ja-JP" altLang="en-US" sz="1500" dirty="0">
              <a:solidFill>
                <a:schemeClr val="bg1"/>
              </a:solidFill>
              <a:latin typeface="Helvetica Neue Light"/>
              <a:ea typeface="+mj-ea"/>
            </a:endParaRPr>
          </a:p>
        </p:txBody>
      </p:sp>
      <p:pic>
        <p:nvPicPr>
          <p:cNvPr id="41" name="Picture 2" descr="http://openstack.jp/assets/images/openstack-cloud-software-vertical-smal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5" y="470579"/>
            <a:ext cx="859971" cy="85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33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tailEnd type="triangle"/>
        </a:ln>
      </a:spPr>
      <a:bodyPr rtlCol="0" anchor="ctr"/>
      <a:lstStyle>
        <a:defPPr algn="ctr">
          <a:defRPr kumimoji="1"/>
        </a:defPPr>
      </a:lstStyle>
      <a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6286</TotalTime>
  <Words>346</Words>
  <Application>Microsoft Office PowerPoint</Application>
  <PresentationFormat>画面に合わせる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Theme</vt:lpstr>
      <vt:lpstr>Doctor Overview</vt:lpstr>
      <vt:lpstr>Key Requirements as VIM</vt:lpstr>
      <vt:lpstr>Doctor Demo Overview</vt:lpstr>
      <vt:lpstr>Fault Management Sequence</vt:lpstr>
      <vt:lpstr>Service Healing Process</vt:lpstr>
      <vt:lpstr>Doctor Features in OpenStack Liberty Release</vt:lpstr>
      <vt:lpstr>Doctor BP Detail: Nova – Mark Nova-Compute Down</vt:lpstr>
      <vt:lpstr>Doctor BP Detail: Ceilometer - Event Alarm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trusted</cp:lastModifiedBy>
  <cp:revision>315</cp:revision>
  <cp:lastPrinted>2014-09-19T13:49:14Z</cp:lastPrinted>
  <dcterms:created xsi:type="dcterms:W3CDTF">2014-08-28T16:51:48Z</dcterms:created>
  <dcterms:modified xsi:type="dcterms:W3CDTF">2015-11-11T17:30:33Z</dcterms:modified>
</cp:coreProperties>
</file>