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1" r:id="rId3"/>
    <p:sldId id="342" r:id="rId4"/>
    <p:sldId id="330" r:id="rId5"/>
    <p:sldId id="343" r:id="rId6"/>
    <p:sldId id="344" r:id="rId7"/>
    <p:sldId id="345" r:id="rId8"/>
    <p:sldId id="346" r:id="rId9"/>
    <p:sldId id="347" r:id="rId10"/>
    <p:sldId id="348" r:id="rId11"/>
    <p:sldId id="349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24AC536-069A-4389-9BA9-2BE4C3A7859C}">
          <p14:sldIdLst>
            <p14:sldId id="256"/>
            <p14:sldId id="341"/>
            <p14:sldId id="342"/>
            <p14:sldId id="330"/>
            <p14:sldId id="343"/>
            <p14:sldId id="344"/>
            <p14:sldId id="345"/>
            <p14:sldId id="346"/>
            <p14:sldId id="347"/>
            <p14:sldId id="348"/>
            <p14:sldId id="34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ymond Paik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D884"/>
    <a:srgbClr val="007864"/>
    <a:srgbClr val="00B0B9"/>
    <a:srgbClr val="373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4" autoAdjust="0"/>
    <p:restoredTop sz="99807" autoAdjust="0"/>
  </p:normalViewPr>
  <p:slideViewPr>
    <p:cSldViewPr snapToGrid="0" snapToObjects="1">
      <p:cViewPr varScale="1">
        <p:scale>
          <a:sx n="136" d="100"/>
          <a:sy n="136" d="100"/>
        </p:scale>
        <p:origin x="132" y="4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23583-33B4-7B4B-A705-2497C6087177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E6AC6-8F50-F148-9D25-A1DC786E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973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335D3-732B-5244-81CE-1ADB05E9F13F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D60E1-BADE-D244-8758-D72F54F15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752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186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594624"/>
            <a:ext cx="1739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28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594624"/>
            <a:ext cx="165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0" i="0" kern="1200">
                <a:solidFill>
                  <a:schemeClr val="tx1">
                    <a:tint val="75000"/>
                  </a:schemeClr>
                </a:solidFill>
                <a:latin typeface="Helvetica Neue Light"/>
                <a:ea typeface="+mn-ea"/>
                <a:cs typeface="Helvetica Neue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2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bg1">
                <a:tint val="80000"/>
                <a:satMod val="300000"/>
              </a:schemeClr>
            </a:gs>
            <a:gs pos="100000">
              <a:srgbClr val="373A36">
                <a:alpha val="5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</a:t>
            </a:r>
            <a:r>
              <a:rPr lang="en-CA" dirty="0" smtClean="0"/>
              <a:t>HIS IS A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pic>
        <p:nvPicPr>
          <p:cNvPr id="8" name="Picture 7" descr="OPNFV_Panton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416" y="4621836"/>
            <a:ext cx="1206499" cy="26158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5054600"/>
            <a:ext cx="9169400" cy="114300"/>
          </a:xfrm>
          <a:prstGeom prst="rect">
            <a:avLst/>
          </a:prstGeom>
          <a:solidFill>
            <a:srgbClr val="00B0B9"/>
          </a:solidFill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594624"/>
            <a:ext cx="1714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1350" y="4594624"/>
            <a:ext cx="603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fld id="{9A656EF6-BAFE-D947-B882-BDAE585DDDE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</a:lstStyle>
          <a:p>
            <a:pPr algn="l"/>
            <a:r>
              <a:rPr lang="en-US" dirty="0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6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rgbClr val="373A36"/>
          </a:solidFill>
          <a:latin typeface="Helvetica Neue"/>
          <a:ea typeface="+mj-ea"/>
          <a:cs typeface="Helvetica Neu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1200"/>
        </a:spcAft>
        <a:buClr>
          <a:srgbClr val="00B0B9"/>
        </a:buClr>
        <a:buFont typeface="Arial"/>
        <a:buChar char="•"/>
        <a:defRPr sz="18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6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•"/>
        <a:defRPr sz="14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–"/>
        <a:defRPr sz="12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B0B9"/>
        </a:buClr>
        <a:buFont typeface="Arial"/>
        <a:buChar char="»"/>
        <a:defRPr sz="1100" b="0" i="0" kern="1200">
          <a:solidFill>
            <a:srgbClr val="373A36"/>
          </a:solidFill>
          <a:latin typeface="Helvetica Neue Light"/>
          <a:ea typeface="+mn-ea"/>
          <a:cs typeface="Helvetica Neue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opnfv.org/coppe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114802" y="824771"/>
            <a:ext cx="4597399" cy="1258030"/>
          </a:xfrm>
          <a:prstGeom prst="rect">
            <a:avLst/>
          </a:prstGeom>
        </p:spPr>
        <p:txBody>
          <a:bodyPr anchor="t"/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 baseline="0">
                <a:solidFill>
                  <a:srgbClr val="373A36"/>
                </a:solidFill>
                <a:latin typeface="Helvetica Neue Light"/>
                <a:ea typeface="+mj-ea"/>
                <a:cs typeface="Helvetica Neue Light"/>
              </a:defRPr>
            </a:lvl1pPr>
          </a:lstStyle>
          <a:p>
            <a:r>
              <a:rPr lang="en-US" sz="2800" b="1" dirty="0"/>
              <a:t>Policy Architecture Discussion</a:t>
            </a:r>
            <a:endParaRPr lang="en-US" sz="2800" dirty="0"/>
          </a:p>
        </p:txBody>
      </p:sp>
      <p:pic>
        <p:nvPicPr>
          <p:cNvPr id="8" name="Picture 7" descr="OPNFV_Panto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888271"/>
            <a:ext cx="3175000" cy="688385"/>
          </a:xfrm>
          <a:prstGeom prst="rect">
            <a:avLst/>
          </a:prstGeom>
        </p:spPr>
      </p:pic>
      <p:pic>
        <p:nvPicPr>
          <p:cNvPr id="10" name="Picture 9" descr="OPNFV_PPT_Backgroun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61417"/>
            <a:ext cx="9180287" cy="2782084"/>
          </a:xfrm>
          <a:prstGeom prst="rect">
            <a:avLst/>
          </a:prstGeom>
        </p:spPr>
      </p:pic>
      <p:pic>
        <p:nvPicPr>
          <p:cNvPr id="9" name="Picture 8" descr="LF_collab_logo_white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119" y="4526820"/>
            <a:ext cx="2773680" cy="33832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141469" y="2659920"/>
            <a:ext cx="2654300" cy="1314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18 May 2015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Bryan Sullivan, AT&amp;T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7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538" y="156723"/>
            <a:ext cx="7385539" cy="482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899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Come join us!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are interested in open source solutions for NFVI policy management…</a:t>
            </a:r>
          </a:p>
          <a:p>
            <a:r>
              <a:rPr lang="en-US" dirty="0"/>
              <a:t>If you want to help set goals for these projects, whatever your role…</a:t>
            </a:r>
          </a:p>
          <a:p>
            <a:r>
              <a:rPr lang="en-US" dirty="0"/>
              <a:t>If you are involved in a related project and want to promote synergy with it…</a:t>
            </a:r>
          </a:p>
          <a:p>
            <a:r>
              <a:rPr lang="en-US" dirty="0"/>
              <a:t>If you just want to learn more and get actively engaged in whatever way…</a:t>
            </a:r>
          </a:p>
          <a:p>
            <a:r>
              <a:rPr lang="en-US" dirty="0">
                <a:hlinkClick r:id="rId2"/>
              </a:rPr>
              <a:t>https://wiki.opnfv.org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702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this discussion (we need to talk…)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Policy is a big subject, larger than</a:t>
            </a:r>
          </a:p>
          <a:p>
            <a:pPr marL="411480" lvl="2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Any one infrastructure manager</a:t>
            </a:r>
          </a:p>
          <a:p>
            <a:pPr marL="411480" lvl="2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Any one purpose</a:t>
            </a:r>
          </a:p>
          <a:p>
            <a:pPr marL="411480" lvl="2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Any one project</a:t>
            </a:r>
          </a:p>
          <a:p>
            <a:pPr marL="182880" lvl="1" indent="-18288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2880" lvl="1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are very motivated to jump right in and fix things – good </a:t>
            </a:r>
          </a:p>
          <a:p>
            <a:pPr marL="182880" lvl="1" indent="-18288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2880" lvl="1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 solutions may turn out to be multi-purpose – even better</a:t>
            </a:r>
          </a:p>
          <a:p>
            <a:pPr marL="182880" lvl="1" indent="-18288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2880" lvl="1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But if they don’t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OPNFV Policy-Related Projects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6152916"/>
              </p:ext>
            </p:extLst>
          </p:nvPr>
        </p:nvGraphicFramePr>
        <p:xfrm>
          <a:off x="126608" y="850713"/>
          <a:ext cx="8918917" cy="364462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73648"/>
                <a:gridCol w="1931332"/>
                <a:gridCol w="3770141"/>
                <a:gridCol w="2243796"/>
              </a:tblGrid>
              <a:tr h="286723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Focus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High-Level</a:t>
                      </a:r>
                      <a:r>
                        <a:rPr lang="en-US" baseline="0" dirty="0" smtClean="0"/>
                        <a:t> Requirements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Upstream Projects</a:t>
                      </a:r>
                      <a:endParaRPr lang="en-US" dirty="0"/>
                    </a:p>
                  </a:txBody>
                  <a:tcPr/>
                </a:tc>
              </a:tr>
              <a:tr h="501765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Doctor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Fault management and maintenance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Immediate detection of physical resource outage, affected VMs, take remediation actions including Notification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Ceilometer, Nova, </a:t>
                      </a:r>
                      <a:r>
                        <a:rPr lang="en-US" sz="1300" dirty="0" err="1" smtClean="0"/>
                        <a:t>Monasca</a:t>
                      </a:r>
                      <a:endParaRPr lang="en-US" sz="1300" dirty="0"/>
                    </a:p>
                  </a:txBody>
                  <a:tcPr/>
                </a:tc>
              </a:tr>
              <a:tr h="501765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Copper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VI deployme</a:t>
                      </a:r>
                      <a:r>
                        <a:rPr lang="en-US" sz="1300" baseline="0" dirty="0" smtClean="0"/>
                        <a:t>nt policies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Ensure resources</a:t>
                      </a:r>
                      <a:r>
                        <a:rPr lang="en-US" sz="1300" baseline="0" dirty="0" smtClean="0"/>
                        <a:t> comply with generic and VNF-specific expectations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Congress, Group-Based Policy</a:t>
                      </a:r>
                    </a:p>
                    <a:p>
                      <a:r>
                        <a:rPr lang="en-US" sz="1300" dirty="0" smtClean="0"/>
                        <a:t>ODL:</a:t>
                      </a:r>
                      <a:r>
                        <a:rPr lang="en-US" sz="1300" baseline="0" dirty="0" smtClean="0"/>
                        <a:t> Group-Based Policy, Network Intent</a:t>
                      </a:r>
                      <a:endParaRPr lang="en-US" sz="1300" dirty="0"/>
                    </a:p>
                  </a:txBody>
                  <a:tcPr/>
                </a:tc>
              </a:tr>
              <a:tr h="444221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Promise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Resource Management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Resource reservation for future use by a VNF, Capacity Management and Notification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StormForge</a:t>
                      </a:r>
                      <a:r>
                        <a:rPr lang="en-US" sz="1300" dirty="0" smtClean="0"/>
                        <a:t>, </a:t>
                      </a:r>
                      <a:r>
                        <a:rPr lang="en-US" sz="1300" dirty="0" err="1" smtClean="0"/>
                        <a:t>Blazar</a:t>
                      </a:r>
                      <a:endParaRPr lang="en-US" sz="1300" dirty="0"/>
                    </a:p>
                  </a:txBody>
                  <a:tcPr/>
                </a:tc>
              </a:tr>
              <a:tr h="444221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Prediction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Data collection for future failure</a:t>
                      </a:r>
                      <a:r>
                        <a:rPr lang="en-US" sz="1300" baseline="0" dirty="0" smtClean="0"/>
                        <a:t> prediction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Data collector, failure predictor, and failure management module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Ceilometer</a:t>
                      </a:r>
                    </a:p>
                    <a:p>
                      <a:r>
                        <a:rPr lang="en-US" sz="1300" dirty="0" err="1" smtClean="0"/>
                        <a:t>Monasca</a:t>
                      </a:r>
                      <a:endParaRPr lang="en-US" sz="1300" dirty="0" smtClean="0"/>
                    </a:p>
                  </a:txBody>
                  <a:tcPr/>
                </a:tc>
              </a:tr>
              <a:tr h="444221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Resource Scheduler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Expands data</a:t>
                      </a:r>
                      <a:r>
                        <a:rPr lang="en-US" sz="1300" baseline="0" dirty="0" smtClean="0"/>
                        <a:t> available to resource schedulers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Define</a:t>
                      </a:r>
                      <a:r>
                        <a:rPr lang="en-US" sz="1300" baseline="0" dirty="0" smtClean="0"/>
                        <a:t> resource goals, constraints, and policies; collect info to enable enhanced scheduling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Nova, Neutron, Cinder,</a:t>
                      </a:r>
                      <a:r>
                        <a:rPr lang="en-US" sz="1300" baseline="0" dirty="0" smtClean="0"/>
                        <a:t> Ceilometer</a:t>
                      </a:r>
                      <a:endParaRPr lang="en-US" sz="1300" dirty="0" smtClean="0"/>
                    </a:p>
                  </a:txBody>
                  <a:tcPr/>
                </a:tc>
              </a:tr>
              <a:tr h="444221">
                <a:tc>
                  <a:txBody>
                    <a:bodyPr/>
                    <a:lstStyle/>
                    <a:p>
                      <a:pPr algn="l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VNFFG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VNF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Forwarding Graphs</a:t>
                      </a:r>
                      <a:endParaRPr lang="en-US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OpenStack based and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OpenFlow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compliant VNFFG</a:t>
                      </a:r>
                      <a:endParaRPr lang="en-US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Liberty release blueprints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041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Policy is Local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4821568" cy="3394472"/>
          </a:xfrm>
        </p:spPr>
        <p:txBody>
          <a:bodyPr/>
          <a:lstStyle/>
          <a:p>
            <a:r>
              <a:rPr lang="en-US" dirty="0" smtClean="0"/>
              <a:t>Policy balances top-down intent with bottom-up state</a:t>
            </a:r>
          </a:p>
          <a:p>
            <a:r>
              <a:rPr lang="en-US" dirty="0" smtClean="0"/>
              <a:t>Intent is refined and delegated as it gets closer to policy </a:t>
            </a:r>
            <a:r>
              <a:rPr lang="en-US" dirty="0"/>
              <a:t>enforcement </a:t>
            </a:r>
            <a:r>
              <a:rPr lang="en-US" dirty="0" smtClean="0"/>
              <a:t>points</a:t>
            </a:r>
          </a:p>
          <a:p>
            <a:r>
              <a:rPr lang="en-US" dirty="0" smtClean="0"/>
              <a:t>Intent has to be expressed in terms relevant to the parties</a:t>
            </a:r>
          </a:p>
          <a:p>
            <a:pPr lvl="1"/>
            <a:r>
              <a:rPr lang="en-US" dirty="0" smtClean="0"/>
              <a:t>User to Service Provider</a:t>
            </a:r>
          </a:p>
          <a:p>
            <a:pPr lvl="1"/>
            <a:r>
              <a:rPr lang="en-US" dirty="0" smtClean="0"/>
              <a:t>Service Provider to Cloud Provider</a:t>
            </a:r>
          </a:p>
          <a:p>
            <a:pPr lvl="1"/>
            <a:r>
              <a:rPr lang="en-US" dirty="0" smtClean="0"/>
              <a:t>Cloud Provider to Infrastructure Controller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230364" y="559081"/>
            <a:ext cx="1631696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Orchestration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7232905" y="2607768"/>
            <a:ext cx="1631696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7270338" y="3663523"/>
            <a:ext cx="1631696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Cloud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7232904" y="1613569"/>
            <a:ext cx="1631696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5599281" y="672583"/>
            <a:ext cx="617477" cy="764985"/>
            <a:chOff x="4263261" y="2049062"/>
            <a:chExt cx="617477" cy="764985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2000" y="2049062"/>
              <a:ext cx="360000" cy="359400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4263261" y="2444715"/>
              <a:ext cx="6174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User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070900" y="1925486"/>
            <a:ext cx="1707048" cy="953482"/>
            <a:chOff x="5187528" y="1275280"/>
            <a:chExt cx="1707048" cy="953482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1052" y="1275280"/>
              <a:ext cx="360000" cy="59520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5187528" y="1859430"/>
              <a:ext cx="170704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/>
                <a:t>Service Provider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155464" y="3344971"/>
            <a:ext cx="1606080" cy="843332"/>
            <a:chOff x="5009160" y="3207811"/>
            <a:chExt cx="1606080" cy="843332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2200" y="3207811"/>
              <a:ext cx="360000" cy="47400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5009160" y="3681811"/>
              <a:ext cx="160608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/>
                <a:t>Cloud Provider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781138" y="696120"/>
            <a:ext cx="431005" cy="458545"/>
            <a:chOff x="2880360" y="3314784"/>
            <a:chExt cx="411480" cy="560836"/>
          </a:xfrm>
        </p:grpSpPr>
        <p:sp>
          <p:nvSpPr>
            <p:cNvPr id="23" name="Circular Arrow 22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4" name="Circular Arrow 23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870682" y="2207125"/>
            <a:ext cx="431005" cy="458545"/>
            <a:chOff x="2880360" y="3314784"/>
            <a:chExt cx="411480" cy="560836"/>
          </a:xfrm>
        </p:grpSpPr>
        <p:sp>
          <p:nvSpPr>
            <p:cNvPr id="26" name="Circular Arrow 25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7" name="Circular Arrow 26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805853" y="2745568"/>
            <a:ext cx="431005" cy="458545"/>
            <a:chOff x="2880360" y="3314784"/>
            <a:chExt cx="411480" cy="560836"/>
          </a:xfrm>
        </p:grpSpPr>
        <p:sp>
          <p:nvSpPr>
            <p:cNvPr id="29" name="Circular Arrow 28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0" name="Circular Arrow 29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797566" y="3785047"/>
            <a:ext cx="431005" cy="458545"/>
            <a:chOff x="2880360" y="3314784"/>
            <a:chExt cx="411480" cy="560836"/>
          </a:xfrm>
        </p:grpSpPr>
        <p:sp>
          <p:nvSpPr>
            <p:cNvPr id="32" name="Circular Arrow 31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3" name="Circular Arrow 32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870683" y="3241969"/>
            <a:ext cx="431005" cy="458545"/>
            <a:chOff x="2880360" y="3314784"/>
            <a:chExt cx="411480" cy="560836"/>
          </a:xfrm>
        </p:grpSpPr>
        <p:sp>
          <p:nvSpPr>
            <p:cNvPr id="35" name="Circular Arrow 34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6" name="Circular Arrow 35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797565" y="1718345"/>
            <a:ext cx="431005" cy="458545"/>
            <a:chOff x="2880360" y="3314784"/>
            <a:chExt cx="411480" cy="560836"/>
          </a:xfrm>
        </p:grpSpPr>
        <p:sp>
          <p:nvSpPr>
            <p:cNvPr id="38" name="Circular Arrow 37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9" name="Circular Arrow 38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830345" y="1206650"/>
            <a:ext cx="431005" cy="458545"/>
            <a:chOff x="2880360" y="3314784"/>
            <a:chExt cx="411480" cy="560836"/>
          </a:xfrm>
        </p:grpSpPr>
        <p:sp>
          <p:nvSpPr>
            <p:cNvPr id="41" name="Circular Arrow 40"/>
            <p:cNvSpPr/>
            <p:nvPr/>
          </p:nvSpPr>
          <p:spPr>
            <a:xfrm>
              <a:off x="2880360" y="3314784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599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2" name="Circular Arrow 41"/>
            <p:cNvSpPr/>
            <p:nvPr/>
          </p:nvSpPr>
          <p:spPr>
            <a:xfrm rot="10800000">
              <a:off x="2880360" y="3333071"/>
              <a:ext cx="411480" cy="542549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0800000"/>
                <a:gd name="adj5" fmla="val 16683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594624"/>
            <a:ext cx="1739900" cy="365125"/>
          </a:xfrm>
        </p:spPr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44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197100" y="4594624"/>
            <a:ext cx="3822700" cy="365125"/>
          </a:xfrm>
        </p:spPr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49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Architecture / Capability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Expressions of intent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Variable scope for policies: generic, group-based, app-specific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Events to be watched for: actions, states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Speed of event discovery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Actions to take: require, allow, deny, respond, log</a:t>
            </a:r>
          </a:p>
          <a:p>
            <a:pPr marL="411480" lvl="2" indent="-182880"/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Distributed policy enforcement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Policies are handled locally if possible</a:t>
            </a:r>
          </a:p>
          <a:p>
            <a:pPr marL="411480" lvl="2" indent="-18288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Closed-loop policy systems are as “tight-looped” as possible</a:t>
            </a:r>
          </a:p>
          <a:p>
            <a:pPr marL="411480" lvl="2" indent="-182880"/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Adaptation to local expressions and APIs</a:t>
            </a:r>
          </a:p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Minimum number of expression 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transformations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740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Architectural Aspects to Be Considered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Two high-level goals: deployment per intent, and adherence to generic policies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Policies are distributed directly to VIM elements and through VNF/service orchestration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Policies are applied statically and locally If possible, and initially thru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tight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closed-loop systems if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Policies are localized as they are distributed/delegated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Closed-loop policy and VNF-lifecycle event handling are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somewhat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distinct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"open-loop" systems are also needed e.g. for audits and manual interventions, and machine-learning policy optimizations (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future)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350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Issues to be Investigated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Capabilities (e.g. APIs) of components to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handle events locally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enable closed-loop policy handling components to subscribe/optimize policy-related events that are of interest</a:t>
            </a:r>
          </a:p>
          <a:p>
            <a:pPr marL="571500" lvl="2" indent="-342900"/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global controllers and cloud orchestrators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Support for event correlation across network and cloud resources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Event/response flows applicable to various policy use cases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 policy use cases which can/should be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Locally handled by NFVI components</a:t>
            </a:r>
          </a:p>
          <a:p>
            <a:pPr marL="571500" lvl="2" indent="-342900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Handled by VNF-relevant or VNF-independent closed-loop systems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850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General Policy Architecture Capabilities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Polled monitoring: exposure of state via request-response APIs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Notifications: exposure of state via pub-sub APIs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Realtime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/near-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realtime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notifications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Delegated policy: monitoring, violation reporting, and enforcement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Violation reporting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Reactive enforcement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Proactive enforcement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Compliance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auditing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87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Architecture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following example "relationship diagram" illustrates an NFVI platform: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With components focused on policy management, services, and infrastructure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Leveraging multiple components of the same "type" (e.g. SDN Controller)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Organized around components that address specific purposes</a:t>
            </a:r>
          </a:p>
          <a:p>
            <a:pPr marL="571500" lvl="2" indent="-34290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global SDN controller and cloud orchestrator acting as directed by a service orchestrator in the provisioning of VNFs per intent</a:t>
            </a:r>
          </a:p>
          <a:p>
            <a:pPr marL="571500" lvl="2" indent="-34290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Various components at a local and global level handling policy-related events:</a:t>
            </a:r>
          </a:p>
          <a:p>
            <a:pPr marL="801688" lvl="3" indent="-34290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Directly, per their capabilities and the implications of specific events, and/or </a:t>
            </a:r>
          </a:p>
          <a:p>
            <a:pPr marL="801688" lvl="3" indent="-34290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Feeding events back through a closed-loop policy system that responds as needed, directly or through the service orchestrator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18 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A656EF6-BAFE-D947-B882-BDAE585DDDE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 smtClean="0"/>
              <a:t>OpenStack Summit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175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2181</TotalTime>
  <Words>775</Words>
  <Application>Microsoft Office PowerPoint</Application>
  <PresentationFormat>On-screen Show (16:9)</PresentationFormat>
  <Paragraphs>145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 Neue</vt:lpstr>
      <vt:lpstr>Helvetica Neue Light</vt:lpstr>
      <vt:lpstr>Office Theme</vt:lpstr>
      <vt:lpstr>PowerPoint Presentation</vt:lpstr>
      <vt:lpstr>Why this discussion (we need to talk…)</vt:lpstr>
      <vt:lpstr>OPNFV Policy-Related Projects</vt:lpstr>
      <vt:lpstr>All Policy is Local</vt:lpstr>
      <vt:lpstr>Policy Architecture / Capability Goals</vt:lpstr>
      <vt:lpstr>Some Architectural Aspects to Be Considered</vt:lpstr>
      <vt:lpstr>Some Issues to be Investigated</vt:lpstr>
      <vt:lpstr>Some General Policy Architecture Capabilities</vt:lpstr>
      <vt:lpstr>Policy Architecture Example</vt:lpstr>
      <vt:lpstr>PowerPoint Presentation</vt:lpstr>
      <vt:lpstr>Come join us!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Cohen</dc:creator>
  <cp:lastModifiedBy>Bryan Sullivan</cp:lastModifiedBy>
  <cp:revision>152</cp:revision>
  <cp:lastPrinted>2014-09-19T13:49:14Z</cp:lastPrinted>
  <dcterms:created xsi:type="dcterms:W3CDTF">2014-08-28T16:51:48Z</dcterms:created>
  <dcterms:modified xsi:type="dcterms:W3CDTF">2015-05-13T16:17:48Z</dcterms:modified>
</cp:coreProperties>
</file>