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1" r:id="rId3"/>
    <p:sldId id="342" r:id="rId4"/>
    <p:sldId id="330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41"/>
            <p14:sldId id="342"/>
            <p14:sldId id="330"/>
            <p14:sldId id="343"/>
            <p14:sldId id="344"/>
            <p14:sldId id="345"/>
            <p14:sldId id="346"/>
            <p14:sldId id="347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36" d="100"/>
          <a:sy n="136" d="100"/>
        </p:scale>
        <p:origin x="132" y="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copp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Policy Architecture Discussion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18 May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8" y="156723"/>
            <a:ext cx="7385539" cy="482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join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interested in open source solutions for NFVI policy management…</a:t>
            </a:r>
          </a:p>
          <a:p>
            <a:r>
              <a:rPr lang="en-US" dirty="0"/>
              <a:t>If you want to help set goals for these projects, whatever your role…</a:t>
            </a:r>
          </a:p>
          <a:p>
            <a:r>
              <a:rPr lang="en-US" dirty="0"/>
              <a:t>If you are involved in a related project and want to promote synergy with it…</a:t>
            </a:r>
          </a:p>
          <a:p>
            <a:r>
              <a:rPr lang="en-US" dirty="0"/>
              <a:t>If you just want to learn more and get actively engaged in whatever way…</a:t>
            </a:r>
          </a:p>
          <a:p>
            <a:r>
              <a:rPr lang="en-US" dirty="0">
                <a:hlinkClick r:id="rId2"/>
              </a:rPr>
              <a:t>https://wiki.opnfv.org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discussion (we need to talk…)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Policy is a big subject, larger than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infrastructure manager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purpose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project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very motivated to jump right in and fix things – good 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solutions may turn out to be multi-purpose – even better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if they don’t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152916"/>
              </p:ext>
            </p:extLst>
          </p:nvPr>
        </p:nvGraphicFramePr>
        <p:xfrm>
          <a:off x="126608" y="850713"/>
          <a:ext cx="8918917" cy="36446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3648"/>
                <a:gridCol w="1931332"/>
                <a:gridCol w="3770141"/>
                <a:gridCol w="2243796"/>
              </a:tblGrid>
              <a:tr h="28672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Doctor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 management and maintenance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Immediate detection of physical resource outage, affected VMs, take remediation actions including Notification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Ceilometer, Nova, </a:t>
                      </a:r>
                      <a:r>
                        <a:rPr lang="en-US" sz="1300" dirty="0" err="1" smtClean="0"/>
                        <a:t>Monasca</a:t>
                      </a:r>
                      <a:endParaRPr lang="en-US" sz="1300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Copper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VI deployme</a:t>
                      </a:r>
                      <a:r>
                        <a:rPr lang="en-US" sz="1300" baseline="0" dirty="0" smtClean="0"/>
                        <a:t>nt policies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Ensure resources</a:t>
                      </a:r>
                      <a:r>
                        <a:rPr lang="en-US" sz="1300" baseline="0" dirty="0" smtClean="0"/>
                        <a:t> comply with generic and VNF-specific expectations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Congress, Group-Based Policy</a:t>
                      </a:r>
                    </a:p>
                    <a:p>
                      <a:r>
                        <a:rPr lang="en-US" sz="1300" dirty="0" smtClean="0"/>
                        <a:t>ODL:</a:t>
                      </a:r>
                      <a:r>
                        <a:rPr lang="en-US" sz="1300" baseline="0" dirty="0" smtClean="0"/>
                        <a:t> Group-Based Policy, Network Intent</a:t>
                      </a:r>
                      <a:endParaRPr lang="en-US" sz="13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Promise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Resource Management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Resource reservation for future use by a VNF, Capacity Management and Notification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StormForge</a:t>
                      </a:r>
                      <a:r>
                        <a:rPr lang="en-US" sz="1300" dirty="0" smtClean="0"/>
                        <a:t>, </a:t>
                      </a:r>
                      <a:r>
                        <a:rPr lang="en-US" sz="1300" dirty="0" err="1" smtClean="0"/>
                        <a:t>Blazar</a:t>
                      </a:r>
                      <a:endParaRPr lang="en-US" sz="13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Data collection for future failure</a:t>
                      </a:r>
                      <a:r>
                        <a:rPr lang="en-US" sz="1300" baseline="0" dirty="0" smtClean="0"/>
                        <a:t> prediction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Data collector, failure predictor, and failure management module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Ceilometer</a:t>
                      </a:r>
                    </a:p>
                    <a:p>
                      <a:r>
                        <a:rPr lang="en-US" sz="1300" dirty="0" err="1" smtClean="0"/>
                        <a:t>Monasca</a:t>
                      </a:r>
                      <a:endParaRPr lang="en-US" sz="1300" dirty="0" smtClean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Resource Scheduler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Expands data</a:t>
                      </a:r>
                      <a:r>
                        <a:rPr lang="en-US" sz="1300" baseline="0" dirty="0" smtClean="0"/>
                        <a:t> available to resource schedulers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Define</a:t>
                      </a:r>
                      <a:r>
                        <a:rPr lang="en-US" sz="1300" baseline="0" dirty="0" smtClean="0"/>
                        <a:t> resource goals, constraints, and policies; collect info to enable enhanced scheduling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Nova, Neutron, Cinder,</a:t>
                      </a:r>
                      <a:r>
                        <a:rPr lang="en-US" sz="1300" baseline="0" dirty="0" smtClean="0"/>
                        <a:t> Ceilometer</a:t>
                      </a:r>
                      <a:endParaRPr lang="en-US" sz="1300" dirty="0" smtClean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VNFFG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VNF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Forwarding Graphs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OpenStack based and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OpenFlow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compliant VNFFG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Liberty release blueprints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04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Policy is Local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21568" cy="3394472"/>
          </a:xfrm>
        </p:spPr>
        <p:txBody>
          <a:bodyPr/>
          <a:lstStyle/>
          <a:p>
            <a:r>
              <a:rPr lang="en-US" dirty="0" smtClean="0"/>
              <a:t>Policy balances top-down intent with bottom-up state</a:t>
            </a:r>
          </a:p>
          <a:p>
            <a:r>
              <a:rPr lang="en-US" dirty="0" smtClean="0"/>
              <a:t>Intent is refined and delegated as it gets closer to policy </a:t>
            </a:r>
            <a:r>
              <a:rPr lang="en-US" dirty="0"/>
              <a:t>enforcement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Intent has to be expressed in terms relevant to the parties</a:t>
            </a:r>
          </a:p>
          <a:p>
            <a:pPr lvl="1"/>
            <a:r>
              <a:rPr lang="en-US" dirty="0" smtClean="0"/>
              <a:t>User to Service Provider</a:t>
            </a:r>
          </a:p>
          <a:p>
            <a:pPr lvl="1"/>
            <a:r>
              <a:rPr lang="en-US" dirty="0" smtClean="0"/>
              <a:t>Service Provider to Cloud Provider</a:t>
            </a:r>
          </a:p>
          <a:p>
            <a:pPr lvl="1"/>
            <a:r>
              <a:rPr lang="en-US" dirty="0" smtClean="0"/>
              <a:t>Cloud Provider to Infrastructure Controller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30364" y="559081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32905" y="2607768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270338" y="3663523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Cloud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32904" y="1613569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99281" y="672583"/>
            <a:ext cx="617477" cy="764985"/>
            <a:chOff x="4263261" y="2049062"/>
            <a:chExt cx="617477" cy="76498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000" y="2049062"/>
              <a:ext cx="360000" cy="3594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263261" y="2444715"/>
              <a:ext cx="6174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70900" y="1925486"/>
            <a:ext cx="1707048" cy="953482"/>
            <a:chOff x="5187528" y="1275280"/>
            <a:chExt cx="1707048" cy="95348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1052" y="1275280"/>
              <a:ext cx="360000" cy="5952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5187528" y="1859430"/>
              <a:ext cx="1707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Service Provider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55464" y="3344971"/>
            <a:ext cx="1606080" cy="843332"/>
            <a:chOff x="5009160" y="3207811"/>
            <a:chExt cx="1606080" cy="84333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200" y="3207811"/>
              <a:ext cx="360000" cy="4740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5009160" y="3681811"/>
              <a:ext cx="1606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Cloud Provider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81138" y="696120"/>
            <a:ext cx="431005" cy="458545"/>
            <a:chOff x="2880360" y="3314784"/>
            <a:chExt cx="411480" cy="560836"/>
          </a:xfrm>
        </p:grpSpPr>
        <p:sp>
          <p:nvSpPr>
            <p:cNvPr id="23" name="Circular Arrow 22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Circular Arrow 23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70682" y="2207125"/>
            <a:ext cx="431005" cy="458545"/>
            <a:chOff x="2880360" y="3314784"/>
            <a:chExt cx="411480" cy="560836"/>
          </a:xfrm>
        </p:grpSpPr>
        <p:sp>
          <p:nvSpPr>
            <p:cNvPr id="26" name="Circular Arrow 25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Circular Arrow 26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5853" y="2745568"/>
            <a:ext cx="431005" cy="458545"/>
            <a:chOff x="2880360" y="3314784"/>
            <a:chExt cx="411480" cy="560836"/>
          </a:xfrm>
        </p:grpSpPr>
        <p:sp>
          <p:nvSpPr>
            <p:cNvPr id="29" name="Circular Arrow 28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0" name="Circular Arrow 29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97566" y="3785047"/>
            <a:ext cx="431005" cy="458545"/>
            <a:chOff x="2880360" y="3314784"/>
            <a:chExt cx="411480" cy="560836"/>
          </a:xfrm>
        </p:grpSpPr>
        <p:sp>
          <p:nvSpPr>
            <p:cNvPr id="32" name="Circular Arrow 31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Circular Arrow 32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70683" y="3241969"/>
            <a:ext cx="431005" cy="458545"/>
            <a:chOff x="2880360" y="3314784"/>
            <a:chExt cx="411480" cy="560836"/>
          </a:xfrm>
        </p:grpSpPr>
        <p:sp>
          <p:nvSpPr>
            <p:cNvPr id="35" name="Circular Arrow 34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97565" y="1718345"/>
            <a:ext cx="431005" cy="458545"/>
            <a:chOff x="2880360" y="3314784"/>
            <a:chExt cx="411480" cy="560836"/>
          </a:xfrm>
        </p:grpSpPr>
        <p:sp>
          <p:nvSpPr>
            <p:cNvPr id="38" name="Circular Arrow 37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Circular Arrow 38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0345" y="1206650"/>
            <a:ext cx="431005" cy="458545"/>
            <a:chOff x="2880360" y="3314784"/>
            <a:chExt cx="411480" cy="560836"/>
          </a:xfrm>
        </p:grpSpPr>
        <p:sp>
          <p:nvSpPr>
            <p:cNvPr id="41" name="Circular Arrow 40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Circular Arrow 41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</p:spPr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</p:spPr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/ Capability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Expressions of intent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 scope for policies: generic, group-based, app-specific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 to be watched for: actions, states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Speed of event discovery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to take: require, allow, deny, respond, log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 policy enforcement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handled locally if possible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systems are as “tight-looped” as possible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Adaptation to local expressions and APIs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number of expression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transformations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4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Architectural Aspects to Be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 high-level goals: deployment per intent, and adherence to generic policies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distributed directly to VIM elements and through VNF/service orchestration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applied statically and locally If possible, and initially thru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tight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systems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localized as they are distributed/delegated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and VNF-lifecycle event handling are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somewhat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distinct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"open-loop" systems are also needed e.g. for audits and manual interventions, and machine-learning policy optimizations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to be Investigated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Capabilities (e.g. APIs) of components to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 events locally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enable closed-loop policy handling components to subscribe/optimize policy-related events that are of interest</a:t>
            </a:r>
          </a:p>
          <a:p>
            <a:pPr marL="571500" lvl="2" indent="-34290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global controllers and cloud orchestrators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for event correlation across network and cloud resources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Event/response flows applicable to various policy use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policy use cases which can/should be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Locally handled by NFVI components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Handled by VNF-relevant or VNF-independent closed-loop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5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General Policy Architecture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Polled monitoring: exposure of state via request-response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Notifications: exposure of state via pub-sub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/near-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Delegated policy: monitoring, violation reporting, and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Violation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following example "relationship diagram" illustrates an NFVI platform: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components focused on policy management, services, and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Leveraging multiple components of the same "type" (e.g. SDN Controller)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Organized around components that address specific purposes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global SDN controller and cloud orchestrator acting as directed by a service orchestrator in the provisioning of VNFs per intent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components at a local and global level handling policy-related events: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Directly, per their capabilities and the implications of specific events, and/or 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Feeding events back through a closed-loop policy system that responds as needed, directly or through the service orchestrator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7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775</Words>
  <Application>Microsoft Office PowerPoint</Application>
  <PresentationFormat>On-screen Show (16:9)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Helvetica Neue Light</vt:lpstr>
      <vt:lpstr>Office Theme</vt:lpstr>
      <vt:lpstr>PowerPoint Presentation</vt:lpstr>
      <vt:lpstr>Why this discussion (we need to talk…)</vt:lpstr>
      <vt:lpstr>OPNFV Policy-Related Projects</vt:lpstr>
      <vt:lpstr>All Policy is Local</vt:lpstr>
      <vt:lpstr>Policy Architecture / Capability Goals</vt:lpstr>
      <vt:lpstr>Some Architectural Aspects to Be Considered</vt:lpstr>
      <vt:lpstr>Some Issues to be Investigated</vt:lpstr>
      <vt:lpstr>Some General Policy Architecture Capabilities</vt:lpstr>
      <vt:lpstr>Policy Architecture Example</vt:lpstr>
      <vt:lpstr>PowerPoint Presentation</vt:lpstr>
      <vt:lpstr>Come join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Bryan Sullivan</cp:lastModifiedBy>
  <cp:revision>152</cp:revision>
  <cp:lastPrinted>2014-09-19T13:49:14Z</cp:lastPrinted>
  <dcterms:created xsi:type="dcterms:W3CDTF">2014-08-28T16:51:48Z</dcterms:created>
  <dcterms:modified xsi:type="dcterms:W3CDTF">2015-05-13T16:17:48Z</dcterms:modified>
</cp:coreProperties>
</file>