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3B36"/>
    <a:srgbClr val="08A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0"/>
    <p:restoredTop sz="94613"/>
  </p:normalViewPr>
  <p:slideViewPr>
    <p:cSldViewPr snapToGrid="0" snapToObjects="1">
      <p:cViewPr varScale="1">
        <p:scale>
          <a:sx n="65" d="100"/>
          <a:sy n="65" d="100"/>
        </p:scale>
        <p:origin x="-141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63BE-C5DA-1F48-92ED-2474A6F3A06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5F66-2689-AD49-9EC5-530A9DAAE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63BE-C5DA-1F48-92ED-2474A6F3A06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5F66-2689-AD49-9EC5-530A9DAAE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63BE-C5DA-1F48-92ED-2474A6F3A06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5F66-2689-AD49-9EC5-530A9DAAE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63BE-C5DA-1F48-92ED-2474A6F3A06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5F66-2689-AD49-9EC5-530A9DAAE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63BE-C5DA-1F48-92ED-2474A6F3A06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5F66-2689-AD49-9EC5-530A9DAAE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63BE-C5DA-1F48-92ED-2474A6F3A06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5F66-2689-AD49-9EC5-530A9DAAE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63BE-C5DA-1F48-92ED-2474A6F3A06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5F66-2689-AD49-9EC5-530A9DAAE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63BE-C5DA-1F48-92ED-2474A6F3A06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5F66-2689-AD49-9EC5-530A9DAAE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63BE-C5DA-1F48-92ED-2474A6F3A06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5F66-2689-AD49-9EC5-530A9DAAE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63BE-C5DA-1F48-92ED-2474A6F3A06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5F66-2689-AD49-9EC5-530A9DAAE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63BE-C5DA-1F48-92ED-2474A6F3A06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5F66-2689-AD49-9EC5-530A9DAAE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863BE-C5DA-1F48-92ED-2474A6F3A06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D5F66-2689-AD49-9EC5-530A9DAAE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1539" y="3771900"/>
            <a:ext cx="10429874" cy="218598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ts val="45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2015 OPNFV</a:t>
            </a:r>
            <a:br>
              <a:rPr lang="en-US" sz="48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</a:br>
            <a:r>
              <a:rPr lang="en-US" sz="48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Summit Awards</a:t>
            </a:r>
          </a:p>
          <a:p>
            <a:pPr algn="ctr"/>
            <a:r>
              <a:rPr lang="en-US" sz="24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November 12, 2015</a:t>
            </a:r>
            <a:endParaRPr lang="en-US" sz="2400" i="1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59" y="3992138"/>
            <a:ext cx="2612223" cy="1742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1293" y="3816505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32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Director’s Awards</a:t>
            </a:r>
            <a:endParaRPr lang="en-US" sz="3200" b="1" dirty="0" smtClean="0">
              <a:solidFill>
                <a:schemeClr val="bg1"/>
              </a:solidFill>
              <a:latin typeface="Core Rhino 75 Heavy" charset="0"/>
              <a:ea typeface="Core Rhino 75 Heavy" charset="0"/>
              <a:cs typeface="Core Rhino 75 Heavy" charset="0"/>
            </a:endParaRPr>
          </a:p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Labs Builder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1293" y="4938086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4800" b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Trevor Cooper, </a:t>
            </a:r>
            <a:r>
              <a:rPr lang="en-US" sz="4800" b="1" i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Intel</a:t>
            </a:r>
          </a:p>
        </p:txBody>
      </p:sp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29 at 9.18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88" y="4056186"/>
            <a:ext cx="2537424" cy="1777885"/>
          </a:xfrm>
          <a:prstGeom prst="rect">
            <a:avLst/>
          </a:prstGeom>
        </p:spPr>
      </p:pic>
      <p:pic>
        <p:nvPicPr>
          <p:cNvPr id="3" name="Picture 2" descr="Screen Shot 2015-07-29 at 9.17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7" y="4204916"/>
            <a:ext cx="2888185" cy="1026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2773" y="4286859"/>
            <a:ext cx="5134708" cy="1154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Quarterly Awards</a:t>
            </a:r>
          </a:p>
        </p:txBody>
      </p:sp>
    </p:spTree>
    <p:extLst>
      <p:ext uri="{BB962C8B-B14F-4D97-AF65-F5344CB8AC3E}">
        <p14:creationId xmlns:p14="http://schemas.microsoft.com/office/powerpoint/2010/main" val="16005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9443" y="723899"/>
            <a:ext cx="10757753" cy="68286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ts val="5000"/>
              </a:lnSpc>
            </a:pPr>
            <a:r>
              <a:rPr lang="en-US" sz="3200" dirty="0" smtClean="0">
                <a:solidFill>
                  <a:srgbClr val="08A2A5"/>
                </a:solidFill>
                <a:latin typeface="Core Rhino 45" charset="0"/>
                <a:ea typeface="Core Rhino 45" charset="0"/>
                <a:cs typeface="Core Rhino 45" charset="0"/>
              </a:rPr>
              <a:t>Q3’2015 Award Winners &amp; Nominees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062" y="2064406"/>
            <a:ext cx="10480430" cy="444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Code Development: </a:t>
            </a:r>
            <a:r>
              <a:rPr lang="en-US" sz="3200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Ashlee Young &amp; Jonas </a:t>
            </a:r>
            <a:r>
              <a:rPr lang="en-US" sz="3200" baseline="30000" dirty="0" err="1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Bjurel</a:t>
            </a:r>
            <a:r>
              <a:rPr lang="en-US" sz="3200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 </a:t>
            </a:r>
            <a:r>
              <a:rPr lang="en-US" sz="3200" i="1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(A Tie)</a:t>
            </a:r>
            <a:r>
              <a:rPr lang="en-US" sz="2400" i="1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/>
            </a:r>
            <a:br>
              <a:rPr lang="en-US" sz="2400" i="1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</a:br>
            <a:r>
              <a:rPr lang="en-US" sz="2400" b="1" baseline="30000" dirty="0">
                <a:solidFill>
                  <a:srgbClr val="383B36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Other nominees: 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Daniel Farrell,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Guoku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 Bai, Peter Lee,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Szilárd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Cserey</a:t>
            </a:r>
            <a:endParaRPr lang="en-US" sz="2400" baseline="3000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endParaRPr lang="en-US" sz="1500" baseline="30000" dirty="0" smtClean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r>
              <a:rPr lang="en-US" sz="3200" b="1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Collaboration</a:t>
            </a:r>
            <a:r>
              <a:rPr lang="en-US" sz="3200" b="1" baseline="30000" dirty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: </a:t>
            </a:r>
            <a:r>
              <a:rPr lang="en-US" sz="3200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Bin Hu</a:t>
            </a:r>
            <a:r>
              <a:rPr lang="en-US" sz="32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/>
            </a:r>
            <a:br>
              <a:rPr lang="en-US" sz="32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</a:br>
            <a:r>
              <a:rPr lang="en-US" sz="2400" b="1" baseline="30000" dirty="0">
                <a:solidFill>
                  <a:srgbClr val="383B36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Other nominees: 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Dan Smith,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Fatih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Degirmenci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, Frank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Brockners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,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Ildiko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Vancsa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,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Lingli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 Deng, </a:t>
            </a:r>
            <a:r>
              <a:rPr lang="en-US" sz="240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/>
            </a:r>
            <a:br>
              <a:rPr lang="en-US" sz="240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</a:br>
            <a:r>
              <a:rPr lang="en-US" sz="240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Mark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Beriel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,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Ryota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Mibu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, Tim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Rozet</a:t>
            </a:r>
            <a:endParaRPr lang="en-US" sz="2400" baseline="3000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endParaRPr lang="en-US" sz="1500" baseline="30000" dirty="0" smtClean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r>
              <a:rPr lang="en-US" sz="3200" b="1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Documentation</a:t>
            </a:r>
            <a:r>
              <a:rPr lang="en-US" sz="3200" b="1" baseline="30000" dirty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:</a:t>
            </a:r>
            <a:r>
              <a:rPr lang="en-US" sz="32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 </a:t>
            </a:r>
            <a:r>
              <a:rPr lang="en-US" sz="3200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Gerald </a:t>
            </a:r>
            <a:r>
              <a:rPr lang="en-US" sz="3200" baseline="30000" dirty="0" err="1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Kunzman</a:t>
            </a:r>
            <a:r>
              <a:rPr lang="en-US" sz="3200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/>
            </a:r>
            <a:br>
              <a:rPr lang="en-US" sz="3200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</a:br>
            <a:r>
              <a:rPr lang="en-US" sz="2400" b="1" baseline="30000" dirty="0">
                <a:solidFill>
                  <a:srgbClr val="383B36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Other nominee: 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Bin Hu</a:t>
            </a:r>
          </a:p>
          <a:p>
            <a:endParaRPr lang="en-US" sz="1500" baseline="30000" dirty="0" smtClean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r>
              <a:rPr lang="en-US" sz="3200" b="1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Integration</a:t>
            </a:r>
            <a:r>
              <a:rPr lang="en-US" sz="3200" b="1" baseline="30000" dirty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:</a:t>
            </a:r>
            <a:r>
              <a:rPr lang="en-US" sz="3200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 </a:t>
            </a:r>
            <a:r>
              <a:rPr lang="en-US" sz="3200" baseline="30000" dirty="0" err="1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Fatih</a:t>
            </a:r>
            <a:r>
              <a:rPr lang="en-US" sz="3200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 </a:t>
            </a:r>
            <a:r>
              <a:rPr lang="en-US" sz="3200" baseline="30000" dirty="0" err="1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Degirmenci</a:t>
            </a:r>
            <a:r>
              <a:rPr lang="en-US" sz="3200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 </a:t>
            </a:r>
            <a:r>
              <a:rPr lang="en-US" sz="3200" i="1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(Repeat Winner)</a:t>
            </a:r>
            <a:r>
              <a:rPr lang="en-US" sz="2400" i="1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/>
            </a:r>
            <a:br>
              <a:rPr lang="en-US" sz="2400" i="1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</a:br>
            <a:r>
              <a:rPr lang="en-US" sz="2400" b="1" baseline="30000" dirty="0" smtClean="0">
                <a:solidFill>
                  <a:srgbClr val="383B36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Other </a:t>
            </a:r>
            <a:r>
              <a:rPr lang="en-US" sz="2400" b="1" baseline="30000" dirty="0">
                <a:solidFill>
                  <a:srgbClr val="383B36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nominees: 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Matthew Li, Tim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Rozet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,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Shuai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 Chen</a:t>
            </a:r>
          </a:p>
          <a:p>
            <a:endParaRPr lang="en-US" sz="1500" baseline="30000" dirty="0" smtClean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r>
              <a:rPr lang="en-US" sz="3200" b="1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Testing</a:t>
            </a:r>
            <a:r>
              <a:rPr lang="en-US" sz="3200" b="1" baseline="30000" dirty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:</a:t>
            </a:r>
            <a:r>
              <a:rPr lang="en-US" sz="3200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 Morgan </a:t>
            </a:r>
            <a:r>
              <a:rPr lang="en-US" sz="3200" baseline="30000" dirty="0" err="1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Richomme</a:t>
            </a:r>
            <a:r>
              <a:rPr lang="en-US" sz="3200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 </a:t>
            </a:r>
            <a:r>
              <a:rPr lang="en-US" sz="3200" i="1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(Repeat Winner)</a:t>
            </a:r>
            <a:br>
              <a:rPr lang="en-US" sz="3200" i="1" baseline="30000" dirty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</a:br>
            <a:r>
              <a:rPr lang="en-US" sz="2400" b="1" baseline="30000" dirty="0">
                <a:solidFill>
                  <a:srgbClr val="383B36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Other nominees: 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Ana Cunha,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Hongbo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 Tian, Jose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Lausuch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, Maryam </a:t>
            </a:r>
            <a:r>
              <a:rPr lang="en-US" sz="2400" baseline="30000" dirty="0" err="1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Tahhan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, Mei Mei, </a:t>
            </a:r>
            <a:r>
              <a:rPr lang="en-US" sz="240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/>
            </a:r>
            <a:br>
              <a:rPr lang="en-US" sz="240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</a:br>
            <a:r>
              <a:rPr lang="en-US" sz="240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Trevor </a:t>
            </a:r>
            <a:r>
              <a:rPr lang="en-US" sz="2400" baseline="30000" dirty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Cooper, Qi Liang </a:t>
            </a:r>
          </a:p>
          <a:p>
            <a:endParaRPr lang="en-US" sz="240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0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9443" y="723899"/>
            <a:ext cx="10757753" cy="68286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ts val="5000"/>
              </a:lnSpc>
            </a:pPr>
            <a:r>
              <a:rPr lang="en-US" sz="3200" dirty="0" smtClean="0">
                <a:solidFill>
                  <a:srgbClr val="08A2A5"/>
                </a:solidFill>
                <a:latin typeface="Core Rhino 45" charset="0"/>
                <a:ea typeface="Core Rhino 45" charset="0"/>
                <a:cs typeface="Core Rhino 45" charset="0"/>
              </a:rPr>
              <a:t>2015 OPNFV Annual Awards Nominees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1629" y="2861575"/>
            <a:ext cx="50409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Bin Hu </a:t>
            </a:r>
            <a:r>
              <a:rPr lang="en-US" sz="4000" spc="-15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(AT&amp;T)</a:t>
            </a:r>
          </a:p>
          <a:p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Dave </a:t>
            </a:r>
            <a:r>
              <a:rPr lang="en-US" sz="4000" b="1" spc="-150" baseline="3000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Neary</a:t>
            </a:r>
            <a:r>
              <a:rPr lang="en-US" sz="4000" b="1" spc="-150" baseline="30000" dirty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4000" spc="-15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(Red Hat)</a:t>
            </a:r>
            <a:endParaRPr lang="en-US" sz="4000" spc="-150" baseline="3000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r>
              <a:rPr lang="en-US" sz="4000" b="1" spc="-150" baseline="3000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Fatih</a:t>
            </a:r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4000" b="1" spc="-150" baseline="3000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Degirmenci</a:t>
            </a:r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4000" spc="-15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(Ericsson)</a:t>
            </a:r>
            <a:endParaRPr lang="en-US" sz="4000" spc="-150" baseline="3000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Frank </a:t>
            </a:r>
            <a:r>
              <a:rPr lang="en-US" sz="4000" b="1" spc="-150" baseline="3000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Brockners</a:t>
            </a:r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4000" spc="-15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(Cisco)</a:t>
            </a:r>
          </a:p>
          <a:p>
            <a:r>
              <a:rPr lang="en-US" sz="4000" b="1" spc="-150" baseline="3000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Iben</a:t>
            </a:r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Rodriquez </a:t>
            </a:r>
            <a:r>
              <a:rPr lang="en-US" sz="4000" spc="-15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(Spirent)</a:t>
            </a:r>
            <a:endParaRPr lang="en-US" sz="4000" spc="-150" baseline="3000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Jose </a:t>
            </a:r>
            <a:r>
              <a:rPr lang="en-US" sz="4000" b="1" spc="-150" baseline="3000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Lausuch</a:t>
            </a:r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4000" spc="-15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(Ericsson)</a:t>
            </a:r>
            <a:endParaRPr lang="en-US" sz="4000" spc="-150" baseline="3000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endParaRPr lang="en-US" sz="4000" spc="-15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8427" y="2861575"/>
            <a:ext cx="583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Peter Lee </a:t>
            </a:r>
            <a:r>
              <a:rPr lang="en-US" sz="4000" spc="-15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(</a:t>
            </a:r>
            <a:r>
              <a:rPr lang="en-US" sz="4000" spc="-150" baseline="30000" dirty="0" err="1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ClearPath</a:t>
            </a:r>
            <a:r>
              <a:rPr lang="en-US" sz="4000" spc="-15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 Networks)</a:t>
            </a:r>
            <a:endParaRPr lang="en-US" sz="4000" spc="-150" baseline="3000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r>
              <a:rPr lang="en-US" sz="4000" b="1" spc="-150" baseline="3000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Ryota</a:t>
            </a:r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4000" b="1" spc="-150" baseline="3000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Mibu</a:t>
            </a:r>
            <a:r>
              <a:rPr lang="en-US" sz="4000" spc="-15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(NEC)</a:t>
            </a:r>
            <a:endParaRPr lang="en-US" sz="4000" spc="-150" baseline="3000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Tim </a:t>
            </a:r>
            <a:r>
              <a:rPr lang="en-US" sz="4000" b="1" spc="-150" baseline="3000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Rozet</a:t>
            </a:r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4000" spc="-15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(Red Hat)</a:t>
            </a:r>
            <a:endParaRPr lang="en-US" sz="4000" spc="-150" baseline="3000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Tommy Lindgren </a:t>
            </a:r>
            <a:r>
              <a:rPr lang="en-US" sz="4000" spc="-15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(Ericsson)</a:t>
            </a:r>
            <a:endParaRPr lang="en-US" sz="4000" spc="-150" baseline="3000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Ulrich </a:t>
            </a:r>
            <a:r>
              <a:rPr lang="en-US" sz="4000" b="1" spc="-150" baseline="3000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Kleber</a:t>
            </a:r>
            <a:r>
              <a:rPr lang="en-US" sz="4000" b="1" spc="-150" baseline="3000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4000" spc="-150" baseline="300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(Huawei)</a:t>
            </a:r>
            <a:endParaRPr lang="en-US" sz="4000" spc="-150" baseline="3000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endParaRPr lang="en-US" sz="4000" spc="-150" baseline="3000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  <a:p>
            <a:endParaRPr lang="en-US" sz="4000" spc="-150" dirty="0">
              <a:solidFill>
                <a:srgbClr val="383B36"/>
              </a:solidFill>
              <a:latin typeface="Core Rhino 45" charset="0"/>
              <a:ea typeface="Core Rhino 45" charset="0"/>
              <a:cs typeface="Core Rhino 4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6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1539" y="3441369"/>
            <a:ext cx="10429507" cy="1154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32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2015 OPNFV </a:t>
            </a:r>
            <a:r>
              <a:rPr lang="en-US" sz="320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Annual Awards</a:t>
            </a:r>
            <a:r>
              <a:rPr lang="en-US" sz="3200" b="1" dirty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Runner-Ups</a:t>
            </a:r>
            <a:endParaRPr lang="en-US" sz="3200" b="1" dirty="0" smtClean="0">
              <a:solidFill>
                <a:schemeClr val="bg1"/>
              </a:solidFill>
              <a:latin typeface="Core Rhino 75 Heavy" charset="0"/>
              <a:ea typeface="Core Rhino 75 Heavy" charset="0"/>
              <a:cs typeface="Core Rhino 75 Heavy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1539" y="3854287"/>
            <a:ext cx="10429507" cy="1154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500"/>
              </a:lnSpc>
            </a:pPr>
            <a:r>
              <a:rPr lang="en-US" sz="3200" b="1" spc="-150" dirty="0" smtClean="0">
                <a:solidFill>
                  <a:srgbClr val="383B36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Annual Award plaque + $500 Amazon Gift Certificate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1539" y="4820799"/>
            <a:ext cx="10429507" cy="1154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Fatih</a:t>
            </a:r>
            <a:r>
              <a:rPr lang="en-US" sz="48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Degirmenci</a:t>
            </a:r>
            <a:r>
              <a:rPr lang="en-US" sz="48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(Ericsson)</a:t>
            </a:r>
            <a:br>
              <a:rPr lang="en-US" sz="4800" dirty="0" smtClean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</a:br>
            <a:r>
              <a:rPr lang="en-US" sz="48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Tim </a:t>
            </a:r>
            <a:r>
              <a:rPr lang="en-US" sz="4800" b="1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Rozet</a:t>
            </a:r>
            <a:r>
              <a:rPr lang="en-US" sz="48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(Red Hat)</a:t>
            </a:r>
          </a:p>
        </p:txBody>
      </p:sp>
    </p:spTree>
    <p:extLst>
      <p:ext uri="{BB962C8B-B14F-4D97-AF65-F5344CB8AC3E}">
        <p14:creationId xmlns:p14="http://schemas.microsoft.com/office/powerpoint/2010/main" val="34388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1539" y="4820799"/>
            <a:ext cx="10429507" cy="1154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5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Bin Hu </a:t>
            </a:r>
            <a:r>
              <a:rPr lang="en-US" sz="4800" dirty="0" smtClean="0">
                <a:solidFill>
                  <a:schemeClr val="bg1"/>
                </a:solidFill>
                <a:latin typeface="Core Rhino 45" charset="0"/>
                <a:ea typeface="Core Rhino 45" charset="0"/>
                <a:cs typeface="Core Rhino 45" charset="0"/>
              </a:rPr>
              <a:t>(AT&amp;T)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1539" y="3441369"/>
            <a:ext cx="10429507" cy="1154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32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2015 OPNFV Annual Awards</a:t>
            </a:r>
            <a:r>
              <a:rPr lang="en-US" sz="3200" b="1" dirty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Winner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1539" y="3854287"/>
            <a:ext cx="10968769" cy="1154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500"/>
              </a:lnSpc>
            </a:pPr>
            <a:r>
              <a:rPr lang="en-US" sz="3200" b="1" spc="-150" dirty="0" smtClean="0">
                <a:solidFill>
                  <a:srgbClr val="383B36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Annual Award plaque + $1000 Amazon Gift Certificate</a:t>
            </a:r>
          </a:p>
        </p:txBody>
      </p:sp>
    </p:spTree>
    <p:extLst>
      <p:ext uri="{BB962C8B-B14F-4D97-AF65-F5344CB8AC3E}">
        <p14:creationId xmlns:p14="http://schemas.microsoft.com/office/powerpoint/2010/main" val="13613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1293" y="3816505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32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Director’s Awards</a:t>
            </a:r>
            <a:endParaRPr lang="en-US" sz="3200" b="1" dirty="0" smtClean="0">
              <a:solidFill>
                <a:schemeClr val="bg1"/>
              </a:solidFill>
              <a:latin typeface="Core Rhino 75 Heavy" charset="0"/>
              <a:ea typeface="Core Rhino 75 Heavy" charset="0"/>
              <a:cs typeface="Core Rhino 75 Heavy" charset="0"/>
            </a:endParaRPr>
          </a:p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Open Source Coach &amp; Cheerleader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664366"/>
            <a:ext cx="2497015" cy="2406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1293" y="4938086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4800" b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Dave </a:t>
            </a:r>
            <a:r>
              <a:rPr lang="en-US" sz="4800" b="1" spc="-15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Neary</a:t>
            </a:r>
            <a:r>
              <a:rPr lang="en-US" sz="4800" b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, </a:t>
            </a:r>
            <a:r>
              <a:rPr lang="en-US" sz="4800" b="1" i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Red Hat</a:t>
            </a:r>
          </a:p>
        </p:txBody>
      </p:sp>
    </p:spTree>
    <p:extLst>
      <p:ext uri="{BB962C8B-B14F-4D97-AF65-F5344CB8AC3E}">
        <p14:creationId xmlns:p14="http://schemas.microsoft.com/office/powerpoint/2010/main" val="174969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56" y="4032740"/>
            <a:ext cx="2503886" cy="1666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1293" y="3816505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32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Director’s Awards</a:t>
            </a:r>
            <a:endParaRPr lang="en-US" sz="3200" b="1" dirty="0" smtClean="0">
              <a:solidFill>
                <a:schemeClr val="bg1"/>
              </a:solidFill>
              <a:latin typeface="Core Rhino 75 Heavy" charset="0"/>
              <a:ea typeface="Core Rhino 75 Heavy" charset="0"/>
              <a:cs typeface="Core Rhino 75 Heavy" charset="0"/>
            </a:endParaRPr>
          </a:p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“We’re just a bunch of cry babies”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1293" y="4938086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4800" b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Frank </a:t>
            </a:r>
            <a:r>
              <a:rPr lang="en-US" sz="4800" b="1" spc="-15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Brockners</a:t>
            </a:r>
            <a:r>
              <a:rPr lang="en-US" sz="4800" b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, </a:t>
            </a:r>
            <a:r>
              <a:rPr lang="en-US" sz="4800" b="1" i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Cisco</a:t>
            </a:r>
          </a:p>
        </p:txBody>
      </p:sp>
    </p:spTree>
    <p:extLst>
      <p:ext uri="{BB962C8B-B14F-4D97-AF65-F5344CB8AC3E}">
        <p14:creationId xmlns:p14="http://schemas.microsoft.com/office/powerpoint/2010/main" val="198227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37" y="3701561"/>
            <a:ext cx="2379785" cy="2379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1293" y="3816505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32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Director’s Awards</a:t>
            </a:r>
            <a:endParaRPr lang="en-US" sz="3200" b="1" dirty="0" smtClean="0">
              <a:solidFill>
                <a:schemeClr val="bg1"/>
              </a:solidFill>
              <a:latin typeface="Core Rhino 75 Heavy" charset="0"/>
              <a:ea typeface="Core Rhino 75 Heavy" charset="0"/>
              <a:cs typeface="Core Rhino 75 Heavy" charset="0"/>
            </a:endParaRPr>
          </a:p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Community Energizer Bunny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1293" y="4938086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4800" b="1" spc="-15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Iben</a:t>
            </a:r>
            <a:r>
              <a:rPr lang="en-US" sz="4800" b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Rodriquez, </a:t>
            </a:r>
            <a:r>
              <a:rPr lang="en-US" sz="4800" b="1" i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Spirent</a:t>
            </a:r>
          </a:p>
        </p:txBody>
      </p:sp>
    </p:spTree>
    <p:extLst>
      <p:ext uri="{BB962C8B-B14F-4D97-AF65-F5344CB8AC3E}">
        <p14:creationId xmlns:p14="http://schemas.microsoft.com/office/powerpoint/2010/main" val="101250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84" y="3725008"/>
            <a:ext cx="4919661" cy="2260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6338" y="3628937"/>
            <a:ext cx="5134708" cy="1154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32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Director’s Awards</a:t>
            </a:r>
            <a:endParaRPr lang="en-US" sz="3200" b="1" dirty="0" smtClean="0">
              <a:solidFill>
                <a:schemeClr val="bg1"/>
              </a:solidFill>
              <a:latin typeface="Core Rhino 75 Heavy" charset="0"/>
              <a:ea typeface="Core Rhino 75 Heavy" charset="0"/>
              <a:cs typeface="Core Rhino 75 Heavy" charset="0"/>
            </a:endParaRPr>
          </a:p>
          <a:p>
            <a:pPr>
              <a:lnSpc>
                <a:spcPts val="3000"/>
              </a:lnSpc>
            </a:pPr>
            <a:r>
              <a:rPr lang="en-US" sz="3200" b="1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Rock’n</a:t>
            </a:r>
            <a:r>
              <a:rPr lang="en-US" sz="32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Tester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6338" y="4727071"/>
            <a:ext cx="5134708" cy="12985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4200"/>
              </a:lnSpc>
            </a:pPr>
            <a:r>
              <a:rPr lang="en-US" sz="4800" b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Jose </a:t>
            </a:r>
            <a:r>
              <a:rPr lang="en-US" sz="4800" b="1" spc="-15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Lausch</a:t>
            </a:r>
            <a:r>
              <a:rPr lang="en-US" sz="4800" b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, </a:t>
            </a:r>
            <a:r>
              <a:rPr lang="en-US" sz="4800" b="1" i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Ericsson</a:t>
            </a:r>
          </a:p>
        </p:txBody>
      </p:sp>
    </p:spTree>
    <p:extLst>
      <p:ext uri="{BB962C8B-B14F-4D97-AF65-F5344CB8AC3E}">
        <p14:creationId xmlns:p14="http://schemas.microsoft.com/office/powerpoint/2010/main" val="192749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052" y="3540369"/>
            <a:ext cx="4393954" cy="2636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66338" y="3628937"/>
            <a:ext cx="5134708" cy="1154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32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Director’s Awards</a:t>
            </a:r>
            <a:endParaRPr lang="en-US" sz="3200" b="1" dirty="0" smtClean="0">
              <a:solidFill>
                <a:schemeClr val="bg1"/>
              </a:solidFill>
              <a:latin typeface="Core Rhino 75 Heavy" charset="0"/>
              <a:ea typeface="Core Rhino 75 Heavy" charset="0"/>
              <a:cs typeface="Core Rhino 75 Heavy" charset="0"/>
            </a:endParaRPr>
          </a:p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Star Coder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66338" y="4727071"/>
            <a:ext cx="5134708" cy="12985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4200"/>
              </a:lnSpc>
            </a:pPr>
            <a:r>
              <a:rPr lang="en-US" sz="4800" b="1" spc="-15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Guoku</a:t>
            </a:r>
            <a:r>
              <a:rPr lang="en-US" sz="4800" b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Bai, </a:t>
            </a:r>
            <a:r>
              <a:rPr lang="en-US" sz="4800" b="1" i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Huawei</a:t>
            </a:r>
          </a:p>
        </p:txBody>
      </p:sp>
    </p:spTree>
    <p:extLst>
      <p:ext uri="{BB962C8B-B14F-4D97-AF65-F5344CB8AC3E}">
        <p14:creationId xmlns:p14="http://schemas.microsoft.com/office/powerpoint/2010/main" val="179551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55" y="3946882"/>
            <a:ext cx="2491238" cy="1882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1293" y="3816505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32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Director’s Awards</a:t>
            </a:r>
            <a:endParaRPr lang="en-US" sz="3200" b="1" dirty="0" smtClean="0">
              <a:solidFill>
                <a:schemeClr val="bg1"/>
              </a:solidFill>
              <a:latin typeface="Core Rhino 75 Heavy" charset="0"/>
              <a:ea typeface="Core Rhino 75 Heavy" charset="0"/>
              <a:cs typeface="Core Rhino 75 Heavy" charset="0"/>
            </a:endParaRPr>
          </a:p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The Integrator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1293" y="4938086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4800" b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Jun (Matthew) Li, </a:t>
            </a:r>
            <a:r>
              <a:rPr lang="en-US" sz="4800" b="1" i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Huawei</a:t>
            </a:r>
          </a:p>
        </p:txBody>
      </p:sp>
    </p:spTree>
    <p:extLst>
      <p:ext uri="{BB962C8B-B14F-4D97-AF65-F5344CB8AC3E}">
        <p14:creationId xmlns:p14="http://schemas.microsoft.com/office/powerpoint/2010/main" val="73305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39" y="3615795"/>
            <a:ext cx="2506214" cy="25062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1293" y="3816505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32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Director’s Awards</a:t>
            </a:r>
            <a:endParaRPr lang="en-US" sz="3200" b="1" dirty="0" smtClean="0">
              <a:solidFill>
                <a:schemeClr val="bg1"/>
              </a:solidFill>
              <a:latin typeface="Core Rhino 75 Heavy" charset="0"/>
              <a:ea typeface="Core Rhino 75 Heavy" charset="0"/>
              <a:cs typeface="Core Rhino 75 Heavy" charset="0"/>
            </a:endParaRPr>
          </a:p>
          <a:p>
            <a:pPr>
              <a:lnSpc>
                <a:spcPts val="3000"/>
              </a:lnSpc>
            </a:pPr>
            <a:r>
              <a:rPr lang="en-US" sz="3200" b="1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Indispensible</a:t>
            </a:r>
            <a:r>
              <a:rPr lang="en-US" sz="32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Tester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1293" y="4938086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4800" b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Mei Mei, </a:t>
            </a:r>
            <a:r>
              <a:rPr lang="en-US" sz="4800" b="1" i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Huawei</a:t>
            </a:r>
          </a:p>
        </p:txBody>
      </p:sp>
    </p:spTree>
    <p:extLst>
      <p:ext uri="{BB962C8B-B14F-4D97-AF65-F5344CB8AC3E}">
        <p14:creationId xmlns:p14="http://schemas.microsoft.com/office/powerpoint/2010/main" val="183053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09" y="3795346"/>
            <a:ext cx="2520683" cy="21859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1293" y="3816505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3200" dirty="0" smtClean="0">
                <a:solidFill>
                  <a:srgbClr val="383B36"/>
                </a:solidFill>
                <a:latin typeface="Core Rhino 45" charset="0"/>
                <a:ea typeface="Core Rhino 45" charset="0"/>
                <a:cs typeface="Core Rhino 45" charset="0"/>
              </a:rPr>
              <a:t>Director’s Awards</a:t>
            </a:r>
            <a:endParaRPr lang="en-US" sz="3200" b="1" dirty="0" smtClean="0">
              <a:solidFill>
                <a:schemeClr val="bg1"/>
              </a:solidFill>
              <a:latin typeface="Core Rhino 75 Heavy" charset="0"/>
              <a:ea typeface="Core Rhino 75 Heavy" charset="0"/>
              <a:cs typeface="Core Rhino 75 Heavy" charset="0"/>
            </a:endParaRPr>
          </a:p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Trailblazing Doctor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1293" y="4938086"/>
            <a:ext cx="7709753" cy="7666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4800" b="1" spc="-15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Ryota</a:t>
            </a:r>
            <a:r>
              <a:rPr lang="en-US" sz="4800" b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 </a:t>
            </a:r>
            <a:r>
              <a:rPr lang="en-US" sz="4800" b="1" spc="-150" dirty="0" err="1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Mibu</a:t>
            </a:r>
            <a:r>
              <a:rPr lang="en-US" sz="4800" b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, </a:t>
            </a:r>
            <a:r>
              <a:rPr lang="en-US" sz="4800" b="1" i="1" spc="-150" dirty="0" smtClean="0">
                <a:solidFill>
                  <a:schemeClr val="bg1"/>
                </a:solidFill>
                <a:latin typeface="Core Rhino 75 Heavy" charset="0"/>
                <a:ea typeface="Core Rhino 75 Heavy" charset="0"/>
                <a:cs typeface="Core Rhino 75 Heavy" charset="0"/>
              </a:rPr>
              <a:t>NEC</a:t>
            </a:r>
          </a:p>
        </p:txBody>
      </p:sp>
    </p:spTree>
    <p:extLst>
      <p:ext uri="{BB962C8B-B14F-4D97-AF65-F5344CB8AC3E}">
        <p14:creationId xmlns:p14="http://schemas.microsoft.com/office/powerpoint/2010/main" val="102208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215</Words>
  <Application>Microsoft Macintosh PowerPoint</Application>
  <PresentationFormat>Custom</PresentationFormat>
  <Paragraphs>58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Raymond Paik</cp:lastModifiedBy>
  <cp:revision>15</cp:revision>
  <dcterms:created xsi:type="dcterms:W3CDTF">2015-11-03T16:15:04Z</dcterms:created>
  <dcterms:modified xsi:type="dcterms:W3CDTF">2015-11-12T17:00:14Z</dcterms:modified>
</cp:coreProperties>
</file>