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83" r:id="rId11"/>
    <p:sldId id="282" r:id="rId12"/>
    <p:sldId id="284" r:id="rId13"/>
    <p:sldId id="277" r:id="rId14"/>
    <p:sldId id="264" r:id="rId15"/>
    <p:sldId id="278" r:id="rId16"/>
    <p:sldId id="265" r:id="rId17"/>
    <p:sldId id="279" r:id="rId18"/>
    <p:sldId id="266" r:id="rId19"/>
    <p:sldId id="287" r:id="rId20"/>
    <p:sldId id="288" r:id="rId21"/>
    <p:sldId id="285" r:id="rId22"/>
    <p:sldId id="286" r:id="rId23"/>
    <p:sldId id="289" r:id="rId24"/>
  </p:sldIdLst>
  <p:sldSz cx="9144000" cy="6858000" type="screen4x3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66" autoAdjust="0"/>
  </p:normalViewPr>
  <p:slideViewPr>
    <p:cSldViewPr>
      <p:cViewPr varScale="1">
        <p:scale>
          <a:sx n="81" d="100"/>
          <a:sy n="81" d="100"/>
        </p:scale>
        <p:origin x="-24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68BC9-334D-4CF1-B479-78BC8D2F3EB9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CB1E7-3E11-4D06-A0E4-A5F1398AAC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97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B1E7-3E11-4D06-A0E4-A5F1398AAC9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749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B1E7-3E11-4D06-A0E4-A5F1398AAC9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749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B1E7-3E11-4D06-A0E4-A5F1398AAC9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749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B1E7-3E11-4D06-A0E4-A5F1398AAC91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749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B1E7-3E11-4D06-A0E4-A5F1398AAC9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74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3D0AC1-4047-4C49-8FD6-AB564CAD45EA}" type="datetimeFigureOut">
              <a:rPr lang="sv-SE" smtClean="0"/>
              <a:t>2015-03-13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DA8607C-7DD1-4D9F-95F0-EA3BC70CFF4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errit-documentation.storage.googleapis.com/Documentation/2.11/index.html#_tutoria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errit-documentation.storage.googleapis.com/Documentation/2.11/index.html#_tutoria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wiki.jenkins-ci.org/display/JENKINS/Meet+Jenkin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errit-documentation.storage.googleapis.com/Documentation/2.11/index.html#_tutoria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docs.openstack.org/developer/swift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docs.openstack.org/infra/manual/developer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nfluence.atlassian.com/display/JIRA/JIRA+Documentation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it-scm.com/book/en/v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85800" y="1752480"/>
            <a:ext cx="7771320" cy="182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r>
              <a:rPr lang="en-US" sz="4800" b="1" strike="noStrike">
                <a:solidFill>
                  <a:srgbClr val="464646"/>
                </a:solidFill>
                <a:latin typeface="Lucida Sans Unicode"/>
                <a:ea typeface="DejaVu Sans"/>
              </a:rPr>
              <a:t>OPNFV TOOLS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685800" y="3886200"/>
            <a:ext cx="7771320" cy="11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endParaRPr dirty="0"/>
          </a:p>
        </p:txBody>
      </p:sp>
      <p:pic>
        <p:nvPicPr>
          <p:cNvPr id="87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 rot="20672336">
            <a:off x="550541" y="2194300"/>
            <a:ext cx="773508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WORK IN PROGRESS!!!</a:t>
            </a:r>
            <a:endParaRPr lang="en-US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/>
          <p:cNvPicPr/>
          <p:nvPr/>
        </p:nvPicPr>
        <p:blipFill>
          <a:blip r:embed="rId3"/>
          <a:stretch/>
        </p:blipFill>
        <p:spPr>
          <a:xfrm>
            <a:off x="453600" y="437760"/>
            <a:ext cx="1813320" cy="75492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457200" y="1481400"/>
            <a:ext cx="8228520" cy="33157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Start working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changing the state of files</a:t>
            </a:r>
          </a:p>
          <a:p>
            <a:pPr marL="1257300" lvl="2" indent="-342900">
              <a:buSzPct val="45000"/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modify existing files</a:t>
            </a:r>
          </a:p>
          <a:p>
            <a:pPr marL="1257300" lvl="2" indent="-342900">
              <a:buSzPct val="45000"/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add new files</a:t>
            </a:r>
          </a:p>
          <a:p>
            <a:pPr marL="1257300" lvl="2" indent="-342900">
              <a:buSzPct val="45000"/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remove existing files</a:t>
            </a:r>
            <a:endParaRPr lang="sv-SE" sz="1600" dirty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sv-SE" sz="2200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File states in git repository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tracked: files that were in last snapshot – git tracks changes on them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untracked: everything else – git doesn’t track them until you want otherwise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sz="2200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</p:txBody>
      </p:sp>
      <p:pic>
        <p:nvPicPr>
          <p:cNvPr id="1026" name="Picture 2" descr="The lifecycle of the status of your files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664804"/>
            <a:ext cx="4986228" cy="205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/>
          <p:nvPr/>
        </p:nvPicPr>
        <p:blipFill>
          <a:blip r:embed="rId5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3298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/>
          <p:cNvPicPr/>
          <p:nvPr/>
        </p:nvPicPr>
        <p:blipFill>
          <a:blip r:embed="rId3"/>
          <a:stretch/>
        </p:blipFill>
        <p:spPr>
          <a:xfrm>
            <a:off x="453600" y="437760"/>
            <a:ext cx="1813320" cy="75492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457200" y="1481400"/>
            <a:ext cx="8228520" cy="51159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When you are done with your work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Look what changes you have done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Stage your changes</a:t>
            </a:r>
          </a:p>
          <a:p>
            <a:pPr lvl="1">
              <a:buSzPct val="45000"/>
            </a:pPr>
            <a:endParaRPr lang="sv-S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How to see what changes I made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git status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sz="2200" dirty="0" smtClean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What is ”staging”</a:t>
            </a:r>
            <a:endParaRPr lang="sv-S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prepare the conditions for committing your changes.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add &lt;path to file&gt;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add –A = git add . &amp;&amp; git add –u</a:t>
            </a:r>
          </a:p>
          <a:p>
            <a:pPr marL="1257300" lvl="2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add –A -&gt; </a:t>
            </a:r>
            <a:r>
              <a:rPr lang="sv-SE" dirty="0">
                <a:solidFill>
                  <a:srgbClr val="000000"/>
                </a:solidFill>
                <a:latin typeface="Lucida Sans Unicode"/>
              </a:rPr>
              <a:t>stage </a:t>
            </a: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all</a:t>
            </a:r>
            <a:endParaRPr lang="sv-S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1257300" lvl="2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>
                <a:solidFill>
                  <a:srgbClr val="000000"/>
                </a:solidFill>
                <a:latin typeface="Lucida Sans Unicode"/>
              </a:rPr>
              <a:t>git add </a:t>
            </a: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. -&gt; </a:t>
            </a: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stage new and modified but not deleted</a:t>
            </a:r>
          </a:p>
          <a:p>
            <a:pPr marL="1257300" lvl="2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add –u -&gt; </a:t>
            </a: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stage modified and deleted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endParaRPr lang="sv-SE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</p:txBody>
      </p:sp>
      <p:pic>
        <p:nvPicPr>
          <p:cNvPr id="6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25712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/>
          <p:cNvPicPr/>
          <p:nvPr/>
        </p:nvPicPr>
        <p:blipFill>
          <a:blip r:embed="rId3"/>
          <a:stretch/>
        </p:blipFill>
        <p:spPr>
          <a:xfrm>
            <a:off x="453600" y="437760"/>
            <a:ext cx="1813320" cy="75492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457200" y="1481400"/>
            <a:ext cx="8228520" cy="51159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Commit your changes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commit</a:t>
            </a: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sv-SE" sz="2200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So you think you are good to go, but wait, there is this whitespace here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Amend your commit then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git commit --amend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sz="2200" dirty="0" smtClean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Make sure to pull latest changes from remote and rebase your changes on top of it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git pull --rebase</a:t>
            </a:r>
          </a:p>
          <a:p>
            <a:pPr lvl="1">
              <a:buSzPct val="45000"/>
            </a:pPr>
            <a:endParaRPr lang="sv-SE" dirty="0" smtClean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Share your work with others by pushing to origin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push</a:t>
            </a:r>
          </a:p>
        </p:txBody>
      </p:sp>
      <p:pic>
        <p:nvPicPr>
          <p:cNvPr id="6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2446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/>
          <p:cNvPicPr/>
          <p:nvPr/>
        </p:nvPicPr>
        <p:blipFill>
          <a:blip r:embed="rId3"/>
          <a:stretch/>
        </p:blipFill>
        <p:spPr>
          <a:xfrm>
            <a:off x="453600" y="437760"/>
            <a:ext cx="1813320" cy="75492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Other frequently used commands/terms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fetch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merge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>
                <a:solidFill>
                  <a:srgbClr val="000000"/>
                </a:solidFill>
                <a:latin typeface="Lucida Sans Unicode"/>
              </a:rPr>
              <a:t>log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stash</a:t>
            </a:r>
            <a:endParaRPr lang="sv-SE" dirty="0">
              <a:solidFill>
                <a:srgbClr val="000000"/>
              </a:solidFill>
              <a:latin typeface="Lucida Sans Unicode"/>
            </a:endParaRP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branch</a:t>
            </a:r>
            <a:endParaRPr lang="sv-SE" dirty="0">
              <a:solidFill>
                <a:srgbClr val="000000"/>
              </a:solidFill>
              <a:latin typeface="Lucida Sans Unicode"/>
            </a:endParaRP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tag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...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sz="2200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Get help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&lt;command&gt; --help</a:t>
            </a:r>
          </a:p>
        </p:txBody>
      </p:sp>
      <p:pic>
        <p:nvPicPr>
          <p:cNvPr id="6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7144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3"/>
          <p:cNvPicPr/>
          <p:nvPr/>
        </p:nvPicPr>
        <p:blipFill>
          <a:blip r:embed="rId2"/>
          <a:stretch/>
        </p:blipFill>
        <p:spPr>
          <a:xfrm>
            <a:off x="457200" y="366120"/>
            <a:ext cx="1599120" cy="111528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Code review tool.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open source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created by Google</a:t>
            </a: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Lucida Sans Unicode"/>
              </a:rPr>
              <a:t>fork of </a:t>
            </a:r>
            <a:r>
              <a:rPr lang="en-US" dirty="0" err="1" smtClean="0">
                <a:solidFill>
                  <a:srgbClr val="000000"/>
                </a:solidFill>
                <a:latin typeface="Lucida Sans Unicode"/>
              </a:rPr>
              <a:t>Rietveld</a:t>
            </a: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Typical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workflow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If you are the committer</a:t>
            </a:r>
            <a:endParaRPr lang="sv-SE" dirty="0">
              <a:solidFill>
                <a:srgbClr val="000000"/>
              </a:solidFill>
              <a:latin typeface="Lucida Sans Unicode"/>
            </a:endParaRPr>
          </a:p>
          <a:p>
            <a:pPr marL="1200150" lvl="2" indent="-28575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Push your changes to Gerrit</a:t>
            </a:r>
          </a:p>
          <a:p>
            <a:pPr marL="1200150" lvl="2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Add reviewers</a:t>
            </a:r>
          </a:p>
          <a:p>
            <a:pPr marL="1200150" lvl="2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Wait for reviews</a:t>
            </a:r>
          </a:p>
          <a:p>
            <a:pPr lvl="2">
              <a:buSzPct val="45000"/>
            </a:pPr>
            <a:endParaRPr lang="sv-SE" dirty="0" smtClean="0">
              <a:solidFill>
                <a:srgbClr val="000000"/>
              </a:solidFill>
              <a:latin typeface="Lucida Sans Unicode"/>
            </a:endParaRP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If you are a reviewer</a:t>
            </a:r>
          </a:p>
          <a:p>
            <a:pPr marL="1200150" lvl="2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Do the review</a:t>
            </a:r>
          </a:p>
          <a:p>
            <a:pPr marL="1200150" lvl="2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Provide feedback and vote</a:t>
            </a:r>
          </a:p>
          <a:p>
            <a:pPr marL="285750" indent="-285750">
              <a:buSzPct val="45000"/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rgbClr val="000000"/>
              </a:solidFill>
              <a:latin typeface="Lucida Sans Unicode"/>
            </a:endParaRPr>
          </a:p>
          <a:p>
            <a:pPr marL="285750" indent="-285750">
              <a:buSzPct val="45000"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0000"/>
                </a:solidFill>
                <a:latin typeface="Lucida Sans Unicode"/>
              </a:rPr>
              <a:t>Further reading/references</a:t>
            </a:r>
            <a:endParaRPr lang="en-US" sz="2200" dirty="0">
              <a:solidFill>
                <a:srgbClr val="000000"/>
              </a:solidFill>
              <a:latin typeface="Lucida Sans Unicode"/>
            </a:endParaRP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gerrit-documentation.storage.googleapis.com/Documentation/2.11/index.html</a:t>
            </a:r>
            <a:endParaRPr dirty="0"/>
          </a:p>
        </p:txBody>
      </p:sp>
      <p:pic>
        <p:nvPicPr>
          <p:cNvPr id="7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Change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Pushing a commit with a new Change-Id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Changes could contain multiple patchsets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sz="2200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Patchset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  <a:ea typeface="DejaVu Sans"/>
              </a:rPr>
              <a:t>Modify an existing change without pushing a new change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How </a:t>
            </a:r>
            <a:r>
              <a:rPr lang="en-US" sz="2200" strike="noStrike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Gerrit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knows different </a:t>
            </a:r>
            <a:r>
              <a:rPr lang="en-US" sz="2200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patchsets</a:t>
            </a:r>
            <a:r>
              <a:rPr lang="en-US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are related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Change-Id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</a:rPr>
              <a:t>Do not add Change-Id or modify existing one manually!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0000"/>
                </a:solidFill>
                <a:latin typeface="Lucida Sans Unicode"/>
              </a:rPr>
              <a:t>Reviewing, commenting, voting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</a:rPr>
              <a:t>-2, -1, +1, +2, verified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</a:rPr>
              <a:t>-2 is blocker and sticky until the reviewer changes it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</a:rPr>
              <a:t>+2 means change could be submitted</a:t>
            </a:r>
            <a:endParaRPr dirty="0"/>
          </a:p>
        </p:txBody>
      </p:sp>
      <p:pic>
        <p:nvPicPr>
          <p:cNvPr id="5" name="Picture 3"/>
          <p:cNvPicPr/>
          <p:nvPr/>
        </p:nvPicPr>
        <p:blipFill>
          <a:blip r:embed="rId2"/>
          <a:stretch/>
        </p:blipFill>
        <p:spPr>
          <a:xfrm>
            <a:off x="457200" y="366120"/>
            <a:ext cx="1599120" cy="1115280"/>
          </a:xfrm>
          <a:prstGeom prst="rect">
            <a:avLst/>
          </a:prstGeom>
          <a:ln>
            <a:noFill/>
          </a:ln>
        </p:spPr>
      </p:pic>
      <p:pic>
        <p:nvPicPr>
          <p:cNvPr id="7" name="Picture 2"/>
          <p:cNvPicPr/>
          <p:nvPr/>
        </p:nvPicPr>
        <p:blipFill>
          <a:blip r:embed="rId3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43006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5" name="Picture 6"/>
          <p:cNvPicPr/>
          <p:nvPr/>
        </p:nvPicPr>
        <p:blipFill>
          <a:blip r:embed="rId2"/>
          <a:stretch/>
        </p:blipFill>
        <p:spPr>
          <a:xfrm>
            <a:off x="457200" y="434520"/>
            <a:ext cx="2349720" cy="75492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609600" y="16338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Continuous Integration Tool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open source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created by </a:t>
            </a:r>
            <a:r>
              <a:rPr lang="en-US" strike="noStrike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Kohsuke</a:t>
            </a: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 Kawaguchi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fork of Hudson</a:t>
            </a: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Typical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workflow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Create jobs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Enable triggers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Check the console log</a:t>
            </a: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0000"/>
              </a:solidFill>
              <a:latin typeface="Lucida Sans Unicode"/>
            </a:endParaRPr>
          </a:p>
          <a:p>
            <a:pPr marL="285750" indent="-28575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Further reading</a:t>
            </a:r>
            <a:r>
              <a:rPr lang="en-US" sz="2200" dirty="0">
                <a:solidFill>
                  <a:srgbClr val="000000"/>
                </a:solidFill>
                <a:latin typeface="Lucida Sans Unicode"/>
              </a:rPr>
              <a:t>/references</a:t>
            </a:r>
            <a:endParaRPr lang="sv-SE" sz="2200" dirty="0">
              <a:solidFill>
                <a:srgbClr val="000000"/>
              </a:solidFill>
              <a:latin typeface="Lucida Sans Unicode"/>
              <a:hlinkClick r:id="rId3"/>
            </a:endParaRP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>
                <a:hlinkClick r:id="rId4"/>
              </a:rPr>
              <a:t>https://</a:t>
            </a:r>
            <a:r>
              <a:rPr lang="sv-SE" dirty="0" smtClean="0">
                <a:hlinkClick r:id="rId4"/>
              </a:rPr>
              <a:t>wiki.jenkins-ci.org/display/JENKINS/Meet+Jenkins</a:t>
            </a:r>
            <a:endParaRPr lang="sv-SE" dirty="0" smtClean="0"/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endParaRPr dirty="0"/>
          </a:p>
        </p:txBody>
      </p:sp>
      <p:pic>
        <p:nvPicPr>
          <p:cNvPr id="7" name="Picture 2"/>
          <p:cNvPicPr/>
          <p:nvPr/>
        </p:nvPicPr>
        <p:blipFill>
          <a:blip r:embed="rId5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5" name="Picture 6"/>
          <p:cNvPicPr/>
          <p:nvPr/>
        </p:nvPicPr>
        <p:blipFill>
          <a:blip r:embed="rId2"/>
          <a:stretch/>
        </p:blipFill>
        <p:spPr>
          <a:xfrm>
            <a:off x="457200" y="434520"/>
            <a:ext cx="2349720" cy="75492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609600" y="16338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Jobs/Projects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runnable tasks that are controlled/monitored by Jenkins</a:t>
            </a:r>
            <a:endParaRPr lang="sv-SE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sv-SE" sz="2200" dirty="0" smtClean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Build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result of one run of a project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endParaRPr lang="sv-SE" dirty="0" smtClean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Build Results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successful, </a:t>
            </a:r>
            <a:r>
              <a:rPr lang="sv-SE" dirty="0">
                <a:solidFill>
                  <a:srgbClr val="000000"/>
                </a:solidFill>
                <a:latin typeface="Lucida Sans Unicode"/>
              </a:rPr>
              <a:t>stable, </a:t>
            </a: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unstable, broken/failed, completed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sz="2200" dirty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Slave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computers to build projects on</a:t>
            </a:r>
            <a:endParaRPr lang="sv-SE" dirty="0" smtClean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sv-SE" sz="2200" dirty="0">
              <a:solidFill>
                <a:srgbClr val="000000"/>
              </a:solidFill>
              <a:latin typeface="Lucida Sans Unicode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Trigger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when a job should be triggered</a:t>
            </a:r>
            <a:endParaRPr dirty="0"/>
          </a:p>
        </p:txBody>
      </p:sp>
      <p:pic>
        <p:nvPicPr>
          <p:cNvPr id="7" name="Picture 2"/>
          <p:cNvPicPr/>
          <p:nvPr/>
        </p:nvPicPr>
        <p:blipFill>
          <a:blip r:embed="rId3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59119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8" name="Picture 1"/>
          <p:cNvPicPr/>
          <p:nvPr/>
        </p:nvPicPr>
        <p:blipFill>
          <a:blip r:embed="rId2"/>
          <a:stretch/>
        </p:blipFill>
        <p:spPr>
          <a:xfrm>
            <a:off x="457200" y="404664"/>
            <a:ext cx="1599120" cy="918336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609600" y="16338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Object/blob storage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open source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provided by </a:t>
            </a:r>
            <a:r>
              <a:rPr lang="en-US" strike="noStrike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OpenStack</a:t>
            </a:r>
            <a:endParaRPr lang="en-US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</a:rPr>
              <a:t>used as artifact repository</a:t>
            </a: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Typical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workflow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Upload artifacts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Download artifacts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sv-SE" dirty="0">
              <a:solidFill>
                <a:srgbClr val="000000"/>
              </a:solidFill>
              <a:latin typeface="Lucida Sans Unicode"/>
            </a:endParaRPr>
          </a:p>
          <a:p>
            <a:pPr marL="285750" indent="-285750">
              <a:buSzPct val="45000"/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rgbClr val="000000"/>
                </a:solidFill>
                <a:latin typeface="Lucida Sans Unicode"/>
              </a:rPr>
              <a:t>Further </a:t>
            </a: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reading</a:t>
            </a:r>
            <a:r>
              <a:rPr lang="en-US" sz="2200" dirty="0">
                <a:solidFill>
                  <a:srgbClr val="000000"/>
                </a:solidFill>
                <a:latin typeface="Lucida Sans Unicode"/>
              </a:rPr>
              <a:t>/references</a:t>
            </a:r>
            <a:endParaRPr lang="sv-SE" sz="2200" dirty="0">
              <a:solidFill>
                <a:srgbClr val="000000"/>
              </a:solidFill>
              <a:latin typeface="Lucida Sans Unicode"/>
              <a:hlinkClick r:id="rId3"/>
            </a:endParaRP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dirty="0">
                <a:hlinkClick r:id="rId4"/>
              </a:rPr>
              <a:t>http://docs.openstack.org/developer/swift</a:t>
            </a:r>
            <a:r>
              <a:rPr lang="sv-SE" dirty="0" smtClean="0">
                <a:hlinkClick r:id="rId4"/>
              </a:rPr>
              <a:t>/</a:t>
            </a:r>
            <a:endParaRPr lang="sv-SE" dirty="0" smtClean="0"/>
          </a:p>
        </p:txBody>
      </p:sp>
      <p:pic>
        <p:nvPicPr>
          <p:cNvPr id="7" name="Picture 2"/>
          <p:cNvPicPr/>
          <p:nvPr/>
        </p:nvPicPr>
        <p:blipFill>
          <a:blip r:embed="rId5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 smtClean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en-US" sz="2700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PLEASE UPDATE AS YOU SEE FIT</a:t>
            </a:r>
            <a:endParaRPr dirty="0" smtClean="0"/>
          </a:p>
        </p:txBody>
      </p:sp>
      <p:sp>
        <p:nvSpPr>
          <p:cNvPr id="98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100" b="1" strike="noStrike" dirty="0" smtClean="0">
                <a:solidFill>
                  <a:srgbClr val="464646"/>
                </a:solidFill>
                <a:latin typeface="Lucida Sans Unicode"/>
                <a:ea typeface="DejaVu Sans"/>
              </a:rPr>
              <a:t>Wiki/</a:t>
            </a:r>
            <a:r>
              <a:rPr lang="en-US" sz="4100" b="1" strike="noStrike" dirty="0" err="1" smtClean="0">
                <a:solidFill>
                  <a:srgbClr val="464646"/>
                </a:solidFill>
                <a:latin typeface="Lucida Sans Unicode"/>
                <a:ea typeface="DejaVu Sans"/>
              </a:rPr>
              <a:t>Etherpad</a:t>
            </a:r>
            <a:r>
              <a:rPr lang="en-US" sz="4100" b="1" strike="noStrike" dirty="0" smtClean="0">
                <a:solidFill>
                  <a:srgbClr val="464646"/>
                </a:solidFill>
                <a:latin typeface="Lucida Sans Unicode"/>
                <a:ea typeface="DejaVu Sans"/>
              </a:rPr>
              <a:t>/Mailing List</a:t>
            </a:r>
            <a:endParaRPr dirty="0"/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94089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1481400"/>
            <a:ext cx="8579296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en-US" sz="2700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Setting </a:t>
            </a:r>
            <a:r>
              <a:rPr lang="en-US" sz="27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the Context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What do we expect from </a:t>
            </a: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you</a:t>
            </a:r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dirty="0" smtClean="0">
                <a:solidFill>
                  <a:srgbClr val="000000"/>
                </a:solidFill>
                <a:latin typeface="Lucida Sans Unicode"/>
              </a:rPr>
              <a:t>Part I – </a:t>
            </a: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OPNFV </a:t>
            </a:r>
            <a:r>
              <a:rPr lang="en-US" sz="27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Tools at a </a:t>
            </a: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Glance</a:t>
            </a:r>
          </a:p>
          <a:p>
            <a:pPr marL="457200" indent="-457200">
              <a:buSzPct val="45000"/>
              <a:buFont typeface="Wingdings" panose="05000000000000000000" pitchFamily="2" charset="2"/>
              <a:buChar char="Ø"/>
            </a:pPr>
            <a:r>
              <a:rPr lang="en-US" sz="2700" dirty="0" smtClean="0">
                <a:solidFill>
                  <a:srgbClr val="000000"/>
                </a:solidFill>
                <a:latin typeface="Lucida Sans Unicode"/>
              </a:rPr>
              <a:t>Part II - </a:t>
            </a: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OPNFV Developer Workflow Quick Look</a:t>
            </a:r>
            <a:endParaRPr sz="2700"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Part III - Hands </a:t>
            </a:r>
            <a:r>
              <a:rPr lang="en-US" sz="27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on</a:t>
            </a:r>
            <a:endParaRPr dirty="0"/>
          </a:p>
        </p:txBody>
      </p:sp>
      <p:sp>
        <p:nvSpPr>
          <p:cNvPr id="89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100" b="1" strike="noStrike">
                <a:solidFill>
                  <a:srgbClr val="464646"/>
                </a:solidFill>
                <a:latin typeface="Lucida Sans Unicode"/>
                <a:ea typeface="DejaVu Sans"/>
              </a:rPr>
              <a:t>Agenda</a:t>
            </a:r>
            <a:endParaRPr/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2276872"/>
            <a:ext cx="30283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4200" dirty="0" smtClean="0"/>
              <a:t>Questions</a:t>
            </a:r>
            <a:br>
              <a:rPr lang="sv-SE" sz="4200" dirty="0" smtClean="0"/>
            </a:br>
            <a:r>
              <a:rPr lang="sv-SE" sz="4200" dirty="0" smtClean="0"/>
              <a:t>&amp; </a:t>
            </a:r>
          </a:p>
          <a:p>
            <a:pPr algn="ctr"/>
            <a:r>
              <a:rPr lang="sv-SE" sz="4200" dirty="0" smtClean="0"/>
              <a:t>Short Break</a:t>
            </a:r>
            <a:endParaRPr lang="sv-SE" sz="4200" dirty="0"/>
          </a:p>
        </p:txBody>
      </p:sp>
      <p:pic>
        <p:nvPicPr>
          <p:cNvPr id="9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5196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100" b="1" strike="noStrike" dirty="0" smtClean="0">
                <a:solidFill>
                  <a:srgbClr val="464646"/>
                </a:solidFill>
                <a:latin typeface="Lucida Sans Unicode"/>
                <a:ea typeface="DejaVu Sans"/>
              </a:rPr>
              <a:t>OPNFV Developer Workflow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233873" y="6526250"/>
            <a:ext cx="4910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i="1" dirty="0" smtClean="0"/>
              <a:t>Highly influenced by/stolen from </a:t>
            </a:r>
            <a:r>
              <a:rPr lang="sv-SE" sz="1200" i="1" dirty="0" smtClean="0">
                <a:hlinkClick r:id="rId2"/>
              </a:rPr>
              <a:t>OpenStack</a:t>
            </a:r>
            <a:r>
              <a:rPr lang="sv-SE" sz="1200" i="1" dirty="0" smtClean="0"/>
              <a:t> and modified for OPNFV.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17" y="1093429"/>
            <a:ext cx="8775237" cy="5432822"/>
          </a:xfrm>
          <a:prstGeom prst="rect">
            <a:avLst/>
          </a:prstGeom>
        </p:spPr>
      </p:pic>
      <p:pic>
        <p:nvPicPr>
          <p:cNvPr id="9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35273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2852936"/>
            <a:ext cx="455765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200" dirty="0" smtClean="0"/>
              <a:t>Hands on Session</a:t>
            </a:r>
            <a:endParaRPr lang="sv-SE" sz="4200" dirty="0"/>
          </a:p>
        </p:txBody>
      </p:sp>
      <p:pic>
        <p:nvPicPr>
          <p:cNvPr id="9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516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3147031" y="2852936"/>
            <a:ext cx="28488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200" dirty="0" smtClean="0"/>
              <a:t>Thank you!</a:t>
            </a:r>
            <a:endParaRPr lang="sv-SE" sz="4200" dirty="0"/>
          </a:p>
        </p:txBody>
      </p:sp>
      <p:pic>
        <p:nvPicPr>
          <p:cNvPr id="9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29718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This presentation is about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Which OPNFV tools we have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Frequently used terms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Typical OPNFV developer workflow 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How the tools fit in our workflow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This presentation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will not </a:t>
            </a: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talk about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Technical details of the tools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Relations with/workflow towards upstream projects</a:t>
            </a:r>
            <a:endParaRPr dirty="0"/>
          </a:p>
        </p:txBody>
      </p:sp>
      <p:sp>
        <p:nvSpPr>
          <p:cNvPr id="92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100" b="1" strike="noStrike">
                <a:solidFill>
                  <a:srgbClr val="464646"/>
                </a:solidFill>
                <a:latin typeface="Lucida Sans Unicode"/>
                <a:ea typeface="DejaVu Sans"/>
              </a:rPr>
              <a:t>Setting the Context</a:t>
            </a:r>
            <a:endParaRPr/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Ask questions...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even though we can't guarantee we answer for all of them on the spot – we guarantee to come back with answers though!</a:t>
            </a:r>
            <a:endParaRPr dirty="0"/>
          </a:p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Give feedback...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so we can define/adjust the WOW which suits us as community and enables the smooth flow rather than becoming a blocker!</a:t>
            </a:r>
            <a:endParaRPr dirty="0"/>
          </a:p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Don't just watch it like a demo...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instead, follow the steps and try them on your computer while we are doing hands on.</a:t>
            </a:r>
            <a:endParaRPr dirty="0"/>
          </a:p>
        </p:txBody>
      </p:sp>
      <p:sp>
        <p:nvSpPr>
          <p:cNvPr id="95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100" b="1" strike="noStrike">
                <a:solidFill>
                  <a:srgbClr val="464646"/>
                </a:solidFill>
                <a:latin typeface="Lucida Sans Unicode"/>
                <a:ea typeface="DejaVu Sans"/>
              </a:rPr>
              <a:t>What do we expect</a:t>
            </a:r>
            <a:endParaRPr/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en-US" sz="2700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Jira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 err="1">
                <a:solidFill>
                  <a:srgbClr val="000000"/>
                </a:solidFill>
                <a:latin typeface="Lucida Sans Unicode"/>
                <a:ea typeface="DejaVu Sans"/>
              </a:rPr>
              <a:t>Git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 err="1">
                <a:solidFill>
                  <a:srgbClr val="000000"/>
                </a:solidFill>
                <a:latin typeface="Lucida Sans Unicode"/>
                <a:ea typeface="DejaVu Sans"/>
              </a:rPr>
              <a:t>Gerrit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Jenkins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Artifact Repository</a:t>
            </a:r>
            <a:endParaRPr dirty="0"/>
          </a:p>
          <a:p>
            <a:pPr marL="457200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Wiki/</a:t>
            </a:r>
            <a:r>
              <a:rPr lang="en-US" sz="2700" strike="noStrike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Etherpad</a:t>
            </a:r>
            <a:r>
              <a:rPr lang="en-US" sz="27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/Mailing List</a:t>
            </a:r>
            <a:endParaRPr dirty="0"/>
          </a:p>
        </p:txBody>
      </p:sp>
      <p:sp>
        <p:nvSpPr>
          <p:cNvPr id="98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100" b="1" strike="noStrike">
                <a:solidFill>
                  <a:srgbClr val="464646"/>
                </a:solidFill>
                <a:latin typeface="Lucida Sans Unicode"/>
                <a:ea typeface="DejaVu Sans"/>
              </a:rPr>
              <a:t>OPNFV Tools at a Glance</a:t>
            </a:r>
            <a:endParaRPr/>
          </a:p>
        </p:txBody>
      </p:sp>
      <p:pic>
        <p:nvPicPr>
          <p:cNvPr id="5" name="Picture 2"/>
          <p:cNvPicPr/>
          <p:nvPr/>
        </p:nvPicPr>
        <p:blipFill>
          <a:blip r:embed="rId2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Issue tracking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tool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proprietary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provided by </a:t>
            </a:r>
            <a:r>
              <a:rPr lang="en-US" strike="noStrike" dirty="0" err="1" smtClean="0">
                <a:solidFill>
                  <a:srgbClr val="000000"/>
                </a:solidFill>
                <a:latin typeface="Lucida Sans Unicode"/>
                <a:ea typeface="DejaVu Sans"/>
              </a:rPr>
              <a:t>Atlassian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has a simple UI and relatively simple usage comparing with other similar </a:t>
            </a: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tools</a:t>
            </a: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Typical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workflow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Create issue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Link with other issues if/as relevant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Assign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Work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Resolve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Close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en-US" strike="noStrik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285750" indent="-285750">
              <a:buSzPct val="45000"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0000"/>
                </a:solidFill>
                <a:latin typeface="Lucida Sans Unicode"/>
              </a:rPr>
              <a:t>Further reading/references</a:t>
            </a: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confluence.atlassian.com/display/JIRA/JIRA+Documentation</a:t>
            </a:r>
            <a:endParaRPr lang="sv-SE" dirty="0" smtClean="0"/>
          </a:p>
        </p:txBody>
      </p:sp>
      <p:pic>
        <p:nvPicPr>
          <p:cNvPr id="102" name="Picture 2"/>
          <p:cNvPicPr/>
          <p:nvPr/>
        </p:nvPicPr>
        <p:blipFill>
          <a:blip r:embed="rId3"/>
          <a:stretch/>
        </p:blipFill>
        <p:spPr>
          <a:xfrm>
            <a:off x="457200" y="358200"/>
            <a:ext cx="1513440" cy="756000"/>
          </a:xfrm>
          <a:prstGeom prst="rect">
            <a:avLst/>
          </a:prstGeom>
          <a:ln>
            <a:noFill/>
          </a:ln>
        </p:spPr>
      </p:pic>
      <p:pic>
        <p:nvPicPr>
          <p:cNvPr id="5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Issue Types – other types exist!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Epic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Story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Subtask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Bug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Issue Linking – other relations exist!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Blocks/Blocked by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Depends/Depended on by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Relates to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Labeling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Attach labels for marking issues for </a:t>
            </a: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milestones</a:t>
            </a:r>
            <a:endParaRPr dirty="0"/>
          </a:p>
        </p:txBody>
      </p:sp>
      <p:pic>
        <p:nvPicPr>
          <p:cNvPr id="105" name="Picture 2"/>
          <p:cNvPicPr/>
          <p:nvPr/>
        </p:nvPicPr>
        <p:blipFill>
          <a:blip r:embed="rId2"/>
          <a:stretch/>
        </p:blipFill>
        <p:spPr>
          <a:xfrm>
            <a:off x="457200" y="358200"/>
            <a:ext cx="1513440" cy="756000"/>
          </a:xfrm>
          <a:prstGeom prst="rect">
            <a:avLst/>
          </a:prstGeom>
          <a:ln>
            <a:noFill/>
          </a:ln>
        </p:spPr>
      </p:pic>
      <p:pic>
        <p:nvPicPr>
          <p:cNvPr id="5" name="Picture 2"/>
          <p:cNvPicPr/>
          <p:nvPr/>
        </p:nvPicPr>
        <p:blipFill>
          <a:blip r:embed="rId3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/>
          <p:cNvPicPr/>
          <p:nvPr/>
        </p:nvPicPr>
        <p:blipFill>
          <a:blip r:embed="rId2"/>
          <a:stretch/>
        </p:blipFill>
        <p:spPr>
          <a:xfrm>
            <a:off x="453600" y="437760"/>
            <a:ext cx="1813320" cy="75492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Distributed version control system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open source.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created by Linus Torvalds.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Lucida Sans Unicode"/>
                <a:ea typeface="DejaVu Sans"/>
              </a:rPr>
              <a:t>e</a:t>
            </a: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asy to learn and fast.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200" strike="noStrike" dirty="0">
                <a:solidFill>
                  <a:srgbClr val="000000"/>
                </a:solidFill>
                <a:latin typeface="Lucida Sans Unicode"/>
                <a:ea typeface="DejaVu Sans"/>
              </a:rPr>
              <a:t>Typical </a:t>
            </a:r>
            <a:r>
              <a:rPr lang="en-US" sz="2200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workflow</a:t>
            </a:r>
            <a:endParaRPr dirty="0"/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Clone the repo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  <a:ea typeface="DejaVu Sans"/>
              </a:rPr>
              <a:t>Do your work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Pull/fetch &amp; rebase/merge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  <a:ea typeface="DejaVu Sans"/>
              </a:rPr>
              <a:t>Add &amp; commit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  <a:ea typeface="DejaVu Sans"/>
              </a:rPr>
              <a:t>Amend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Lucida Sans Unicode"/>
                <a:ea typeface="DejaVu Sans"/>
              </a:rPr>
              <a:t>Push</a:t>
            </a:r>
          </a:p>
          <a:p>
            <a:pPr marL="742950" lvl="1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lang="en-US" strike="noStrike" dirty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285750" indent="-285750">
              <a:buSzPct val="4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Lucida Sans Unicode"/>
              </a:rPr>
              <a:t>Further </a:t>
            </a:r>
            <a:r>
              <a:rPr lang="en-US" sz="2200" dirty="0" smtClean="0">
                <a:solidFill>
                  <a:srgbClr val="000000"/>
                </a:solidFill>
                <a:latin typeface="Lucida Sans Unicode"/>
              </a:rPr>
              <a:t>reading</a:t>
            </a:r>
            <a:r>
              <a:rPr lang="en-US" sz="2200" dirty="0">
                <a:solidFill>
                  <a:srgbClr val="000000"/>
                </a:solidFill>
                <a:latin typeface="Lucida Sans Unicode"/>
              </a:rPr>
              <a:t>/references</a:t>
            </a:r>
          </a:p>
          <a:p>
            <a:pPr marL="742950" lvl="1" indent="-285750">
              <a:buSzPct val="45000"/>
              <a:buFont typeface="Wingdings" panose="05000000000000000000" pitchFamily="2" charset="2"/>
              <a:buChar char="Ø"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git-scm.com/book/en/v2</a:t>
            </a:r>
            <a:endParaRPr lang="en-US" dirty="0" smtClean="0"/>
          </a:p>
        </p:txBody>
      </p:sp>
      <p:pic>
        <p:nvPicPr>
          <p:cNvPr id="7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/>
          <p:cNvPicPr/>
          <p:nvPr/>
        </p:nvPicPr>
        <p:blipFill>
          <a:blip r:embed="rId3"/>
          <a:stretch/>
        </p:blipFill>
        <p:spPr>
          <a:xfrm>
            <a:off x="453600" y="437760"/>
            <a:ext cx="1813320" cy="754920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457200" y="1481400"/>
            <a:ext cx="8363272" cy="47559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Getting ready to work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clone a repository from remote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Lucida Sans Unicode"/>
              </a:rPr>
              <a:t>everyone keeps full history of repo -&gt; possible to work offline</a:t>
            </a:r>
            <a:r>
              <a:rPr lang="en-US" dirty="0" smtClean="0">
                <a:solidFill>
                  <a:srgbClr val="000000"/>
                </a:solidFill>
                <a:latin typeface="Lucida Sans Unicode"/>
              </a:rPr>
              <a:t>.</a:t>
            </a:r>
            <a:endParaRPr lang="sv-S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dirty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What is ”remote”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doesn’t have central server like subversion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aliases for all the repository that are remote to you</a:t>
            </a:r>
          </a:p>
          <a:p>
            <a:pPr lvl="1">
              <a:buSzPct val="45000"/>
            </a:pPr>
            <a:endParaRPr lang="sv-SE" strike="noStrike" dirty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What is ”clone”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  <a:ea typeface="DejaVu Sans"/>
              </a:rPr>
              <a:t>copy of remote repository</a:t>
            </a: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endParaRPr lang="sv-SE" sz="2200" dirty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  <a:ea typeface="DejaVu Sans"/>
              </a:rPr>
              <a:t>How to see what remotes you have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strike="noStrike" dirty="0" smtClean="0">
                <a:solidFill>
                  <a:srgbClr val="000000"/>
                </a:solidFill>
                <a:latin typeface="Lucida Sans Unicode"/>
                <a:ea typeface="DejaVu Sans"/>
              </a:rPr>
              <a:t>git remote –v</a:t>
            </a: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endParaRPr lang="sv-SE" dirty="0" smtClean="0">
              <a:solidFill>
                <a:srgbClr val="000000"/>
              </a:solidFill>
              <a:latin typeface="Lucida Sans Unicode"/>
              <a:ea typeface="DejaVu Sans"/>
            </a:endParaRPr>
          </a:p>
          <a:p>
            <a:pPr marL="342900" indent="-342900">
              <a:buSzPct val="45000"/>
              <a:buFont typeface="Wingdings" panose="05000000000000000000" pitchFamily="2" charset="2"/>
              <a:buChar char="Ø"/>
            </a:pPr>
            <a:r>
              <a:rPr lang="sv-SE" sz="2200" dirty="0" smtClean="0">
                <a:solidFill>
                  <a:srgbClr val="000000"/>
                </a:solidFill>
                <a:latin typeface="Lucida Sans Unicode"/>
              </a:rPr>
              <a:t>What is ”origin”</a:t>
            </a:r>
            <a:endParaRPr lang="sv-SE" sz="2200" dirty="0">
              <a:solidFill>
                <a:srgbClr val="000000"/>
              </a:solidFill>
              <a:latin typeface="Lucida Sans Unicode"/>
            </a:endParaRPr>
          </a:p>
          <a:p>
            <a:pPr marL="800100" lvl="1" indent="-342900">
              <a:buSzPct val="45000"/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0000"/>
                </a:solidFill>
                <a:latin typeface="Lucida Sans Unicode"/>
              </a:rPr>
              <a:t>alias for original repository where you got your clone – set by git</a:t>
            </a:r>
          </a:p>
        </p:txBody>
      </p:sp>
      <p:pic>
        <p:nvPicPr>
          <p:cNvPr id="6" name="Picture 2"/>
          <p:cNvPicPr/>
          <p:nvPr/>
        </p:nvPicPr>
        <p:blipFill>
          <a:blip r:embed="rId4"/>
          <a:stretch/>
        </p:blipFill>
        <p:spPr>
          <a:xfrm>
            <a:off x="7467480" y="260648"/>
            <a:ext cx="1506240" cy="6847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5766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172</TotalTime>
  <Words>827</Words>
  <Application>Microsoft Office PowerPoint</Application>
  <PresentationFormat>On-screen Show (4:3)</PresentationFormat>
  <Paragraphs>235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Fatih Degirmenci</dc:creator>
  <cp:lastModifiedBy>Fatih Degirmenci</cp:lastModifiedBy>
  <cp:revision>89</cp:revision>
  <dcterms:modified xsi:type="dcterms:W3CDTF">2015-03-13T21:13:30Z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x">
    <vt:lpwstr>1</vt:lpwstr>
  </property>
  <property fmtid="{D5CDD505-2E9C-101B-9397-08002B2CF9AE}" pid="4" name="Pages">
    <vt:bool>true</vt:bool>
  </property>
  <property fmtid="{D5CDD505-2E9C-101B-9397-08002B2CF9AE}" pid="5" name="SecurityClass">
    <vt:lpwstr>Ericsson Internal</vt:lpwstr>
  </property>
  <property fmtid="{D5CDD505-2E9C-101B-9397-08002B2CF9AE}" pid="6" name="txtConfLabel">
    <vt:lpwstr>Ericsson Internal</vt:lpwstr>
  </property>
</Properties>
</file>