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0" r:id="rId1"/>
  </p:sldMasterIdLst>
  <p:notesMasterIdLst>
    <p:notesMasterId r:id="rId28"/>
  </p:notesMasterIdLst>
  <p:sldIdLst>
    <p:sldId id="256" r:id="rId2"/>
    <p:sldId id="257" r:id="rId3"/>
    <p:sldId id="258" r:id="rId4"/>
    <p:sldId id="259" r:id="rId5"/>
    <p:sldId id="260" r:id="rId6"/>
    <p:sldId id="261" r:id="rId7"/>
    <p:sldId id="262" r:id="rId8"/>
    <p:sldId id="290" r:id="rId9"/>
    <p:sldId id="263" r:id="rId10"/>
    <p:sldId id="281" r:id="rId11"/>
    <p:sldId id="283" r:id="rId12"/>
    <p:sldId id="282" r:id="rId13"/>
    <p:sldId id="284" r:id="rId14"/>
    <p:sldId id="277" r:id="rId15"/>
    <p:sldId id="264" r:id="rId16"/>
    <p:sldId id="278" r:id="rId17"/>
    <p:sldId id="265" r:id="rId18"/>
    <p:sldId id="279" r:id="rId19"/>
    <p:sldId id="266" r:id="rId20"/>
    <p:sldId id="287" r:id="rId21"/>
    <p:sldId id="291" r:id="rId22"/>
    <p:sldId id="292" r:id="rId23"/>
    <p:sldId id="288" r:id="rId24"/>
    <p:sldId id="285" r:id="rId25"/>
    <p:sldId id="286" r:id="rId26"/>
    <p:sldId id="289" r:id="rId27"/>
  </p:sldIdLst>
  <p:sldSz cx="9144000" cy="6858000" type="screen4x3"/>
  <p:notesSz cx="7559675" cy="10691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175" autoAdjust="0"/>
  </p:normalViewPr>
  <p:slideViewPr>
    <p:cSldViewPr>
      <p:cViewPr varScale="1">
        <p:scale>
          <a:sx n="97" d="100"/>
          <a:sy n="97" d="100"/>
        </p:scale>
        <p:origin x="-202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70F68BC9-334D-4CF1-B479-78BC8D2F3EB9}" type="datetimeFigureOut">
              <a:rPr lang="sv-SE" smtClean="0"/>
              <a:t>2015-03-16</a:t>
            </a:fld>
            <a:endParaRPr lang="sv-SE"/>
          </a:p>
        </p:txBody>
      </p:sp>
      <p:sp>
        <p:nvSpPr>
          <p:cNvPr id="4" name="Slide Image Placeholder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10DCB1E7-3E11-4D06-A0E4-A5F1398AAC91}" type="slidenum">
              <a:rPr lang="sv-SE" smtClean="0"/>
              <a:t>‹#›</a:t>
            </a:fld>
            <a:endParaRPr lang="sv-SE"/>
          </a:p>
        </p:txBody>
      </p:sp>
    </p:spTree>
    <p:extLst>
      <p:ext uri="{BB962C8B-B14F-4D97-AF65-F5344CB8AC3E}">
        <p14:creationId xmlns:p14="http://schemas.microsoft.com/office/powerpoint/2010/main" val="3742976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WOW: Way of Working</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4</a:t>
            </a:fld>
            <a:endParaRPr lang="sv-SE"/>
          </a:p>
        </p:txBody>
      </p:sp>
    </p:spTree>
    <p:extLst>
      <p:ext uri="{BB962C8B-B14F-4D97-AF65-F5344CB8AC3E}">
        <p14:creationId xmlns:p14="http://schemas.microsoft.com/office/powerpoint/2010/main" val="2247960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14</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git clone is the first thing to do when starting to work on a project.</a:t>
            </a:r>
          </a:p>
          <a:p>
            <a:r>
              <a:rPr lang="sv-SE" dirty="0" smtClean="0"/>
              <a:t>If you already cloned</a:t>
            </a:r>
            <a:r>
              <a:rPr lang="sv-SE" baseline="0" dirty="0" smtClean="0"/>
              <a:t> repo(s) you want to work with, git pull should be enough.</a:t>
            </a:r>
            <a:endParaRPr lang="sv-SE" dirty="0" smtClean="0"/>
          </a:p>
          <a:p>
            <a:endParaRPr lang="sv-SE" dirty="0" smtClean="0"/>
          </a:p>
          <a:p>
            <a:r>
              <a:rPr lang="sv-SE" dirty="0" smtClean="0"/>
              <a:t>Many details are neglected</a:t>
            </a:r>
            <a:r>
              <a:rPr lang="sv-SE" baseline="0" dirty="0" smtClean="0"/>
              <a:t> in this flow. See below for all the steps.</a:t>
            </a:r>
          </a:p>
          <a:p>
            <a:endParaRPr lang="sv-SE" baseline="0" dirty="0" smtClean="0"/>
          </a:p>
          <a:p>
            <a:r>
              <a:rPr lang="en-US" b="1" dirty="0" smtClean="0"/>
              <a:t>Commit Flow</a:t>
            </a:r>
            <a:r>
              <a:rPr lang="en-US" dirty="0" smtClean="0"/>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Steps 1 to 6 are needed once.</a:t>
            </a:r>
          </a:p>
          <a:p>
            <a:endParaRPr lang="en-US" dirty="0" smtClean="0"/>
          </a:p>
          <a:p>
            <a:pPr marL="228600" indent="-228600">
              <a:buFont typeface="+mj-lt"/>
              <a:buAutoNum type="arabicPeriod"/>
            </a:pPr>
            <a:r>
              <a:rPr lang="en-US" dirty="0" smtClean="0"/>
              <a:t>Registration</a:t>
            </a:r>
          </a:p>
          <a:p>
            <a:pPr marL="685800" lvl="1" indent="-228600">
              <a:buFont typeface="+mj-lt"/>
              <a:buAutoNum type="arabicPeriod"/>
            </a:pPr>
            <a:r>
              <a:rPr lang="en-US" dirty="0" smtClean="0"/>
              <a:t>Create LF ID (No Special Characters in username for </a:t>
            </a:r>
            <a:r>
              <a:rPr lang="en-US" dirty="0" err="1" smtClean="0"/>
              <a:t>Gerrit</a:t>
            </a:r>
            <a:r>
              <a:rPr lang="en-US" dirty="0" smtClean="0"/>
              <a:t> </a:t>
            </a:r>
            <a:r>
              <a:rPr lang="en-US" dirty="0" err="1" smtClean="0"/>
              <a:t>compatability</a:t>
            </a:r>
            <a:r>
              <a:rPr lang="en-US" dirty="0" smtClean="0"/>
              <a:t>, Please use company email)</a:t>
            </a:r>
          </a:p>
          <a:p>
            <a:pPr marL="685800" lvl="1" indent="-228600">
              <a:buFont typeface="+mj-lt"/>
              <a:buAutoNum type="arabicPeriod"/>
            </a:pPr>
            <a:r>
              <a:rPr lang="en-US" dirty="0" smtClean="0"/>
              <a:t>Email C  from your company email with name of project(s) you would like to contribute to</a:t>
            </a:r>
          </a:p>
          <a:p>
            <a:pPr marL="228600" indent="-228600">
              <a:buFont typeface="+mj-lt"/>
              <a:buAutoNum type="arabicPeriod"/>
            </a:pPr>
            <a:r>
              <a:rPr lang="en-US" dirty="0" smtClean="0"/>
              <a:t>Sign in to </a:t>
            </a:r>
            <a:r>
              <a:rPr lang="en-US" dirty="0" err="1" smtClean="0"/>
              <a:t>gerrit</a:t>
            </a:r>
            <a:r>
              <a:rPr lang="en-US" dirty="0" smtClean="0"/>
              <a:t> using LF credentials and add your keys  </a:t>
            </a:r>
          </a:p>
          <a:p>
            <a:pPr marL="228600" indent="-228600">
              <a:buFont typeface="+mj-lt"/>
              <a:buAutoNum type="arabicPeriod"/>
            </a:pPr>
            <a:r>
              <a:rPr lang="en-US" dirty="0" smtClean="0"/>
              <a:t>Sign the agreement</a:t>
            </a:r>
          </a:p>
          <a:p>
            <a:pPr marL="228600" indent="-228600">
              <a:buFont typeface="+mj-lt"/>
              <a:buAutoNum type="arabicPeriod"/>
            </a:pPr>
            <a:r>
              <a:rPr lang="en-US" dirty="0" smtClean="0"/>
              <a:t>Set up </a:t>
            </a:r>
            <a:r>
              <a:rPr lang="en-US" dirty="0" err="1" smtClean="0"/>
              <a:t>git</a:t>
            </a:r>
            <a:endParaRPr lang="en-US" dirty="0" smtClean="0"/>
          </a:p>
          <a:p>
            <a:pPr marL="228600" indent="-228600">
              <a:buFont typeface="+mj-lt"/>
              <a:buAutoNum type="arabicPeriod"/>
            </a:pPr>
            <a:r>
              <a:rPr lang="en-US" dirty="0" smtClean="0"/>
              <a:t>Clone the repo(s) you might want/need to work with (and set up hooks if they're not set up while cloning the repo)</a:t>
            </a:r>
          </a:p>
          <a:p>
            <a:pPr marL="228600" indent="-228600">
              <a:buFont typeface="+mj-lt"/>
              <a:buAutoNum type="arabicPeriod"/>
            </a:pPr>
            <a:r>
              <a:rPr lang="en-US" dirty="0" smtClean="0"/>
              <a:t>Install </a:t>
            </a:r>
            <a:r>
              <a:rPr lang="en-US" dirty="0" err="1" smtClean="0"/>
              <a:t>git</a:t>
            </a:r>
            <a:r>
              <a:rPr lang="en-US" dirty="0" smtClean="0"/>
              <a:t> review</a:t>
            </a:r>
          </a:p>
          <a:p>
            <a:pPr marL="228600" indent="-228600">
              <a:buFont typeface="+mj-lt"/>
              <a:buAutoNum type="arabicPeriod"/>
            </a:pPr>
            <a:r>
              <a:rPr lang="en-US" dirty="0" smtClean="0"/>
              <a:t>Configure </a:t>
            </a:r>
            <a:r>
              <a:rPr lang="en-US" dirty="0" err="1" smtClean="0"/>
              <a:t>git</a:t>
            </a:r>
            <a:r>
              <a:rPr lang="en-US" dirty="0" smtClean="0"/>
              <a:t> review for each repo you cloned</a:t>
            </a:r>
          </a:p>
          <a:p>
            <a:pPr marL="228600" indent="-228600">
              <a:buFont typeface="+mj-lt"/>
              <a:buAutoNum type="arabicPeriod"/>
            </a:pPr>
            <a:r>
              <a:rPr lang="en-US" dirty="0" smtClean="0"/>
              <a:t>Sign in to </a:t>
            </a:r>
            <a:r>
              <a:rPr lang="en-US" dirty="0" err="1" smtClean="0"/>
              <a:t>Jira</a:t>
            </a:r>
            <a:r>
              <a:rPr lang="en-US" dirty="0" smtClean="0"/>
              <a:t> using LF credentials</a:t>
            </a:r>
          </a:p>
          <a:p>
            <a:pPr marL="685800" lvl="1" indent="-228600">
              <a:buFont typeface="+mj-lt"/>
              <a:buAutoNum type="arabicPeriod"/>
            </a:pPr>
            <a:r>
              <a:rPr lang="en-US" dirty="0" smtClean="0"/>
              <a:t>Assign yourself to a story from </a:t>
            </a:r>
            <a:r>
              <a:rPr lang="en-US" dirty="0" err="1" smtClean="0"/>
              <a:t>Jira</a:t>
            </a:r>
            <a:r>
              <a:rPr lang="en-US" dirty="0" smtClean="0"/>
              <a:t> or create a new story </a:t>
            </a:r>
          </a:p>
          <a:p>
            <a:pPr marL="685800" lvl="1" indent="-228600">
              <a:buFont typeface="+mj-lt"/>
              <a:buAutoNum type="arabicPeriod"/>
            </a:pPr>
            <a:r>
              <a:rPr lang="en-US" dirty="0" smtClean="0"/>
              <a:t>[Interactive Option] An Issue of type "Story" Called onboarding_$</a:t>
            </a:r>
            <a:r>
              <a:rPr lang="en-US" dirty="0" err="1" smtClean="0"/>
              <a:t>yourname</a:t>
            </a:r>
            <a:endParaRPr lang="en-US" dirty="0" smtClean="0"/>
          </a:p>
          <a:p>
            <a:pPr marL="1143000" lvl="2" indent="-228600">
              <a:buFont typeface="+mj-lt"/>
              <a:buAutoNum type="arabicPeriod"/>
            </a:pPr>
            <a:r>
              <a:rPr lang="en-US" dirty="0" smtClean="0"/>
              <a:t>If you think the story you're working on requires multiple </a:t>
            </a:r>
            <a:r>
              <a:rPr lang="en-US" dirty="0" err="1" smtClean="0"/>
              <a:t>patchsets</a:t>
            </a:r>
            <a:r>
              <a:rPr lang="en-US" dirty="0" smtClean="0"/>
              <a:t>, create subtasks per </a:t>
            </a:r>
            <a:r>
              <a:rPr lang="en-US" dirty="0" err="1" smtClean="0"/>
              <a:t>patchset</a:t>
            </a:r>
            <a:r>
              <a:rPr lang="en-US" dirty="0" smtClean="0"/>
              <a:t> and put subtask ID in commit message as listed in step 12.1. </a:t>
            </a:r>
          </a:p>
          <a:p>
            <a:pPr marL="1143000" lvl="2" indent="-228600">
              <a:buFont typeface="+mj-lt"/>
              <a:buAutoNum type="arabicPeriod"/>
            </a:pPr>
            <a:r>
              <a:rPr lang="en-US" dirty="0" smtClean="0"/>
              <a:t>[Interactive Option] Create Subtask: Add $</a:t>
            </a:r>
            <a:r>
              <a:rPr lang="en-US" dirty="0" err="1" smtClean="0"/>
              <a:t>yourname</a:t>
            </a:r>
            <a:r>
              <a:rPr lang="en-US" dirty="0" smtClean="0"/>
              <a:t> and a few goals to </a:t>
            </a:r>
            <a:r>
              <a:rPr lang="en-US" dirty="0" err="1" smtClean="0"/>
              <a:t>your_repo</a:t>
            </a:r>
            <a:r>
              <a:rPr lang="en-US" dirty="0" smtClean="0"/>
              <a:t>/Onboard.txt (better name?)</a:t>
            </a:r>
          </a:p>
          <a:p>
            <a:pPr marL="228600" indent="-228600">
              <a:buFont typeface="+mj-lt"/>
              <a:buAutoNum type="arabicPeriod"/>
            </a:pPr>
            <a:r>
              <a:rPr lang="en-US" dirty="0" smtClean="0"/>
              <a:t>Set story to "In Progress"</a:t>
            </a:r>
          </a:p>
          <a:p>
            <a:pPr marL="228600" indent="-228600">
              <a:buFont typeface="+mj-lt"/>
              <a:buAutoNum type="arabicPeriod"/>
            </a:pPr>
            <a:r>
              <a:rPr lang="en-US" dirty="0" smtClean="0"/>
              <a:t>Pull latest changes</a:t>
            </a:r>
          </a:p>
          <a:p>
            <a:pPr marL="228600" indent="-228600">
              <a:buFont typeface="+mj-lt"/>
              <a:buAutoNum type="arabicPeriod"/>
            </a:pPr>
            <a:r>
              <a:rPr lang="en-US" dirty="0" smtClean="0"/>
              <a:t>Do your work in </a:t>
            </a:r>
            <a:r>
              <a:rPr lang="en-US" dirty="0" err="1" smtClean="0"/>
              <a:t>git</a:t>
            </a:r>
            <a:r>
              <a:rPr lang="en-US" dirty="0" smtClean="0"/>
              <a:t> and commit</a:t>
            </a:r>
          </a:p>
          <a:p>
            <a:pPr marL="685800" lvl="1" indent="-228600">
              <a:buFont typeface="+mj-lt"/>
              <a:buAutoNum type="arabicPeriod"/>
            </a:pPr>
            <a:r>
              <a:rPr lang="en-US" dirty="0" smtClean="0"/>
              <a:t>Don't forget to add JIRA ID, this must either be the ID of a story or subtask you created/assigned yourself on step 8.1.1.</a:t>
            </a:r>
          </a:p>
          <a:p>
            <a:pPr marL="685800" lvl="1" indent="-228600">
              <a:buFont typeface="+mj-lt"/>
              <a:buAutoNum type="arabicPeriod"/>
            </a:pPr>
            <a:r>
              <a:rPr lang="en-US" dirty="0" smtClean="0"/>
              <a:t>Do not add Epic IDs into commits or they will get -2 from reviewers</a:t>
            </a:r>
          </a:p>
          <a:p>
            <a:pPr marL="685800" lvl="1" indent="-228600">
              <a:buFont typeface="+mj-lt"/>
              <a:buAutoNum type="arabicPeriod"/>
            </a:pPr>
            <a:r>
              <a:rPr lang="en-US" dirty="0" smtClean="0"/>
              <a:t>[Interactive Option] Add your name and a few goals you have for your project to Onboard.txt</a:t>
            </a:r>
          </a:p>
          <a:p>
            <a:pPr marL="228600" indent="-228600">
              <a:buFont typeface="+mj-lt"/>
              <a:buAutoNum type="arabicPeriod"/>
            </a:pPr>
            <a:r>
              <a:rPr lang="en-US" dirty="0" err="1" smtClean="0"/>
              <a:t>git</a:t>
            </a:r>
            <a:r>
              <a:rPr lang="en-US" dirty="0" smtClean="0"/>
              <a:t>-review (opnfv-helpdesk@rt.linuxfoundation.org must have responded to your request for this step to work, ping </a:t>
            </a:r>
            <a:r>
              <a:rPr lang="en-US" dirty="0" err="1" smtClean="0"/>
              <a:t>aricg</a:t>
            </a:r>
            <a:r>
              <a:rPr lang="en-US" dirty="0" smtClean="0"/>
              <a:t> on </a:t>
            </a:r>
            <a:r>
              <a:rPr lang="en-US" dirty="0" err="1" smtClean="0"/>
              <a:t>freenode</a:t>
            </a:r>
            <a:r>
              <a:rPr lang="en-US" dirty="0" smtClean="0"/>
              <a:t> to expedite)</a:t>
            </a:r>
          </a:p>
          <a:p>
            <a:pPr marL="228600" indent="-228600">
              <a:buFont typeface="+mj-lt"/>
              <a:buAutoNum type="arabicPeriod"/>
            </a:pPr>
            <a:r>
              <a:rPr lang="en-US" dirty="0" smtClean="0"/>
              <a:t>Login to </a:t>
            </a:r>
            <a:r>
              <a:rPr lang="en-US" dirty="0" err="1" smtClean="0"/>
              <a:t>Gerrit</a:t>
            </a:r>
            <a:r>
              <a:rPr lang="en-US" dirty="0" smtClean="0"/>
              <a:t> and find your change</a:t>
            </a:r>
          </a:p>
          <a:p>
            <a:pPr marL="228600" indent="-228600">
              <a:buFont typeface="+mj-lt"/>
              <a:buAutoNum type="arabicPeriod"/>
            </a:pPr>
            <a:r>
              <a:rPr lang="en-US" dirty="0" smtClean="0"/>
              <a:t>Add reviewers</a:t>
            </a:r>
          </a:p>
          <a:p>
            <a:pPr marL="228600" indent="-228600">
              <a:buFont typeface="+mj-lt"/>
              <a:buAutoNum type="arabicPeriod"/>
            </a:pPr>
            <a:r>
              <a:rPr lang="en-US" dirty="0" smtClean="0"/>
              <a:t>Wait for Jenkins commit gate verification</a:t>
            </a:r>
          </a:p>
          <a:p>
            <a:pPr marL="685800" lvl="1" indent="-228600">
              <a:buFont typeface="+mj-lt"/>
              <a:buAutoNum type="arabicPeriod"/>
            </a:pPr>
            <a:r>
              <a:rPr lang="en-US" dirty="0" smtClean="0"/>
              <a:t>If it fails, navigate to Jenkins and check the console log</a:t>
            </a:r>
          </a:p>
          <a:p>
            <a:pPr marL="1143000" lvl="2" indent="-228600">
              <a:buFont typeface="+mj-lt"/>
              <a:buAutoNum type="arabicPeriod"/>
            </a:pPr>
            <a:r>
              <a:rPr lang="en-US" dirty="0" smtClean="0"/>
              <a:t>If the failure is because of the commit itself, go back to step 11 and fix the problem</a:t>
            </a:r>
          </a:p>
          <a:p>
            <a:pPr marL="1143000" lvl="2" indent="-228600">
              <a:buFont typeface="+mj-lt"/>
              <a:buAutoNum type="arabicPeriod"/>
            </a:pPr>
            <a:r>
              <a:rPr lang="en-US" dirty="0" smtClean="0"/>
              <a:t>If the failure is due to issues with the CI FW/environment, add a new comment to your </a:t>
            </a:r>
            <a:r>
              <a:rPr lang="en-US" dirty="0" err="1" smtClean="0"/>
              <a:t>patchset</a:t>
            </a:r>
            <a:r>
              <a:rPr lang="en-US" dirty="0" smtClean="0"/>
              <a:t> on </a:t>
            </a:r>
            <a:r>
              <a:rPr lang="en-US" dirty="0" err="1" smtClean="0"/>
              <a:t>Gerrit</a:t>
            </a:r>
            <a:r>
              <a:rPr lang="en-US" dirty="0" smtClean="0"/>
              <a:t> with either one of the keywords "recheck" or "</a:t>
            </a:r>
            <a:r>
              <a:rPr lang="en-US" dirty="0" err="1" smtClean="0"/>
              <a:t>reverify</a:t>
            </a:r>
            <a:r>
              <a:rPr lang="en-US" dirty="0" smtClean="0"/>
              <a:t>" to retrigger the verification.</a:t>
            </a:r>
          </a:p>
          <a:p>
            <a:pPr marL="685800" lvl="1" indent="-228600">
              <a:buFont typeface="+mj-lt"/>
              <a:buAutoNum type="arabicPeriod"/>
            </a:pPr>
            <a:r>
              <a:rPr lang="en-US" dirty="0" smtClean="0"/>
              <a:t>If it passes, wait for reviews</a:t>
            </a:r>
          </a:p>
          <a:p>
            <a:pPr marL="228600" indent="-228600">
              <a:buFont typeface="+mj-lt"/>
              <a:buAutoNum type="arabicPeriod"/>
            </a:pPr>
            <a:r>
              <a:rPr lang="en-US" dirty="0" smtClean="0"/>
              <a:t>Go back to Step 11 if reviewers request corrections/updates and amend your commit</a:t>
            </a:r>
          </a:p>
          <a:p>
            <a:pPr marL="228600" indent="-228600">
              <a:buFont typeface="+mj-lt"/>
              <a:buAutoNum type="arabicPeriod"/>
            </a:pPr>
            <a:r>
              <a:rPr lang="en-US" dirty="0" smtClean="0"/>
              <a:t>Submit your change for merge when you get review +2/verified</a:t>
            </a:r>
          </a:p>
          <a:p>
            <a:pPr marL="228600" indent="-228600">
              <a:buFont typeface="+mj-lt"/>
              <a:buAutoNum type="arabicPeriod"/>
            </a:pPr>
            <a:r>
              <a:rPr lang="en-US" dirty="0" smtClean="0"/>
              <a:t>Set the corresponding story in </a:t>
            </a:r>
            <a:r>
              <a:rPr lang="en-US" dirty="0" err="1" smtClean="0"/>
              <a:t>Jira</a:t>
            </a:r>
            <a:r>
              <a:rPr lang="en-US" dirty="0" smtClean="0"/>
              <a:t> to "Resolved" and then "Closed". (</a:t>
            </a:r>
            <a:r>
              <a:rPr lang="en-US" dirty="0" err="1" smtClean="0"/>
              <a:t>Jira</a:t>
            </a:r>
            <a:r>
              <a:rPr lang="en-US" dirty="0" smtClean="0"/>
              <a:t>-its plugin will do this automatically once its fully setup)</a:t>
            </a:r>
          </a:p>
          <a:p>
            <a:pPr marL="0" indent="0">
              <a:buFont typeface="+mj-lt"/>
              <a:buNone/>
            </a:pPr>
            <a:endParaRPr lang="en-US" dirty="0" smtClean="0"/>
          </a:p>
          <a:p>
            <a:pPr marL="0" indent="0">
              <a:buFont typeface="+mj-lt"/>
              <a:buNone/>
            </a:pPr>
            <a:r>
              <a:rPr lang="en-US" b="1" dirty="0" smtClean="0"/>
              <a:t>Reviewer Flow</a:t>
            </a:r>
          </a:p>
          <a:p>
            <a:endParaRPr lang="en-US" dirty="0" smtClean="0"/>
          </a:p>
          <a:p>
            <a:r>
              <a:rPr lang="en-US" b="1" dirty="0" smtClean="0">
                <a:solidFill>
                  <a:srgbClr val="FF0000"/>
                </a:solidFill>
              </a:rPr>
              <a:t>Please be constructive with your reviews/comments and provide reasons clearly if you -1/-2d.</a:t>
            </a:r>
            <a:r>
              <a:rPr lang="en-US" dirty="0" smtClean="0">
                <a:solidFill>
                  <a:srgbClr val="FF0000"/>
                </a:solidFill>
              </a:rPr>
              <a:t/>
            </a:r>
            <a:br>
              <a:rPr lang="en-US" dirty="0" smtClean="0">
                <a:solidFill>
                  <a:srgbClr val="FF0000"/>
                </a:solidFill>
              </a:rPr>
            </a:br>
            <a:endParaRPr lang="en-US" dirty="0" smtClean="0">
              <a:solidFill>
                <a:srgbClr val="FF0000"/>
              </a:solidFill>
            </a:endParaRPr>
          </a:p>
          <a:p>
            <a:pPr marL="228600" indent="-228600">
              <a:buFont typeface="+mj-lt"/>
              <a:buAutoNum type="arabicPeriod"/>
            </a:pPr>
            <a:r>
              <a:rPr lang="en-US" dirty="0" smtClean="0"/>
              <a:t>Find the commit you want to review by logging into </a:t>
            </a:r>
            <a:r>
              <a:rPr lang="en-US" dirty="0" err="1" smtClean="0"/>
              <a:t>Gerrit</a:t>
            </a:r>
            <a:r>
              <a:rPr lang="en-US" dirty="0" smtClean="0"/>
              <a:t> either using the link from the mail you received from </a:t>
            </a:r>
            <a:r>
              <a:rPr lang="en-US" dirty="0" err="1" smtClean="0"/>
              <a:t>Gerrit</a:t>
            </a:r>
            <a:r>
              <a:rPr lang="en-US" dirty="0" smtClean="0"/>
              <a:t> or by going to </a:t>
            </a:r>
            <a:r>
              <a:rPr lang="en-US" dirty="0" err="1" smtClean="0"/>
              <a:t>Gerrit</a:t>
            </a:r>
            <a:r>
              <a:rPr lang="en-US" dirty="0" smtClean="0"/>
              <a:t> directly.</a:t>
            </a:r>
          </a:p>
          <a:p>
            <a:pPr marL="685800" lvl="1" indent="-228600">
              <a:buFont typeface="+mj-lt"/>
              <a:buAutoNum type="arabicPeriod"/>
            </a:pPr>
            <a:r>
              <a:rPr lang="en-US" dirty="0" smtClean="0"/>
              <a:t>If the commit gate tests have not been completed yet, please wait for their completion before starting with your review.</a:t>
            </a:r>
          </a:p>
          <a:p>
            <a:pPr marL="228600" indent="-228600">
              <a:buFont typeface="+mj-lt"/>
              <a:buAutoNum type="arabicPeriod"/>
            </a:pPr>
            <a:r>
              <a:rPr lang="en-US" dirty="0" smtClean="0"/>
              <a:t>Checkout the </a:t>
            </a:r>
            <a:r>
              <a:rPr lang="en-US" dirty="0" err="1" smtClean="0"/>
              <a:t>patchset</a:t>
            </a:r>
            <a:r>
              <a:rPr lang="en-US" dirty="0" smtClean="0"/>
              <a:t> if you want to try yourself in your environment by copying the link from the page.</a:t>
            </a:r>
          </a:p>
          <a:p>
            <a:pPr marL="228600" indent="-228600">
              <a:buFont typeface="+mj-lt"/>
              <a:buAutoNum type="arabicPeriod"/>
            </a:pPr>
            <a:r>
              <a:rPr lang="en-US" dirty="0" smtClean="0"/>
              <a:t>If you think the commit is good to go and</a:t>
            </a:r>
          </a:p>
          <a:p>
            <a:pPr marL="685800" lvl="1" indent="-228600">
              <a:buFont typeface="+mj-lt"/>
              <a:buAutoNum type="arabicPeriod"/>
            </a:pPr>
            <a:r>
              <a:rPr lang="en-US" dirty="0" smtClean="0"/>
              <a:t>if you are the first reviewer, give +1.</a:t>
            </a:r>
          </a:p>
          <a:p>
            <a:pPr marL="685800" lvl="1" indent="-228600">
              <a:buFont typeface="+mj-lt"/>
              <a:buAutoNum type="arabicPeriod"/>
            </a:pPr>
            <a:r>
              <a:rPr lang="en-US" dirty="0" smtClean="0"/>
              <a:t>If there is one or more +1(s) before and if you are a committer in the project, give +2.</a:t>
            </a:r>
          </a:p>
          <a:p>
            <a:pPr marL="228600" indent="-228600">
              <a:buFont typeface="+mj-lt"/>
              <a:buAutoNum type="arabicPeriod"/>
            </a:pPr>
            <a:r>
              <a:rPr lang="en-US" dirty="0" smtClean="0"/>
              <a:t>If you think the commit is not good</a:t>
            </a:r>
          </a:p>
          <a:p>
            <a:pPr marL="685800" lvl="1" indent="-228600">
              <a:buFont typeface="+mj-lt"/>
              <a:buAutoNum type="arabicPeriod"/>
            </a:pPr>
            <a:r>
              <a:rPr lang="en-US" dirty="0" smtClean="0"/>
              <a:t>Give -1 if it needs small changes such as not having a good commit message or code requires cosmetic changes.</a:t>
            </a:r>
          </a:p>
          <a:p>
            <a:pPr marL="685800" lvl="1" indent="-228600">
              <a:buFont typeface="+mj-lt"/>
              <a:buAutoNum type="arabicPeriod"/>
            </a:pPr>
            <a:r>
              <a:rPr lang="en-US" dirty="0" smtClean="0"/>
              <a:t>Give -2 if you think it is buggy, could break stuff, or it has reference to an Epic on JIRA and so on.</a:t>
            </a:r>
          </a:p>
          <a:p>
            <a:pPr marL="685800" lvl="1" indent="-228600">
              <a:buFont typeface="+mj-lt"/>
              <a:buAutoNum type="arabicPeriod"/>
            </a:pPr>
            <a:r>
              <a:rPr lang="en-US" dirty="0" smtClean="0"/>
              <a:t>Please note that -2 is blocker. The code can't get merged until the person(s) who -2d the commit amends their vote.</a:t>
            </a:r>
          </a:p>
          <a:p>
            <a:pPr marL="0" indent="0">
              <a:buFont typeface="+mj-lt"/>
              <a:buNone/>
            </a:pPr>
            <a:endParaRPr lang="en-US" b="1" dirty="0" smtClean="0"/>
          </a:p>
          <a:p>
            <a:r>
              <a:rPr lang="sv-SE" b="1" dirty="0" smtClean="0"/>
              <a:t>Workflow to Update Jenkins Jobs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workflow is almost same as Basic Developer Workflow except the context. One must have knowledge regarding Jenkins Job Builder in order to do updates.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Please send request</a:t>
            </a:r>
            <a:r>
              <a:rPr lang="en-US" baseline="0" dirty="0" smtClean="0"/>
              <a:t> to Octopus Team if you want a separate session to be organized.</a:t>
            </a:r>
            <a:endParaRPr lang="en-US" dirty="0" smtClean="0"/>
          </a:p>
          <a:p>
            <a:endParaRPr lang="sv-SE" b="1" dirty="0"/>
          </a:p>
        </p:txBody>
      </p:sp>
      <p:sp>
        <p:nvSpPr>
          <p:cNvPr id="4" name="Slide Number Placeholder 3"/>
          <p:cNvSpPr>
            <a:spLocks noGrp="1"/>
          </p:cNvSpPr>
          <p:nvPr>
            <p:ph type="sldNum" sz="quarter" idx="10"/>
          </p:nvPr>
        </p:nvSpPr>
        <p:spPr/>
        <p:txBody>
          <a:bodyPr/>
          <a:lstStyle/>
          <a:p>
            <a:fld id="{10DCB1E7-3E11-4D06-A0E4-A5F1398AAC91}" type="slidenum">
              <a:rPr lang="sv-SE" smtClean="0"/>
              <a:t>24</a:t>
            </a:fld>
            <a:endParaRPr lang="sv-SE"/>
          </a:p>
        </p:txBody>
      </p:sp>
    </p:spTree>
    <p:extLst>
      <p:ext uri="{BB962C8B-B14F-4D97-AF65-F5344CB8AC3E}">
        <p14:creationId xmlns:p14="http://schemas.microsoft.com/office/powerpoint/2010/main" val="1390796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Using Jira and creating backlog will improve overall visibility of issues/work that</a:t>
            </a:r>
            <a:r>
              <a:rPr lang="sv-SE" baseline="0" dirty="0" smtClean="0"/>
              <a:t> is left to do.</a:t>
            </a:r>
          </a:p>
          <a:p>
            <a:r>
              <a:rPr lang="sv-SE" baseline="0" dirty="0" smtClean="0"/>
              <a:t>This will also make inter-project dependencies more visible.</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6</a:t>
            </a:fld>
            <a:endParaRPr lang="sv-SE"/>
          </a:p>
        </p:txBody>
      </p:sp>
    </p:spTree>
    <p:extLst>
      <p:ext uri="{BB962C8B-B14F-4D97-AF65-F5344CB8AC3E}">
        <p14:creationId xmlns:p14="http://schemas.microsoft.com/office/powerpoint/2010/main" val="50737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b="1" dirty="0" smtClean="0"/>
              <a:t>Main Issue Types</a:t>
            </a:r>
            <a:r>
              <a:rPr lang="sv-SE" b="1" baseline="0" dirty="0" smtClean="0"/>
              <a:t> in </a:t>
            </a:r>
            <a:r>
              <a:rPr lang="sv-SE" b="1" dirty="0" smtClean="0"/>
              <a:t>Jira</a:t>
            </a:r>
            <a:r>
              <a:rPr lang="sv-SE" b="1" baseline="0" dirty="0" smtClean="0"/>
              <a:t> </a:t>
            </a:r>
            <a:endParaRPr lang="sv-SE" b="1" dirty="0" smtClean="0"/>
          </a:p>
          <a:p>
            <a:r>
              <a:rPr lang="sv-SE" dirty="0" smtClean="0"/>
              <a:t>Epic: Epics</a:t>
            </a:r>
            <a:r>
              <a:rPr lang="sv-SE" baseline="0" dirty="0" smtClean="0"/>
              <a:t> </a:t>
            </a:r>
            <a:r>
              <a:rPr lang="sv-SE" baseline="0" dirty="0" smtClean="0"/>
              <a:t>simply </a:t>
            </a:r>
            <a:r>
              <a:rPr lang="sv-SE" baseline="0" dirty="0" smtClean="0"/>
              <a:t>are large user stories. Completion of an Epic can span to multiple sprints. Epics can also be used for grouping related stories together.</a:t>
            </a:r>
          </a:p>
          <a:p>
            <a:r>
              <a:rPr lang="sv-SE" baseline="0" dirty="0" smtClean="0"/>
              <a:t>Story: Stories are main work items in Jira and expressed using non-technical words. They are written from ”user” point of view and the usual format is</a:t>
            </a:r>
          </a:p>
          <a:p>
            <a:r>
              <a:rPr lang="sv-SE" baseline="0" dirty="0" smtClean="0"/>
              <a:t>	As a ..., I want ... so that I can ...</a:t>
            </a:r>
          </a:p>
          <a:p>
            <a:r>
              <a:rPr lang="sv-SE" baseline="0" dirty="0" smtClean="0"/>
              <a:t>	As an OPNFV community member, I want Fuel build automated so that I can easily execute the build.</a:t>
            </a:r>
          </a:p>
          <a:p>
            <a:r>
              <a:rPr lang="sv-SE" baseline="0" dirty="0" smtClean="0"/>
              <a:t>Estimation and prioritization are done based on stories.</a:t>
            </a:r>
          </a:p>
          <a:p>
            <a:r>
              <a:rPr lang="sv-SE" baseline="0" dirty="0" smtClean="0"/>
              <a:t>Subtasks: Work unit contained in a user story. User stories can be divided 0 or more subtasks and work can be done.</a:t>
            </a:r>
          </a:p>
          <a:p>
            <a:r>
              <a:rPr lang="sv-SE" baseline="0" dirty="0" smtClean="0"/>
              <a:t>Bug: Bug implements a fix.</a:t>
            </a:r>
          </a:p>
          <a:p>
            <a:endParaRPr lang="sv-SE" b="1" baseline="0" dirty="0" smtClean="0"/>
          </a:p>
          <a:p>
            <a:r>
              <a:rPr lang="sv-SE" b="1" baseline="0" dirty="0" smtClean="0"/>
              <a:t>Issue Linking</a:t>
            </a:r>
          </a:p>
          <a:p>
            <a:r>
              <a:rPr lang="sv-SE" b="0" baseline="0" dirty="0" smtClean="0"/>
              <a:t>Dependencies between different issue on Jira can be made visible by linking related issues together. For example for CI to build something, it needs an input from BGS.</a:t>
            </a:r>
          </a:p>
          <a:p>
            <a:r>
              <a:rPr lang="sv-SE" b="0" baseline="0" dirty="0" smtClean="0"/>
              <a:t>The stories can be created in this way.</a:t>
            </a:r>
          </a:p>
          <a:p>
            <a:endParaRPr lang="sv-SE" b="0" baseline="0" dirty="0" smtClean="0"/>
          </a:p>
          <a:p>
            <a:r>
              <a:rPr lang="sv-SE" b="0" baseline="0" dirty="0" smtClean="0"/>
              <a:t>”CI Fuel Daily Build” depends on ”BGS Fuel Build Automation”</a:t>
            </a:r>
          </a:p>
          <a:p>
            <a:endParaRPr lang="sv-SE" b="0" baseline="0" dirty="0" smtClean="0"/>
          </a:p>
          <a:p>
            <a:r>
              <a:rPr lang="sv-SE" b="0" baseline="0" dirty="0" smtClean="0"/>
              <a:t>Blocks/Blocked by can also be used for higlighting similar dependencies. </a:t>
            </a:r>
          </a:p>
          <a:p>
            <a:endParaRPr lang="sv-SE" b="0" baseline="0" dirty="0" smtClean="0"/>
          </a:p>
          <a:p>
            <a:r>
              <a:rPr lang="sv-SE" b="1" baseline="0" dirty="0" smtClean="0"/>
              <a:t>Labeling</a:t>
            </a:r>
          </a:p>
          <a:p>
            <a:r>
              <a:rPr lang="sv-SE" b="0" baseline="0" dirty="0" smtClean="0"/>
              <a:t>Issues can be labelled in order to mark them for specific reasons. Labels can indicate milestones, features, and so on and can be used for creating custom Jira queries or easily finding all the issues related to ”something”.</a:t>
            </a:r>
            <a:endParaRPr lang="sv-SE" b="0" dirty="0"/>
          </a:p>
        </p:txBody>
      </p:sp>
      <p:sp>
        <p:nvSpPr>
          <p:cNvPr id="4" name="Slide Number Placeholder 3"/>
          <p:cNvSpPr>
            <a:spLocks noGrp="1"/>
          </p:cNvSpPr>
          <p:nvPr>
            <p:ph type="sldNum" sz="quarter" idx="10"/>
          </p:nvPr>
        </p:nvSpPr>
        <p:spPr/>
        <p:txBody>
          <a:bodyPr/>
          <a:lstStyle/>
          <a:p>
            <a:fld id="{10DCB1E7-3E11-4D06-A0E4-A5F1398AAC91}" type="slidenum">
              <a:rPr lang="sv-SE" smtClean="0"/>
              <a:t>7</a:t>
            </a:fld>
            <a:endParaRPr lang="sv-SE"/>
          </a:p>
        </p:txBody>
      </p:sp>
    </p:spTree>
    <p:extLst>
      <p:ext uri="{BB962C8B-B14F-4D97-AF65-F5344CB8AC3E}">
        <p14:creationId xmlns:p14="http://schemas.microsoft.com/office/powerpoint/2010/main" val="4282908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8</a:t>
            </a:fld>
            <a:endParaRPr lang="sv-SE"/>
          </a:p>
        </p:txBody>
      </p:sp>
    </p:spTree>
    <p:extLst>
      <p:ext uri="{BB962C8B-B14F-4D97-AF65-F5344CB8AC3E}">
        <p14:creationId xmlns:p14="http://schemas.microsoft.com/office/powerpoint/2010/main" val="4282908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Workflow shown in this</a:t>
            </a:r>
            <a:r>
              <a:rPr lang="sv-SE" baseline="0" dirty="0" smtClean="0"/>
              <a:t> and coming slides are not specific to OPNFV. They are simple Git workflows.</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9</a:t>
            </a:fld>
            <a:endParaRPr lang="sv-SE"/>
          </a:p>
        </p:txBody>
      </p:sp>
    </p:spTree>
    <p:extLst>
      <p:ext uri="{BB962C8B-B14F-4D97-AF65-F5344CB8AC3E}">
        <p14:creationId xmlns:p14="http://schemas.microsoft.com/office/powerpoint/2010/main" val="379624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sv-SE" dirty="0" smtClean="0"/>
              <a:t>Cloning is one time operation - unless you want to have multiple clones of same repo for certain reasons.</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10</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11</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12</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sv-SE" dirty="0" smtClean="0"/>
              <a:t>Amending is used for submitting a new patchset for an existing change that received reviews.</a:t>
            </a:r>
          </a:p>
          <a:p>
            <a:pPr marL="0" indent="0">
              <a:buFontTx/>
              <a:buNone/>
            </a:pPr>
            <a:endParaRPr lang="sv-SE" dirty="0" smtClean="0"/>
          </a:p>
          <a:p>
            <a:pPr marL="0" indent="0">
              <a:buFontTx/>
              <a:buNone/>
            </a:pPr>
            <a:r>
              <a:rPr lang="sv-SE" dirty="0" smtClean="0"/>
              <a:t>OPNFV uses git review so git push is not applicable to OPNFV.</a:t>
            </a:r>
          </a:p>
          <a:p>
            <a:pPr marL="0" indent="0">
              <a:buFontTx/>
              <a:buNone/>
            </a:pPr>
            <a:endParaRPr lang="sv-SE" dirty="0" smtClean="0"/>
          </a:p>
          <a:p>
            <a:pPr marL="0" indent="0">
              <a:buFontTx/>
              <a:buNone/>
            </a:pPr>
            <a:r>
              <a:rPr lang="sv-SE" b="1" dirty="0" smtClean="0"/>
              <a:t>commit message guidelines</a:t>
            </a:r>
          </a:p>
          <a:p>
            <a:pPr marL="0" indent="0">
              <a:buFontTx/>
              <a:buNone/>
            </a:pPr>
            <a:endParaRPr lang="sv-SE" b="1" dirty="0" smtClean="0"/>
          </a:p>
          <a:p>
            <a:pPr marL="171450" indent="-171450">
              <a:buFont typeface="Arial" panose="020B0604020202020204" pitchFamily="34" charset="0"/>
              <a:buChar char="•"/>
            </a:pPr>
            <a:r>
              <a:rPr lang="en-US" dirty="0" smtClean="0"/>
              <a:t>Provide a brief description of the change in the first line.</a:t>
            </a:r>
          </a:p>
          <a:p>
            <a:pPr marL="171450" indent="-171450">
              <a:buFont typeface="Arial" panose="020B0604020202020204" pitchFamily="34" charset="0"/>
              <a:buChar char="•"/>
            </a:pPr>
            <a:r>
              <a:rPr lang="en-US" dirty="0" smtClean="0"/>
              <a:t>Insert a single blank line after the first line.</a:t>
            </a:r>
          </a:p>
          <a:p>
            <a:pPr marL="171450" indent="-171450">
              <a:buFont typeface="Arial" panose="020B0604020202020204" pitchFamily="34" charset="0"/>
              <a:buChar char="•"/>
            </a:pPr>
            <a:r>
              <a:rPr lang="en-US" dirty="0" smtClean="0"/>
              <a:t>Provide a detailed description of the change in the following lines. Use breaking paragraphs where needed.</a:t>
            </a:r>
          </a:p>
          <a:p>
            <a:pPr marL="171450" indent="-171450">
              <a:buFont typeface="Arial" panose="020B0604020202020204" pitchFamily="34" charset="0"/>
              <a:buChar char="•"/>
            </a:pPr>
            <a:r>
              <a:rPr lang="en-US" dirty="0" smtClean="0"/>
              <a:t>The first line should be limited to 50 characters; should be written in present tense; and should not end with a period.</a:t>
            </a:r>
          </a:p>
          <a:p>
            <a:pPr marL="171450" indent="-171450">
              <a:buFont typeface="Arial" panose="020B0604020202020204" pitchFamily="34" charset="0"/>
              <a:buChar char="•"/>
            </a:pPr>
            <a:r>
              <a:rPr lang="en-US" dirty="0" smtClean="0"/>
              <a:t>Subsequent lines should be wrapped at 72 characters.</a:t>
            </a:r>
          </a:p>
          <a:p>
            <a:pPr marL="171450" indent="-171450">
              <a:buFont typeface="Arial" panose="020B0604020202020204" pitchFamily="34" charset="0"/>
              <a:buChar char="•"/>
            </a:pPr>
            <a:r>
              <a:rPr lang="sv-SE" b="0" dirty="0" smtClean="0"/>
              <a:t>Use present tense.</a:t>
            </a:r>
          </a:p>
          <a:p>
            <a:pPr marL="171450" indent="-171450">
              <a:buFont typeface="Arial" panose="020B0604020202020204" pitchFamily="34" charset="0"/>
              <a:buChar char="•"/>
            </a:pPr>
            <a:r>
              <a:rPr lang="sv-SE" b="0" dirty="0" smtClean="0"/>
              <a:t>Add Jira issue</a:t>
            </a:r>
            <a:r>
              <a:rPr lang="sv-SE" b="0" baseline="0" dirty="0" smtClean="0"/>
              <a:t> no. (format JIRA: XYZ-12345)</a:t>
            </a:r>
            <a:endParaRPr lang="sv-SE" b="0" dirty="0" smtClean="0"/>
          </a:p>
        </p:txBody>
      </p:sp>
      <p:sp>
        <p:nvSpPr>
          <p:cNvPr id="4" name="Slide Number Placeholder 3"/>
          <p:cNvSpPr>
            <a:spLocks noGrp="1"/>
          </p:cNvSpPr>
          <p:nvPr>
            <p:ph type="sldNum" sz="quarter" idx="10"/>
          </p:nvPr>
        </p:nvSpPr>
        <p:spPr/>
        <p:txBody>
          <a:bodyPr/>
          <a:lstStyle/>
          <a:p>
            <a:fld id="{10DCB1E7-3E11-4D06-A0E4-A5F1398AAC91}" type="slidenum">
              <a:rPr lang="sv-SE" smtClean="0"/>
              <a:t>13</a:t>
            </a:fld>
            <a:endParaRPr lang="sv-SE"/>
          </a:p>
        </p:txBody>
      </p:sp>
    </p:spTree>
    <p:extLst>
      <p:ext uri="{BB962C8B-B14F-4D97-AF65-F5344CB8AC3E}">
        <p14:creationId xmlns:p14="http://schemas.microsoft.com/office/powerpoint/2010/main" val="2671749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3D0AC1-4047-4C49-8FD6-AB564CAD45EA}" type="datetimeFigureOut">
              <a:rPr lang="sv-SE" smtClean="0"/>
              <a:t>2015-03-16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D0AC1-4047-4C49-8FD6-AB564CAD45EA}" type="datetimeFigureOut">
              <a:rPr lang="sv-SE" smtClean="0"/>
              <a:t>2015-03-16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3D0AC1-4047-4C49-8FD6-AB564CAD45EA}" type="datetimeFigureOut">
              <a:rPr lang="sv-SE" smtClean="0"/>
              <a:t>2015-03-16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D0AC1-4047-4C49-8FD6-AB564CAD45EA}" type="datetimeFigureOut">
              <a:rPr lang="sv-SE" smtClean="0"/>
              <a:t>2015-03-16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3D0AC1-4047-4C49-8FD6-AB564CAD45EA}" type="datetimeFigureOut">
              <a:rPr lang="sv-SE" smtClean="0"/>
              <a:t>2015-03-16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3D0AC1-4047-4C49-8FD6-AB564CAD45EA}" type="datetimeFigureOut">
              <a:rPr lang="sv-SE" smtClean="0"/>
              <a:t>2015-03-16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3D0AC1-4047-4C49-8FD6-AB564CAD45EA}" type="datetimeFigureOut">
              <a:rPr lang="sv-SE" smtClean="0"/>
              <a:t>2015-03-16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BDA8607C-7DD1-4D9F-95F0-EA3BC70CFF45}" type="slidenum">
              <a:rPr lang="sv-SE" smtClean="0"/>
              <a:t>‹#›</a:t>
            </a:fld>
            <a:endParaRPr lang="sv-SE"/>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3D0AC1-4047-4C49-8FD6-AB564CAD45EA}" type="datetimeFigureOut">
              <a:rPr lang="sv-SE" smtClean="0"/>
              <a:t>2015-03-16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3D0AC1-4047-4C49-8FD6-AB564CAD45EA}" type="datetimeFigureOut">
              <a:rPr lang="sv-SE" smtClean="0"/>
              <a:t>2015-03-16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D0AC1-4047-4C49-8FD6-AB564CAD45EA}" type="datetimeFigureOut">
              <a:rPr lang="sv-SE" smtClean="0"/>
              <a:t>2015-03-16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D0AC1-4047-4C49-8FD6-AB564CAD45EA}" type="datetimeFigureOut">
              <a:rPr lang="sv-SE" smtClean="0"/>
              <a:t>2015-03-16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A3D0AC1-4047-4C49-8FD6-AB564CAD45EA}" type="datetimeFigureOut">
              <a:rPr lang="sv-SE" smtClean="0"/>
              <a:t>2015-03-16</a:t>
            </a:fld>
            <a:endParaRPr lang="sv-SE"/>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sv-SE"/>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DA8607C-7DD1-4D9F-95F0-EA3BC70CFF45}"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gerrit-documentation.storage.googleapis.com/Documentation/2.11/index.html#_tutorial" TargetMode="External"/><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gerrit-documentation.storage.googleapis.com/Documentation/2.11/index.html#_tutorial" TargetMode="External"/><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iki.jenkins-ci.org/display/JENKINS/Meet+Jenkin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gerrit-documentation.storage.googleapis.com/Documentation/2.11/index.html#_tutorial" TargetMode="External"/><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docs.openstack.org/developer/swif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dokuwiki.org/dokuwiki" TargetMode="Externa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therpad.org/" TargetMode="Externa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hyperlink" Target="https://wiki.opnfv.org/developer/getting_started?&amp;#mailing_list" TargetMode="External"/><Relationship Id="rId2" Type="http://schemas.openxmlformats.org/officeDocument/2006/relationships/hyperlink" Target="http://web.mit.edu/lists/mailman/" TargetMode="Externa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docs.openstack.org/infra/manual/developers.html"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confluence.atlassian.com/display/JIRA/JIRA+Documentation"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git-scm.com/book/en/v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685800" y="1752480"/>
            <a:ext cx="7918648" cy="1828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r>
              <a:rPr lang="en-US" sz="4800" b="1" strike="noStrike" dirty="0">
                <a:solidFill>
                  <a:srgbClr val="464646"/>
                </a:solidFill>
                <a:latin typeface="Lucida Sans Unicode"/>
                <a:ea typeface="DejaVu Sans"/>
              </a:rPr>
              <a:t>OPNFV </a:t>
            </a:r>
            <a:r>
              <a:rPr lang="en-US" sz="4800" b="1" strike="noStrike" dirty="0" smtClean="0">
                <a:solidFill>
                  <a:srgbClr val="464646"/>
                </a:solidFill>
                <a:latin typeface="Lucida Sans Unicode"/>
                <a:ea typeface="DejaVu Sans"/>
              </a:rPr>
              <a:t>DEVELOPER TOOLS</a:t>
            </a:r>
          </a:p>
        </p:txBody>
      </p:sp>
      <p:sp>
        <p:nvSpPr>
          <p:cNvPr id="86" name="CustomShape 2"/>
          <p:cNvSpPr/>
          <p:nvPr/>
        </p:nvSpPr>
        <p:spPr>
          <a:xfrm>
            <a:off x="685800" y="3886200"/>
            <a:ext cx="7771320" cy="119880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lstStyle/>
          <a:p>
            <a:pPr algn="r">
              <a:lnSpc>
                <a:spcPct val="100000"/>
              </a:lnSpc>
            </a:pPr>
            <a:endParaRPr dirty="0"/>
          </a:p>
        </p:txBody>
      </p:sp>
      <p:pic>
        <p:nvPicPr>
          <p:cNvPr id="87" name="Picture 2"/>
          <p:cNvPicPr/>
          <p:nvPr/>
        </p:nvPicPr>
        <p:blipFill>
          <a:blip r:embed="rId2"/>
          <a:stretch/>
        </p:blipFill>
        <p:spPr>
          <a:xfrm>
            <a:off x="7467480" y="260648"/>
            <a:ext cx="1506240" cy="684720"/>
          </a:xfrm>
          <a:prstGeom prst="rect">
            <a:avLst/>
          </a:prstGeom>
          <a:ln>
            <a:noFill/>
          </a:ln>
        </p:spPr>
      </p:pic>
      <p:sp>
        <p:nvSpPr>
          <p:cNvPr id="2" name="Rectangle 1"/>
          <p:cNvSpPr/>
          <p:nvPr/>
        </p:nvSpPr>
        <p:spPr>
          <a:xfrm rot="20672336">
            <a:off x="550541" y="2194300"/>
            <a:ext cx="7735082" cy="2554545"/>
          </a:xfrm>
          <a:prstGeom prst="rect">
            <a:avLst/>
          </a:prstGeom>
          <a:noFill/>
        </p:spPr>
        <p:txBody>
          <a:bodyPr wrap="square" lIns="91440" tIns="45720" rIns="91440" bIns="45720">
            <a:spAutoFit/>
          </a:bodyPr>
          <a:lstStyle/>
          <a:p>
            <a:pPr algn="ctr"/>
            <a:r>
              <a:rPr lang="en-US" sz="8000" b="1" cap="none" spc="0" dirty="0" smtClean="0">
                <a:ln w="1905"/>
                <a:solidFill>
                  <a:srgbClr val="FF0000"/>
                </a:solidFill>
                <a:effectLst>
                  <a:innerShdw blurRad="69850" dist="43180" dir="5400000">
                    <a:srgbClr val="000000">
                      <a:alpha val="65000"/>
                    </a:srgbClr>
                  </a:innerShdw>
                </a:effectLst>
              </a:rPr>
              <a:t>WORK IN PROGRESS!!!</a:t>
            </a:r>
            <a:endParaRPr lang="en-US" sz="8000" b="1" cap="none" spc="0" dirty="0">
              <a:ln w="1905"/>
              <a:solidFill>
                <a:srgbClr val="FF0000"/>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363272" cy="475591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Getting ready to work</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clone a repository from remote</a:t>
            </a:r>
          </a:p>
          <a:p>
            <a:pPr marL="800100" lvl="1" indent="-342900">
              <a:buSzPct val="45000"/>
              <a:buFont typeface="Wingdings" panose="05000000000000000000" pitchFamily="2" charset="2"/>
              <a:buChar char="Ø"/>
            </a:pPr>
            <a:r>
              <a:rPr lang="en-US" dirty="0">
                <a:solidFill>
                  <a:srgbClr val="000000"/>
                </a:solidFill>
                <a:latin typeface="Lucida Sans Unicode"/>
              </a:rPr>
              <a:t>everyone keeps full history of repo -&gt; possible to work offline</a:t>
            </a:r>
            <a:r>
              <a:rPr lang="en-US" dirty="0" smtClean="0">
                <a:solidFill>
                  <a:srgbClr val="000000"/>
                </a:solidFill>
                <a:latin typeface="Lucida Sans Unicode"/>
              </a:rPr>
              <a:t>.</a:t>
            </a:r>
            <a:endParaRPr lang="sv-S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endParaRPr lang="sv-SE" dirty="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What is ”remote”</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doesn’t have central server like subversion</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aliases for all the repository that are remote to you</a:t>
            </a:r>
          </a:p>
          <a:p>
            <a:pPr lvl="1">
              <a:buSzPct val="45000"/>
            </a:pPr>
            <a:endParaRPr lang="sv-SE" strike="noStrike" dirty="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ea typeface="DejaVu Sans"/>
              </a:rPr>
              <a:t>What is ”clone”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copy of remote repository</a:t>
            </a:r>
          </a:p>
          <a:p>
            <a:pPr marL="342900" indent="-342900">
              <a:buSzPct val="45000"/>
              <a:buFont typeface="Wingdings" panose="05000000000000000000" pitchFamily="2" charset="2"/>
              <a:buChar char="Ø"/>
            </a:pPr>
            <a:endParaRPr lang="sv-SE" sz="2200" dirty="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ea typeface="DejaVu Sans"/>
              </a:rPr>
              <a:t>How to see what remotes you have</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remote –v</a:t>
            </a:r>
          </a:p>
          <a:p>
            <a:pPr marL="800100" lvl="1" indent="-342900">
              <a:buSzPct val="45000"/>
              <a:buFont typeface="Wingdings" panose="05000000000000000000" pitchFamily="2" charset="2"/>
              <a:buChar char="Ø"/>
            </a:pPr>
            <a:endParaRPr lang="sv-S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What is ”origin”</a:t>
            </a:r>
            <a:endParaRPr lang="sv-SE" sz="2200"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alias for original repository where you got your clone – set by git</a:t>
            </a: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387057669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33157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Start working</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changing the state of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modify existing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add new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remove existing files</a:t>
            </a:r>
            <a:endParaRPr lang="sv-SE" sz="1600" dirty="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File states in git repository</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tracked: files that were in last snapshot – git tracks changes on them</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untracked: everything else – git doesn’t track them until you want otherwise</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p:txBody>
      </p:sp>
      <p:pic>
        <p:nvPicPr>
          <p:cNvPr id="1026" name="Picture 2" descr="The lifecycle of the status of your fil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79712" y="4664804"/>
            <a:ext cx="4986228" cy="20582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p:nvPr/>
        </p:nvPicPr>
        <p:blipFill>
          <a:blip r:embed="rId5"/>
          <a:stretch/>
        </p:blipFill>
        <p:spPr>
          <a:xfrm>
            <a:off x="7467480" y="260648"/>
            <a:ext cx="1506240" cy="684720"/>
          </a:xfrm>
          <a:prstGeom prst="rect">
            <a:avLst/>
          </a:prstGeom>
          <a:ln>
            <a:noFill/>
          </a:ln>
        </p:spPr>
      </p:pic>
    </p:spTree>
    <p:extLst>
      <p:ext uri="{BB962C8B-B14F-4D97-AF65-F5344CB8AC3E}">
        <p14:creationId xmlns:p14="http://schemas.microsoft.com/office/powerpoint/2010/main" val="4332987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51159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When you are done with your work</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Look what changes you have done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Stage your changes</a:t>
            </a:r>
          </a:p>
          <a:p>
            <a:pPr lvl="1">
              <a:buSzPct val="45000"/>
            </a:pPr>
            <a:endParaRPr lang="sv-S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How to see what changes I made</a:t>
            </a:r>
          </a:p>
          <a:p>
            <a:pPr marL="800100" lvl="1" indent="-342900">
              <a:buSzPct val="45000"/>
              <a:buFont typeface="Wingdings" panose="05000000000000000000" pitchFamily="2" charset="2"/>
              <a:buChar char="Ø"/>
            </a:pPr>
            <a:r>
              <a:rPr lang="sv-SE" dirty="0" smtClean="0">
                <a:solidFill>
                  <a:srgbClr val="000000"/>
                </a:solidFill>
                <a:latin typeface="Lucida Sans Unicode"/>
              </a:rPr>
              <a:t>git status</a:t>
            </a:r>
          </a:p>
          <a:p>
            <a:pPr marL="800100" lvl="1" indent="-342900">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What is ”staging”</a:t>
            </a:r>
            <a:endParaRPr lang="sv-S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prepare the conditions for committing your changes.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add &lt;path to file&gt;</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add –A = git add . &amp;&amp; git add –u</a:t>
            </a:r>
          </a:p>
          <a:p>
            <a:pPr marL="1257300" lvl="2" indent="-342900">
              <a:buSzPct val="45000"/>
              <a:buFont typeface="Wingdings" panose="05000000000000000000" pitchFamily="2" charset="2"/>
              <a:buChar char="Ø"/>
            </a:pPr>
            <a:r>
              <a:rPr lang="sv-SE" dirty="0" smtClean="0">
                <a:solidFill>
                  <a:srgbClr val="000000"/>
                </a:solidFill>
                <a:latin typeface="Lucida Sans Unicode"/>
                <a:ea typeface="DejaVu Sans"/>
              </a:rPr>
              <a:t>git add –A -&gt; </a:t>
            </a:r>
            <a:r>
              <a:rPr lang="sv-SE" dirty="0">
                <a:solidFill>
                  <a:srgbClr val="000000"/>
                </a:solidFill>
                <a:latin typeface="Lucida Sans Unicode"/>
              </a:rPr>
              <a:t>stage </a:t>
            </a:r>
            <a:r>
              <a:rPr lang="sv-SE" dirty="0" smtClean="0">
                <a:solidFill>
                  <a:srgbClr val="000000"/>
                </a:solidFill>
                <a:latin typeface="Lucida Sans Unicode"/>
              </a:rPr>
              <a:t>all</a:t>
            </a:r>
            <a:endParaRPr lang="sv-SE" dirty="0" smtClean="0">
              <a:solidFill>
                <a:srgbClr val="000000"/>
              </a:solidFill>
              <a:latin typeface="Lucida Sans Unicode"/>
              <a:ea typeface="DejaVu Sans"/>
            </a:endParaRPr>
          </a:p>
          <a:p>
            <a:pPr marL="1257300" lvl="2" indent="-342900">
              <a:buSzPct val="45000"/>
              <a:buFont typeface="Wingdings" panose="05000000000000000000" pitchFamily="2" charset="2"/>
              <a:buChar char="Ø"/>
            </a:pPr>
            <a:r>
              <a:rPr lang="sv-SE" dirty="0">
                <a:solidFill>
                  <a:srgbClr val="000000"/>
                </a:solidFill>
                <a:latin typeface="Lucida Sans Unicode"/>
              </a:rPr>
              <a:t>git add </a:t>
            </a:r>
            <a:r>
              <a:rPr lang="sv-SE" dirty="0" smtClean="0">
                <a:solidFill>
                  <a:srgbClr val="000000"/>
                </a:solidFill>
                <a:latin typeface="Lucida Sans Unicode"/>
              </a:rPr>
              <a:t>. -&gt; </a:t>
            </a:r>
            <a:r>
              <a:rPr lang="sv-SE" strike="noStrike" dirty="0" smtClean="0">
                <a:solidFill>
                  <a:srgbClr val="000000"/>
                </a:solidFill>
                <a:latin typeface="Lucida Sans Unicode"/>
                <a:ea typeface="DejaVu Sans"/>
              </a:rPr>
              <a:t>stage new and modified but not deleted</a:t>
            </a:r>
          </a:p>
          <a:p>
            <a:pPr marL="1257300" lvl="2" indent="-342900">
              <a:buSzPct val="45000"/>
              <a:buFont typeface="Wingdings" panose="05000000000000000000" pitchFamily="2" charset="2"/>
              <a:buChar char="Ø"/>
            </a:pPr>
            <a:r>
              <a:rPr lang="sv-SE" dirty="0" smtClean="0">
                <a:solidFill>
                  <a:srgbClr val="000000"/>
                </a:solidFill>
                <a:latin typeface="Lucida Sans Unicode"/>
                <a:ea typeface="DejaVu Sans"/>
              </a:rPr>
              <a:t>git add –u -&gt; stage modified and deleted</a:t>
            </a:r>
          </a:p>
          <a:p>
            <a:pPr marL="342900" indent="-342900">
              <a:buSzPct val="45000"/>
              <a:buFont typeface="Wingdings" panose="05000000000000000000" pitchFamily="2" charset="2"/>
              <a:buChar char="Ø"/>
            </a:pPr>
            <a:endParaRPr lang="sv-SE" strike="noStrike" dirty="0" smtClean="0">
              <a:solidFill>
                <a:srgbClr val="000000"/>
              </a:solidFill>
              <a:latin typeface="Lucida Sans Unicode"/>
              <a:ea typeface="DejaVu Sans"/>
            </a:endParaRP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383257121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51159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Commit your changes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commit</a:t>
            </a:r>
          </a:p>
          <a:p>
            <a:pPr marL="342900" indent="-342900">
              <a:lnSpc>
                <a:spcPct val="100000"/>
              </a:lnSpc>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So you think you are good to go, but wait, there is this whitespace here</a:t>
            </a:r>
          </a:p>
          <a:p>
            <a:pPr marL="800100" lvl="1" indent="-342900">
              <a:buSzPct val="45000"/>
              <a:buFont typeface="Wingdings" panose="05000000000000000000" pitchFamily="2" charset="2"/>
              <a:buChar char="Ø"/>
            </a:pPr>
            <a:r>
              <a:rPr lang="sv-SE" dirty="0" smtClean="0">
                <a:solidFill>
                  <a:srgbClr val="000000"/>
                </a:solidFill>
                <a:latin typeface="Lucida Sans Unicode"/>
              </a:rPr>
              <a:t>Amend your commit then</a:t>
            </a:r>
          </a:p>
          <a:p>
            <a:pPr marL="800100" lvl="1" indent="-342900">
              <a:buSzPct val="45000"/>
              <a:buFont typeface="Wingdings" panose="05000000000000000000" pitchFamily="2" charset="2"/>
              <a:buChar char="Ø"/>
            </a:pPr>
            <a:r>
              <a:rPr lang="sv-SE" dirty="0" smtClean="0">
                <a:solidFill>
                  <a:srgbClr val="000000"/>
                </a:solidFill>
                <a:latin typeface="Lucida Sans Unicode"/>
              </a:rPr>
              <a:t>git commit --amend</a:t>
            </a:r>
          </a:p>
          <a:p>
            <a:pPr marL="800100" lvl="1" indent="-342900">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Make sure to pull latest changes from remote and rebase your changes on top of it</a:t>
            </a:r>
          </a:p>
          <a:p>
            <a:pPr marL="800100" lvl="1" indent="-342900">
              <a:buSzPct val="45000"/>
              <a:buFont typeface="Wingdings" panose="05000000000000000000" pitchFamily="2" charset="2"/>
              <a:buChar char="Ø"/>
            </a:pPr>
            <a:r>
              <a:rPr lang="sv-SE" dirty="0" smtClean="0">
                <a:solidFill>
                  <a:srgbClr val="000000"/>
                </a:solidFill>
                <a:latin typeface="Lucida Sans Unicode"/>
              </a:rPr>
              <a:t>git pull --rebase</a:t>
            </a:r>
          </a:p>
          <a:p>
            <a:pPr lvl="1">
              <a:buSzPct val="45000"/>
            </a:pPr>
            <a:endParaRPr lang="sv-SE"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Share your work with others by pushing to origin</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a:t>
            </a:r>
            <a:r>
              <a:rPr lang="sv-SE" dirty="0" smtClean="0">
                <a:solidFill>
                  <a:srgbClr val="000000"/>
                </a:solidFill>
                <a:latin typeface="Lucida Sans Unicode"/>
                <a:ea typeface="DejaVu Sans"/>
              </a:rPr>
              <a:t>push</a:t>
            </a:r>
          </a:p>
          <a:p>
            <a:pPr marL="1257300" lvl="2" indent="-342900">
              <a:buSzPct val="45000"/>
              <a:buFont typeface="Wingdings" panose="05000000000000000000" pitchFamily="2" charset="2"/>
              <a:buChar char="Ø"/>
            </a:pPr>
            <a:r>
              <a:rPr lang="sv-SE" dirty="0" smtClean="0">
                <a:solidFill>
                  <a:srgbClr val="000000"/>
                </a:solidFill>
                <a:latin typeface="Lucida Sans Unicode"/>
                <a:ea typeface="DejaVu Sans"/>
              </a:rPr>
              <a:t>OPNFV uses git review</a:t>
            </a:r>
            <a:endParaRPr lang="sv-SE" dirty="0" smtClean="0">
              <a:solidFill>
                <a:srgbClr val="000000"/>
              </a:solidFill>
              <a:latin typeface="Lucida Sans Unicode"/>
              <a:ea typeface="DejaVu Sans"/>
            </a:endParaRP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91824467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Other frequently used commands/terms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fetch</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merge</a:t>
            </a:r>
          </a:p>
          <a:p>
            <a:pPr marL="800100" lvl="1" indent="-342900">
              <a:buSzPct val="45000"/>
              <a:buFont typeface="Wingdings" panose="05000000000000000000" pitchFamily="2" charset="2"/>
              <a:buChar char="Ø"/>
            </a:pPr>
            <a:r>
              <a:rPr lang="sv-SE" dirty="0">
                <a:solidFill>
                  <a:srgbClr val="000000"/>
                </a:solidFill>
                <a:latin typeface="Lucida Sans Unicode"/>
              </a:rPr>
              <a:t>log</a:t>
            </a:r>
          </a:p>
          <a:p>
            <a:pPr marL="800100" lvl="1" indent="-342900">
              <a:buSzPct val="45000"/>
              <a:buFont typeface="Wingdings" panose="05000000000000000000" pitchFamily="2" charset="2"/>
              <a:buChar char="Ø"/>
            </a:pPr>
            <a:r>
              <a:rPr lang="sv-SE" dirty="0" smtClean="0">
                <a:solidFill>
                  <a:srgbClr val="000000"/>
                </a:solidFill>
                <a:latin typeface="Lucida Sans Unicode"/>
              </a:rPr>
              <a:t>stash</a:t>
            </a:r>
          </a:p>
          <a:p>
            <a:pPr marL="800100" lvl="1" indent="-342900">
              <a:buSzPct val="45000"/>
              <a:buFont typeface="Wingdings" panose="05000000000000000000" pitchFamily="2" charset="2"/>
              <a:buChar char="Ø"/>
            </a:pPr>
            <a:r>
              <a:rPr lang="sv-SE" dirty="0" smtClean="0">
                <a:solidFill>
                  <a:srgbClr val="000000"/>
                </a:solidFill>
                <a:latin typeface="Lucida Sans Unicode"/>
              </a:rPr>
              <a:t>squash</a:t>
            </a:r>
            <a:endParaRPr lang="sv-SE"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branch</a:t>
            </a:r>
            <a:endParaRPr lang="sv-SE"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tag</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strike="noStrike" dirty="0" smtClean="0">
                <a:solidFill>
                  <a:srgbClr val="000000"/>
                </a:solidFill>
                <a:latin typeface="Lucida Sans Unicode"/>
                <a:ea typeface="DejaVu Sans"/>
              </a:rPr>
              <a:t>Get help</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&lt;command&gt; --help</a:t>
            </a: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282771445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Picture 3"/>
          <p:cNvPicPr/>
          <p:nvPr/>
        </p:nvPicPr>
        <p:blipFill>
          <a:blip r:embed="rId2"/>
          <a:stretch/>
        </p:blipFill>
        <p:spPr>
          <a:xfrm>
            <a:off x="457200" y="366120"/>
            <a:ext cx="1599120" cy="1115280"/>
          </a:xfrm>
          <a:prstGeom prst="rect">
            <a:avLst/>
          </a:prstGeom>
          <a:ln>
            <a:noFill/>
          </a:ln>
        </p:spPr>
      </p:pic>
      <p:sp>
        <p:nvSpPr>
          <p:cNvPr id="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Code review 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Google</a:t>
            </a:r>
          </a:p>
          <a:p>
            <a:pPr marL="742950" lvl="1" indent="-285750">
              <a:buSzPct val="45000"/>
              <a:buFont typeface="Wingdings" panose="05000000000000000000" pitchFamily="2" charset="2"/>
              <a:buChar char="Ø"/>
            </a:pPr>
            <a:r>
              <a:rPr lang="en-US" dirty="0">
                <a:solidFill>
                  <a:srgbClr val="000000"/>
                </a:solidFill>
                <a:latin typeface="Lucida Sans Unicode"/>
              </a:rPr>
              <a:t>fork of </a:t>
            </a:r>
            <a:r>
              <a:rPr lang="en-US" dirty="0" err="1" smtClean="0">
                <a:solidFill>
                  <a:srgbClr val="000000"/>
                </a:solidFill>
                <a:latin typeface="Lucida Sans Unicode"/>
              </a:rPr>
              <a:t>Rietveld</a:t>
            </a: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If you are the committer</a:t>
            </a:r>
            <a:endParaRPr lang="sv-SE" dirty="0">
              <a:solidFill>
                <a:srgbClr val="000000"/>
              </a:solidFill>
              <a:latin typeface="Lucida Sans Unicode"/>
            </a:endParaRPr>
          </a:p>
          <a:p>
            <a:pPr marL="1200150" lvl="2" indent="-285750">
              <a:buSzPct val="45000"/>
              <a:buFont typeface="Wingdings" panose="05000000000000000000" pitchFamily="2" charset="2"/>
              <a:buChar char="Ø"/>
            </a:pPr>
            <a:r>
              <a:rPr lang="sv-SE" strike="noStrike" dirty="0" smtClean="0">
                <a:solidFill>
                  <a:srgbClr val="000000"/>
                </a:solidFill>
                <a:latin typeface="Lucida Sans Unicode"/>
                <a:ea typeface="DejaVu Sans"/>
              </a:rPr>
              <a:t>Push your changes to Gerrit</a:t>
            </a:r>
          </a:p>
          <a:p>
            <a:pPr marL="1200150" lvl="2" indent="-285750">
              <a:buSzPct val="45000"/>
              <a:buFont typeface="Wingdings" panose="05000000000000000000" pitchFamily="2" charset="2"/>
              <a:buChar char="Ø"/>
            </a:pPr>
            <a:r>
              <a:rPr lang="sv-SE" dirty="0" smtClean="0">
                <a:solidFill>
                  <a:srgbClr val="000000"/>
                </a:solidFill>
                <a:latin typeface="Lucida Sans Unicode"/>
              </a:rPr>
              <a:t>Add reviewers</a:t>
            </a:r>
          </a:p>
          <a:p>
            <a:pPr marL="1200150" lvl="2" indent="-285750">
              <a:buSzPct val="45000"/>
              <a:buFont typeface="Wingdings" panose="05000000000000000000" pitchFamily="2" charset="2"/>
              <a:buChar char="Ø"/>
            </a:pPr>
            <a:r>
              <a:rPr lang="sv-SE" dirty="0" smtClean="0">
                <a:solidFill>
                  <a:srgbClr val="000000"/>
                </a:solidFill>
                <a:latin typeface="Lucida Sans Unicode"/>
              </a:rPr>
              <a:t>Wait for reviews</a:t>
            </a:r>
          </a:p>
          <a:p>
            <a:pPr lvl="2">
              <a:buSzPct val="45000"/>
            </a:pPr>
            <a:endParaRPr lang="sv-SE" dirty="0" smtClean="0">
              <a:solidFill>
                <a:srgbClr val="000000"/>
              </a:solidFill>
              <a:latin typeface="Lucida Sans Unicode"/>
            </a:endParaRPr>
          </a:p>
          <a:p>
            <a:pPr marL="742950" lvl="1" indent="-285750">
              <a:buSzPct val="45000"/>
              <a:buFont typeface="Wingdings" panose="05000000000000000000" pitchFamily="2" charset="2"/>
              <a:buChar char="Ø"/>
            </a:pPr>
            <a:r>
              <a:rPr lang="sv-SE" dirty="0" smtClean="0">
                <a:solidFill>
                  <a:srgbClr val="000000"/>
                </a:solidFill>
                <a:latin typeface="Lucida Sans Unicode"/>
              </a:rPr>
              <a:t>If you are a reviewer</a:t>
            </a:r>
          </a:p>
          <a:p>
            <a:pPr marL="1200150" lvl="2" indent="-285750">
              <a:buSzPct val="45000"/>
              <a:buFont typeface="Wingdings" panose="05000000000000000000" pitchFamily="2" charset="2"/>
              <a:buChar char="Ø"/>
            </a:pPr>
            <a:r>
              <a:rPr lang="sv-SE" dirty="0" smtClean="0">
                <a:solidFill>
                  <a:srgbClr val="000000"/>
                </a:solidFill>
                <a:latin typeface="Lucida Sans Unicode"/>
              </a:rPr>
              <a:t>Do the review</a:t>
            </a:r>
          </a:p>
          <a:p>
            <a:pPr marL="1200150" lvl="2" indent="-285750">
              <a:buSzPct val="45000"/>
              <a:buFont typeface="Wingdings" panose="05000000000000000000" pitchFamily="2" charset="2"/>
              <a:buChar char="Ø"/>
            </a:pPr>
            <a:r>
              <a:rPr lang="sv-SE" dirty="0" smtClean="0">
                <a:solidFill>
                  <a:srgbClr val="000000"/>
                </a:solidFill>
                <a:latin typeface="Lucida Sans Unicode"/>
              </a:rPr>
              <a:t>Provide feedback and vote</a:t>
            </a:r>
          </a:p>
          <a:p>
            <a:pPr marL="285750" indent="-285750">
              <a:buSzPct val="45000"/>
              <a:buFont typeface="Wingdings" panose="05000000000000000000" pitchFamily="2" charset="2"/>
              <a:buChar char="Ø"/>
            </a:pPr>
            <a:endParaRPr lang="en-US" sz="2200" dirty="0" smtClean="0">
              <a:solidFill>
                <a:srgbClr val="000000"/>
              </a:solidFill>
              <a:latin typeface="Lucida Sans Unicode"/>
            </a:endParaRPr>
          </a:p>
          <a:p>
            <a:pPr marL="285750" indent="-285750">
              <a:buSzPct val="45000"/>
              <a:buFont typeface="Wingdings" panose="05000000000000000000" pitchFamily="2" charset="2"/>
              <a:buChar char="Ø"/>
            </a:pPr>
            <a:r>
              <a:rPr lang="en-US" sz="2200" dirty="0" smtClean="0">
                <a:solidFill>
                  <a:srgbClr val="000000"/>
                </a:solidFill>
                <a:latin typeface="Lucida Sans Unicode"/>
              </a:rPr>
              <a:t>Further reading/references</a:t>
            </a:r>
            <a:endParaRPr lang="en-US" sz="2200" dirty="0">
              <a:solidFill>
                <a:srgbClr val="000000"/>
              </a:solidFill>
              <a:latin typeface="Lucida Sans Unicode"/>
            </a:endParaRPr>
          </a:p>
          <a:p>
            <a:pPr marL="742950" lvl="1" indent="-285750">
              <a:buSzPct val="45000"/>
              <a:buFont typeface="Wingdings" panose="05000000000000000000" pitchFamily="2" charset="2"/>
              <a:buChar char="Ø"/>
            </a:pPr>
            <a:r>
              <a:rPr lang="en-US" dirty="0">
                <a:hlinkClick r:id="rId3"/>
              </a:rPr>
              <a:t>https://</a:t>
            </a:r>
            <a:r>
              <a:rPr lang="en-US" dirty="0" smtClean="0">
                <a:hlinkClick r:id="rId3"/>
              </a:rPr>
              <a:t>gerrit-documentation.storage.googleapis.com/Documentation/2.11/index.html</a:t>
            </a:r>
            <a:endParaRPr dirty="0"/>
          </a:p>
        </p:txBody>
      </p:sp>
      <p:pic>
        <p:nvPicPr>
          <p:cNvPr id="7" name="Picture 2"/>
          <p:cNvPicPr/>
          <p:nvPr/>
        </p:nvPicPr>
        <p:blipFill>
          <a:blip r:embed="rId4"/>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Change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Pushing a commit with a new Change-Id</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Changes could contain multiple patchsets</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Patchset</a:t>
            </a:r>
            <a:endParaRPr dirty="0"/>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Modify an existing change without pushing a new change</a:t>
            </a:r>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How </a:t>
            </a:r>
            <a:r>
              <a:rPr lang="en-US" sz="2200" strike="noStrike" dirty="0" err="1" smtClean="0">
                <a:solidFill>
                  <a:srgbClr val="000000"/>
                </a:solidFill>
                <a:latin typeface="Lucida Sans Unicode"/>
                <a:ea typeface="DejaVu Sans"/>
              </a:rPr>
              <a:t>Gerrit</a:t>
            </a:r>
            <a:r>
              <a:rPr lang="en-US" sz="2200" strike="noStrike" dirty="0" smtClean="0">
                <a:solidFill>
                  <a:srgbClr val="000000"/>
                </a:solidFill>
                <a:latin typeface="Lucida Sans Unicode"/>
                <a:ea typeface="DejaVu Sans"/>
              </a:rPr>
              <a:t> </a:t>
            </a:r>
            <a:r>
              <a:rPr lang="en-US" sz="2200" dirty="0" smtClean="0">
                <a:solidFill>
                  <a:srgbClr val="000000"/>
                </a:solidFill>
                <a:latin typeface="Lucida Sans Unicode"/>
                <a:ea typeface="DejaVu Sans"/>
              </a:rPr>
              <a:t>knows different </a:t>
            </a:r>
            <a:r>
              <a:rPr lang="en-US" sz="2200" dirty="0" err="1" smtClean="0">
                <a:solidFill>
                  <a:srgbClr val="000000"/>
                </a:solidFill>
                <a:latin typeface="Lucida Sans Unicode"/>
                <a:ea typeface="DejaVu Sans"/>
              </a:rPr>
              <a:t>patchsets</a:t>
            </a:r>
            <a:r>
              <a:rPr lang="en-US" sz="2200" dirty="0" smtClean="0">
                <a:solidFill>
                  <a:srgbClr val="000000"/>
                </a:solidFill>
                <a:latin typeface="Lucida Sans Unicode"/>
                <a:ea typeface="DejaVu Sans"/>
              </a:rPr>
              <a:t> are related</a:t>
            </a:r>
          </a:p>
          <a:p>
            <a:pPr marL="800100" lvl="1" indent="-342900">
              <a:buSzPct val="45000"/>
              <a:buFont typeface="Wingdings" panose="05000000000000000000" pitchFamily="2" charset="2"/>
              <a:buChar char="Ø"/>
            </a:pPr>
            <a:r>
              <a:rPr lang="en-US" strike="noStrike" dirty="0" smtClean="0">
                <a:solidFill>
                  <a:srgbClr val="000000"/>
                </a:solidFill>
                <a:latin typeface="Lucida Sans Unicode"/>
                <a:ea typeface="DejaVu Sans"/>
              </a:rPr>
              <a:t>Change-Id</a:t>
            </a:r>
          </a:p>
          <a:p>
            <a:pPr marL="800100" lvl="1" indent="-342900">
              <a:buSzPct val="45000"/>
              <a:buFont typeface="Wingdings" panose="05000000000000000000" pitchFamily="2" charset="2"/>
              <a:buChar char="Ø"/>
            </a:pPr>
            <a:r>
              <a:rPr lang="en-US" dirty="0" smtClean="0">
                <a:solidFill>
                  <a:srgbClr val="000000"/>
                </a:solidFill>
                <a:latin typeface="Lucida Sans Unicode"/>
              </a:rPr>
              <a:t>Do not add Change-Id or modify existing one manually!</a:t>
            </a:r>
          </a:p>
          <a:p>
            <a:pPr marL="342900" indent="-342900">
              <a:buSzPct val="45000"/>
              <a:buFont typeface="Wingdings" panose="05000000000000000000" pitchFamily="2" charset="2"/>
              <a:buChar char="Ø"/>
            </a:pPr>
            <a:endParaRPr lang="en-US" dirty="0">
              <a:solidFill>
                <a:srgbClr val="000000"/>
              </a:solidFill>
              <a:latin typeface="Lucida Sans Unicode"/>
            </a:endParaRPr>
          </a:p>
          <a:p>
            <a:pPr marL="342900" indent="-342900">
              <a:buSzPct val="45000"/>
              <a:buFont typeface="Wingdings" panose="05000000000000000000" pitchFamily="2" charset="2"/>
              <a:buChar char="Ø"/>
            </a:pPr>
            <a:r>
              <a:rPr lang="en-US" sz="2200" dirty="0" smtClean="0">
                <a:solidFill>
                  <a:srgbClr val="000000"/>
                </a:solidFill>
                <a:latin typeface="Lucida Sans Unicode"/>
              </a:rPr>
              <a:t>Reviewing, commenting, voting</a:t>
            </a:r>
          </a:p>
          <a:p>
            <a:pPr marL="800100" lvl="1" indent="-342900">
              <a:buSzPct val="45000"/>
              <a:buFont typeface="Wingdings" panose="05000000000000000000" pitchFamily="2" charset="2"/>
              <a:buChar char="Ø"/>
            </a:pPr>
            <a:r>
              <a:rPr lang="en-US" dirty="0" smtClean="0">
                <a:solidFill>
                  <a:srgbClr val="000000"/>
                </a:solidFill>
                <a:latin typeface="Lucida Sans Unicode"/>
              </a:rPr>
              <a:t>-2, -1, +1, +2, verified</a:t>
            </a:r>
          </a:p>
          <a:p>
            <a:pPr marL="800100" lvl="1" indent="-342900">
              <a:buSzPct val="45000"/>
              <a:buFont typeface="Wingdings" panose="05000000000000000000" pitchFamily="2" charset="2"/>
              <a:buChar char="Ø"/>
            </a:pPr>
            <a:r>
              <a:rPr lang="en-US" dirty="0" smtClean="0">
                <a:solidFill>
                  <a:srgbClr val="000000"/>
                </a:solidFill>
                <a:latin typeface="Lucida Sans Unicode"/>
              </a:rPr>
              <a:t>-2 is blocker and sticky until the reviewer changes it</a:t>
            </a:r>
          </a:p>
          <a:p>
            <a:pPr marL="800100" lvl="1" indent="-342900">
              <a:buSzPct val="45000"/>
              <a:buFont typeface="Wingdings" panose="05000000000000000000" pitchFamily="2" charset="2"/>
              <a:buChar char="Ø"/>
            </a:pPr>
            <a:r>
              <a:rPr lang="en-US" dirty="0" smtClean="0">
                <a:solidFill>
                  <a:srgbClr val="000000"/>
                </a:solidFill>
                <a:latin typeface="Lucida Sans Unicode"/>
              </a:rPr>
              <a:t>+2 means change could be submitted</a:t>
            </a:r>
            <a:endParaRPr dirty="0"/>
          </a:p>
        </p:txBody>
      </p:sp>
      <p:pic>
        <p:nvPicPr>
          <p:cNvPr id="5" name="Picture 3"/>
          <p:cNvPicPr/>
          <p:nvPr/>
        </p:nvPicPr>
        <p:blipFill>
          <a:blip r:embed="rId2"/>
          <a:stretch/>
        </p:blipFill>
        <p:spPr>
          <a:xfrm>
            <a:off x="457200" y="366120"/>
            <a:ext cx="1599120" cy="1115280"/>
          </a:xfrm>
          <a:prstGeom prst="rect">
            <a:avLst/>
          </a:prstGeom>
          <a:ln>
            <a:noFill/>
          </a:ln>
        </p:spPr>
      </p:pic>
      <p:pic>
        <p:nvPicPr>
          <p:cNvPr id="7" name="Picture 2"/>
          <p:cNvPicPr/>
          <p:nvPr/>
        </p:nvPicPr>
        <p:blipFill>
          <a:blip r:embed="rId3"/>
          <a:stretch/>
        </p:blipFill>
        <p:spPr>
          <a:xfrm>
            <a:off x="7467480" y="260648"/>
            <a:ext cx="1506240" cy="684720"/>
          </a:xfrm>
          <a:prstGeom prst="rect">
            <a:avLst/>
          </a:prstGeom>
          <a:ln>
            <a:noFill/>
          </a:ln>
        </p:spPr>
      </p:pic>
    </p:spTree>
    <p:extLst>
      <p:ext uri="{BB962C8B-B14F-4D97-AF65-F5344CB8AC3E}">
        <p14:creationId xmlns:p14="http://schemas.microsoft.com/office/powerpoint/2010/main" val="162430060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5" name="Picture 6"/>
          <p:cNvPicPr/>
          <p:nvPr/>
        </p:nvPicPr>
        <p:blipFill>
          <a:blip r:embed="rId2"/>
          <a:stretch/>
        </p:blipFill>
        <p:spPr>
          <a:xfrm>
            <a:off x="457200" y="434520"/>
            <a:ext cx="2349720" cy="754920"/>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Continuous Integration 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a:t>
            </a:r>
            <a:r>
              <a:rPr lang="en-US" strike="noStrike" dirty="0" err="1" smtClean="0">
                <a:solidFill>
                  <a:srgbClr val="000000"/>
                </a:solidFill>
                <a:latin typeface="Lucida Sans Unicode"/>
                <a:ea typeface="DejaVu Sans"/>
              </a:rPr>
              <a:t>Kohsuke</a:t>
            </a:r>
            <a:r>
              <a:rPr lang="en-US" strike="noStrike" dirty="0" smtClean="0">
                <a:solidFill>
                  <a:srgbClr val="000000"/>
                </a:solidFill>
                <a:latin typeface="Lucida Sans Unicode"/>
                <a:ea typeface="DejaVu Sans"/>
              </a:rPr>
              <a:t> Kawaguchi</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fork of Hudson</a:t>
            </a:r>
            <a:endParaRPr dirty="0"/>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Create jobs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Enable </a:t>
            </a:r>
            <a:r>
              <a:rPr lang="sv-SE" dirty="0" smtClean="0">
                <a:solidFill>
                  <a:srgbClr val="000000"/>
                </a:solidFill>
                <a:latin typeface="Lucida Sans Unicode"/>
              </a:rPr>
              <a:t>triggers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Let the job run</a:t>
            </a:r>
            <a:endParaRPr lang="sv-SE" dirty="0" smtClean="0">
              <a:solidFill>
                <a:srgbClr val="000000"/>
              </a:solidFill>
              <a:latin typeface="Lucida Sans Unicode"/>
            </a:endParaRP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Check the console log</a:t>
            </a:r>
          </a:p>
          <a:p>
            <a:pPr marL="742950" lvl="1" indent="-285750">
              <a:buSzPct val="45000"/>
              <a:buFont typeface="Wingdings" panose="05000000000000000000" pitchFamily="2" charset="2"/>
              <a:buChar char="Ø"/>
            </a:pPr>
            <a:endParaRPr lang="en-US" dirty="0" smtClean="0">
              <a:solidFill>
                <a:srgbClr val="000000"/>
              </a:solidFill>
              <a:latin typeface="Lucida Sans Unicode"/>
            </a:endParaRPr>
          </a:p>
          <a:p>
            <a:pPr marL="285750" indent="-285750">
              <a:buSzPct val="45000"/>
              <a:buFont typeface="Wingdings" panose="05000000000000000000" pitchFamily="2" charset="2"/>
              <a:buChar char="Ø"/>
            </a:pPr>
            <a:r>
              <a:rPr lang="sv-SE" sz="2200" dirty="0" smtClean="0">
                <a:solidFill>
                  <a:srgbClr val="000000"/>
                </a:solidFill>
                <a:latin typeface="Lucida Sans Unicode"/>
              </a:rPr>
              <a:t>Further reading</a:t>
            </a:r>
            <a:r>
              <a:rPr lang="en-US" sz="2200" dirty="0">
                <a:solidFill>
                  <a:srgbClr val="000000"/>
                </a:solidFill>
                <a:latin typeface="Lucida Sans Unicode"/>
              </a:rPr>
              <a:t>/references</a:t>
            </a:r>
            <a:endParaRPr lang="sv-SE" sz="2200" dirty="0">
              <a:solidFill>
                <a:srgbClr val="000000"/>
              </a:solidFill>
              <a:latin typeface="Lucida Sans Unicode"/>
              <a:hlinkClick r:id="rId3"/>
            </a:endParaRPr>
          </a:p>
          <a:p>
            <a:pPr marL="742950" lvl="1" indent="-285750">
              <a:buSzPct val="45000"/>
              <a:buFont typeface="Wingdings" panose="05000000000000000000" pitchFamily="2" charset="2"/>
              <a:buChar char="Ø"/>
            </a:pPr>
            <a:r>
              <a:rPr lang="sv-SE" dirty="0">
                <a:hlinkClick r:id="rId4"/>
              </a:rPr>
              <a:t>https://</a:t>
            </a:r>
            <a:r>
              <a:rPr lang="sv-SE" dirty="0" smtClean="0">
                <a:hlinkClick r:id="rId4"/>
              </a:rPr>
              <a:t>wiki.jenkins-ci.org/display/JENKINS/Meet+Jenkins</a:t>
            </a:r>
            <a:endParaRPr lang="sv-SE" dirty="0" smtClean="0"/>
          </a:p>
          <a:p>
            <a:pPr marL="742950" lvl="1" indent="-285750">
              <a:buSzPct val="45000"/>
              <a:buFont typeface="Wingdings" panose="05000000000000000000" pitchFamily="2" charset="2"/>
              <a:buChar char="Ø"/>
            </a:pPr>
            <a:endParaRPr dirty="0"/>
          </a:p>
        </p:txBody>
      </p:sp>
      <p:pic>
        <p:nvPicPr>
          <p:cNvPr id="7" name="Picture 2"/>
          <p:cNvPicPr/>
          <p:nvPr/>
        </p:nvPicPr>
        <p:blipFill>
          <a:blip r:embed="rId5"/>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5" name="Picture 6"/>
          <p:cNvPicPr/>
          <p:nvPr/>
        </p:nvPicPr>
        <p:blipFill>
          <a:blip r:embed="rId2"/>
          <a:stretch/>
        </p:blipFill>
        <p:spPr>
          <a:xfrm>
            <a:off x="457200" y="434520"/>
            <a:ext cx="2349720" cy="754920"/>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Jobs/Projects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runnable tasks that are controlled/monitored by Jenkins</a:t>
            </a:r>
            <a:endParaRPr lang="sv-SE" strike="noStrike"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Build</a:t>
            </a:r>
          </a:p>
          <a:p>
            <a:pPr marL="800100" lvl="1" indent="-342900">
              <a:buSzPct val="45000"/>
              <a:buFont typeface="Wingdings" panose="05000000000000000000" pitchFamily="2" charset="2"/>
              <a:buChar char="Ø"/>
            </a:pPr>
            <a:r>
              <a:rPr lang="sv-SE" dirty="0" smtClean="0">
                <a:solidFill>
                  <a:srgbClr val="000000"/>
                </a:solidFill>
                <a:latin typeface="Lucida Sans Unicode"/>
              </a:rPr>
              <a:t>result of one run of a project</a:t>
            </a:r>
          </a:p>
          <a:p>
            <a:pPr marL="342900" indent="-342900">
              <a:buSzPct val="45000"/>
              <a:buFont typeface="Wingdings" panose="05000000000000000000" pitchFamily="2" charset="2"/>
              <a:buChar char="Ø"/>
            </a:pPr>
            <a:endParaRPr lang="sv-SE"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Build Results</a:t>
            </a:r>
          </a:p>
          <a:p>
            <a:pPr marL="800100" lvl="1" indent="-342900">
              <a:buSzPct val="45000"/>
              <a:buFont typeface="Wingdings" panose="05000000000000000000" pitchFamily="2" charset="2"/>
              <a:buChar char="Ø"/>
            </a:pPr>
            <a:r>
              <a:rPr lang="sv-SE" dirty="0" smtClean="0">
                <a:solidFill>
                  <a:srgbClr val="000000"/>
                </a:solidFill>
                <a:latin typeface="Lucida Sans Unicode"/>
              </a:rPr>
              <a:t>successful, </a:t>
            </a:r>
            <a:r>
              <a:rPr lang="sv-SE" dirty="0">
                <a:solidFill>
                  <a:srgbClr val="000000"/>
                </a:solidFill>
                <a:latin typeface="Lucida Sans Unicode"/>
              </a:rPr>
              <a:t>stable, </a:t>
            </a:r>
            <a:r>
              <a:rPr lang="sv-SE" dirty="0" smtClean="0">
                <a:solidFill>
                  <a:srgbClr val="000000"/>
                </a:solidFill>
                <a:latin typeface="Lucida Sans Unicode"/>
              </a:rPr>
              <a:t>unstable, broken/failed, completed</a:t>
            </a:r>
          </a:p>
          <a:p>
            <a:pPr marL="800100" lvl="1" indent="-342900">
              <a:buSzPct val="45000"/>
              <a:buFont typeface="Wingdings" panose="05000000000000000000" pitchFamily="2" charset="2"/>
              <a:buChar char="Ø"/>
            </a:pPr>
            <a:endParaRPr lang="sv-SE" sz="2200" dirty="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Slave</a:t>
            </a:r>
          </a:p>
          <a:p>
            <a:pPr marL="800100" lvl="1" indent="-342900">
              <a:buSzPct val="45000"/>
              <a:buFont typeface="Wingdings" panose="05000000000000000000" pitchFamily="2" charset="2"/>
              <a:buChar char="Ø"/>
            </a:pPr>
            <a:r>
              <a:rPr lang="sv-SE" dirty="0" smtClean="0">
                <a:solidFill>
                  <a:srgbClr val="000000"/>
                </a:solidFill>
                <a:latin typeface="Lucida Sans Unicode"/>
              </a:rPr>
              <a:t>computers to build projects on</a:t>
            </a:r>
          </a:p>
          <a:p>
            <a:pPr marL="342900" indent="-342900">
              <a:lnSpc>
                <a:spcPct val="100000"/>
              </a:lnSpc>
              <a:buSzPct val="45000"/>
              <a:buFont typeface="Wingdings" panose="05000000000000000000" pitchFamily="2" charset="2"/>
              <a:buChar char="Ø"/>
            </a:pPr>
            <a:endParaRPr lang="sv-SE" sz="2200" dirty="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Trigger</a:t>
            </a:r>
          </a:p>
          <a:p>
            <a:pPr marL="800100" lvl="1" indent="-342900">
              <a:buSzPct val="45000"/>
              <a:buFont typeface="Wingdings" panose="05000000000000000000" pitchFamily="2" charset="2"/>
              <a:buChar char="Ø"/>
            </a:pPr>
            <a:r>
              <a:rPr lang="sv-SE" dirty="0" smtClean="0">
                <a:solidFill>
                  <a:srgbClr val="000000"/>
                </a:solidFill>
                <a:latin typeface="Lucida Sans Unicode"/>
              </a:rPr>
              <a:t>when a job should be triggered</a:t>
            </a:r>
            <a:endParaRPr dirty="0"/>
          </a:p>
        </p:txBody>
      </p:sp>
      <p:pic>
        <p:nvPicPr>
          <p:cNvPr id="7" name="Picture 2"/>
          <p:cNvPicPr/>
          <p:nvPr/>
        </p:nvPicPr>
        <p:blipFill>
          <a:blip r:embed="rId3"/>
          <a:stretch/>
        </p:blipFill>
        <p:spPr>
          <a:xfrm>
            <a:off x="7467480" y="260648"/>
            <a:ext cx="1506240" cy="684720"/>
          </a:xfrm>
          <a:prstGeom prst="rect">
            <a:avLst/>
          </a:prstGeom>
          <a:ln>
            <a:noFill/>
          </a:ln>
        </p:spPr>
      </p:pic>
    </p:spTree>
    <p:extLst>
      <p:ext uri="{BB962C8B-B14F-4D97-AF65-F5344CB8AC3E}">
        <p14:creationId xmlns:p14="http://schemas.microsoft.com/office/powerpoint/2010/main" val="324591198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8" name="Picture 1"/>
          <p:cNvPicPr/>
          <p:nvPr/>
        </p:nvPicPr>
        <p:blipFill>
          <a:blip r:embed="rId2"/>
          <a:stretch/>
        </p:blipFill>
        <p:spPr>
          <a:xfrm>
            <a:off x="457200" y="404664"/>
            <a:ext cx="1599120" cy="918336"/>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Object/blob storage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provided by </a:t>
            </a:r>
            <a:r>
              <a:rPr lang="en-US" strike="noStrike" dirty="0" err="1" smtClean="0">
                <a:solidFill>
                  <a:srgbClr val="000000"/>
                </a:solidFill>
                <a:latin typeface="Lucida Sans Unicode"/>
                <a:ea typeface="DejaVu Sans"/>
              </a:rPr>
              <a:t>OpenStack</a:t>
            </a:r>
            <a:endParaRPr lang="en-US" strike="noStrike" dirty="0" smtClean="0">
              <a:solidFill>
                <a:srgbClr val="000000"/>
              </a:solidFill>
              <a:latin typeface="Lucida Sans Unicode"/>
              <a:ea typeface="DejaVu Sans"/>
            </a:endParaRP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rPr>
              <a:t>used as artifact repository</a:t>
            </a: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Upload artifacts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Download artifacts</a:t>
            </a:r>
          </a:p>
          <a:p>
            <a:pPr marL="742950" lvl="1" indent="-285750">
              <a:lnSpc>
                <a:spcPct val="100000"/>
              </a:lnSpc>
              <a:buSzPct val="45000"/>
              <a:buFont typeface="Wingdings" panose="05000000000000000000" pitchFamily="2" charset="2"/>
              <a:buChar char="Ø"/>
            </a:pPr>
            <a:endParaRPr lang="sv-SE" dirty="0">
              <a:solidFill>
                <a:srgbClr val="000000"/>
              </a:solidFill>
              <a:latin typeface="Lucida Sans Unicode"/>
            </a:endParaRPr>
          </a:p>
          <a:p>
            <a:pPr marL="285750" indent="-285750">
              <a:buSzPct val="45000"/>
              <a:buFont typeface="Wingdings" panose="05000000000000000000" pitchFamily="2" charset="2"/>
              <a:buChar char="Ø"/>
            </a:pPr>
            <a:r>
              <a:rPr lang="sv-SE" sz="2200" dirty="0">
                <a:solidFill>
                  <a:srgbClr val="000000"/>
                </a:solidFill>
                <a:latin typeface="Lucida Sans Unicode"/>
              </a:rPr>
              <a:t>Further </a:t>
            </a:r>
            <a:r>
              <a:rPr lang="sv-SE" sz="2200" dirty="0" smtClean="0">
                <a:solidFill>
                  <a:srgbClr val="000000"/>
                </a:solidFill>
                <a:latin typeface="Lucida Sans Unicode"/>
              </a:rPr>
              <a:t>reading</a:t>
            </a:r>
            <a:r>
              <a:rPr lang="en-US" sz="2200" dirty="0">
                <a:solidFill>
                  <a:srgbClr val="000000"/>
                </a:solidFill>
                <a:latin typeface="Lucida Sans Unicode"/>
              </a:rPr>
              <a:t>/references</a:t>
            </a:r>
            <a:endParaRPr lang="sv-SE" sz="2200" dirty="0">
              <a:solidFill>
                <a:srgbClr val="000000"/>
              </a:solidFill>
              <a:latin typeface="Lucida Sans Unicode"/>
              <a:hlinkClick r:id="rId3"/>
            </a:endParaRPr>
          </a:p>
          <a:p>
            <a:pPr marL="742950" lvl="1" indent="-285750">
              <a:lnSpc>
                <a:spcPct val="100000"/>
              </a:lnSpc>
              <a:buSzPct val="45000"/>
              <a:buFont typeface="Wingdings" panose="05000000000000000000" pitchFamily="2" charset="2"/>
              <a:buChar char="Ø"/>
            </a:pPr>
            <a:r>
              <a:rPr lang="sv-SE" dirty="0">
                <a:hlinkClick r:id="rId4"/>
              </a:rPr>
              <a:t>http://docs.openstack.org/developer/swift</a:t>
            </a:r>
            <a:r>
              <a:rPr lang="sv-SE" dirty="0" smtClean="0">
                <a:hlinkClick r:id="rId4"/>
              </a:rPr>
              <a:t>/</a:t>
            </a:r>
            <a:endParaRPr lang="sv-SE" dirty="0" smtClean="0"/>
          </a:p>
        </p:txBody>
      </p:sp>
      <p:pic>
        <p:nvPicPr>
          <p:cNvPr id="7" name="Picture 2"/>
          <p:cNvPicPr/>
          <p:nvPr/>
        </p:nvPicPr>
        <p:blipFill>
          <a:blip r:embed="rId5"/>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1481400"/>
            <a:ext cx="8579296"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dirty="0"/>
          </a:p>
          <a:p>
            <a:pPr>
              <a:lnSpc>
                <a:spcPct val="100000"/>
              </a:lnSpc>
            </a:pPr>
            <a:endParaRPr dirty="0"/>
          </a:p>
          <a:p>
            <a:pPr marL="457200" indent="-457200">
              <a:lnSpc>
                <a:spcPct val="100000"/>
              </a:lnSpc>
              <a:buSzPct val="45000"/>
              <a:buFont typeface="Wingdings" panose="05000000000000000000" pitchFamily="2" charset="2"/>
              <a:buChar char="Ø"/>
            </a:pP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Setting </a:t>
            </a:r>
            <a:r>
              <a:rPr lang="en-US" sz="2700" strike="noStrike" dirty="0">
                <a:solidFill>
                  <a:srgbClr val="000000"/>
                </a:solidFill>
                <a:latin typeface="Lucida Sans Unicode"/>
                <a:ea typeface="DejaVu Sans"/>
              </a:rPr>
              <a:t>the Context</a:t>
            </a:r>
            <a:endParaRPr dirty="0"/>
          </a:p>
          <a:p>
            <a:pPr marL="457200" indent="-457200">
              <a:lnSpc>
                <a:spcPct val="100000"/>
              </a:lnSpc>
              <a:buSzPct val="45000"/>
              <a:buFont typeface="Wingdings" panose="05000000000000000000" pitchFamily="2" charset="2"/>
              <a:buChar char="Ø"/>
            </a:pPr>
            <a:r>
              <a:rPr lang="en-US" sz="2700" strike="noStrike" dirty="0">
                <a:solidFill>
                  <a:srgbClr val="000000"/>
                </a:solidFill>
                <a:latin typeface="Lucida Sans Unicode"/>
                <a:ea typeface="DejaVu Sans"/>
              </a:rPr>
              <a:t>What </a:t>
            </a:r>
            <a:r>
              <a:rPr lang="en-US" sz="2700" strike="noStrike" dirty="0" smtClean="0">
                <a:solidFill>
                  <a:srgbClr val="000000"/>
                </a:solidFill>
                <a:latin typeface="Lucida Sans Unicode"/>
                <a:ea typeface="DejaVu Sans"/>
              </a:rPr>
              <a:t>we </a:t>
            </a:r>
            <a:r>
              <a:rPr lang="en-US" sz="2700" strike="noStrike" dirty="0">
                <a:solidFill>
                  <a:srgbClr val="000000"/>
                </a:solidFill>
                <a:latin typeface="Lucida Sans Unicode"/>
                <a:ea typeface="DejaVu Sans"/>
              </a:rPr>
              <a:t>expect from </a:t>
            </a:r>
            <a:r>
              <a:rPr lang="en-US" sz="2700" strike="noStrike" dirty="0" smtClean="0">
                <a:solidFill>
                  <a:srgbClr val="000000"/>
                </a:solidFill>
                <a:latin typeface="Lucida Sans Unicode"/>
                <a:ea typeface="DejaVu Sans"/>
              </a:rPr>
              <a:t>you</a:t>
            </a:r>
          </a:p>
          <a:p>
            <a:pPr marL="457200" indent="-457200">
              <a:lnSpc>
                <a:spcPct val="100000"/>
              </a:lnSpc>
              <a:buSzPct val="45000"/>
              <a:buFont typeface="Wingdings" panose="05000000000000000000" pitchFamily="2" charset="2"/>
              <a:buChar char="Ø"/>
            </a:pPr>
            <a:r>
              <a:rPr lang="en-US" sz="2700" dirty="0" smtClean="0">
                <a:solidFill>
                  <a:srgbClr val="000000"/>
                </a:solidFill>
                <a:latin typeface="Lucida Sans Unicode"/>
              </a:rPr>
              <a:t>Part I – </a:t>
            </a:r>
            <a:r>
              <a:rPr lang="en-US" sz="2700" strike="noStrike" dirty="0" smtClean="0">
                <a:solidFill>
                  <a:srgbClr val="000000"/>
                </a:solidFill>
                <a:latin typeface="Lucida Sans Unicode"/>
                <a:ea typeface="DejaVu Sans"/>
              </a:rPr>
              <a:t>OPNFV </a:t>
            </a:r>
            <a:r>
              <a:rPr lang="en-US" sz="2700" strike="noStrike" dirty="0" smtClean="0">
                <a:solidFill>
                  <a:srgbClr val="000000"/>
                </a:solidFill>
                <a:latin typeface="Lucida Sans Unicode"/>
                <a:ea typeface="DejaVu Sans"/>
              </a:rPr>
              <a:t>Developer Tools </a:t>
            </a:r>
            <a:r>
              <a:rPr lang="en-US" sz="2700" strike="noStrike" dirty="0">
                <a:solidFill>
                  <a:srgbClr val="000000"/>
                </a:solidFill>
                <a:latin typeface="Lucida Sans Unicode"/>
                <a:ea typeface="DejaVu Sans"/>
              </a:rPr>
              <a:t>at a </a:t>
            </a:r>
            <a:r>
              <a:rPr lang="en-US" sz="2700" strike="noStrike" dirty="0" smtClean="0">
                <a:solidFill>
                  <a:srgbClr val="000000"/>
                </a:solidFill>
                <a:latin typeface="Lucida Sans Unicode"/>
                <a:ea typeface="DejaVu Sans"/>
              </a:rPr>
              <a:t>Glance</a:t>
            </a:r>
          </a:p>
          <a:p>
            <a:pPr marL="457200" indent="-457200">
              <a:buSzPct val="45000"/>
              <a:buFont typeface="Wingdings" panose="05000000000000000000" pitchFamily="2" charset="2"/>
              <a:buChar char="Ø"/>
            </a:pPr>
            <a:r>
              <a:rPr lang="en-US" sz="2700" dirty="0" smtClean="0">
                <a:solidFill>
                  <a:srgbClr val="000000"/>
                </a:solidFill>
                <a:latin typeface="Lucida Sans Unicode"/>
              </a:rPr>
              <a:t>Part II - </a:t>
            </a:r>
            <a:r>
              <a:rPr lang="en-US" sz="2700" strike="noStrike" dirty="0" smtClean="0">
                <a:solidFill>
                  <a:srgbClr val="000000"/>
                </a:solidFill>
                <a:latin typeface="Lucida Sans Unicode"/>
                <a:ea typeface="DejaVu Sans"/>
              </a:rPr>
              <a:t>OPNFV Developer Workflow Quick Look</a:t>
            </a:r>
            <a:endParaRPr sz="2700" dirty="0"/>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Part III - Hands </a:t>
            </a:r>
            <a:r>
              <a:rPr lang="en-US" sz="2700" strike="noStrike" dirty="0">
                <a:solidFill>
                  <a:srgbClr val="000000"/>
                </a:solidFill>
                <a:latin typeface="Lucida Sans Unicode"/>
                <a:ea typeface="DejaVu Sans"/>
              </a:rPr>
              <a:t>on</a:t>
            </a:r>
            <a:endParaRPr dirty="0"/>
          </a:p>
        </p:txBody>
      </p:sp>
      <p:sp>
        <p:nvSpPr>
          <p:cNvPr id="89"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Agenda</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A wiki application to support documentation needs </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Open source</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Can upload images &amp; files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Supports many plug-ins</a:t>
            </a:r>
          </a:p>
          <a:p>
            <a:pPr marL="457200" lvl="0" indent="-457200">
              <a:buSzPct val="45000"/>
              <a:buFont typeface="Wingdings" panose="05000000000000000000" pitchFamily="2" charset="2"/>
              <a:buChar char="Ø"/>
            </a:pPr>
            <a:endParaRPr lang="sv-SE" sz="20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In </a:t>
            </a:r>
            <a:r>
              <a:rPr lang="sv-SE" sz="2200" dirty="0">
                <a:solidFill>
                  <a:srgbClr val="000000"/>
                </a:solidFill>
                <a:latin typeface="Lucida Sans Unicode"/>
                <a:ea typeface="DejaVu Sans"/>
              </a:rPr>
              <a:t>order to edit contents on wiki.opnfv.org, you need to have a Linux Foundation Account</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Can create an account @identity.linuxfoundation.org </a:t>
            </a:r>
          </a:p>
          <a:p>
            <a:pPr marL="457200" lvl="0" indent="-457200">
              <a:buSzPct val="45000"/>
              <a:buFont typeface="Wingdings" panose="05000000000000000000" pitchFamily="2" charset="2"/>
              <a:buChar char="Ø"/>
            </a:pPr>
            <a:endParaRPr lang="sv-SE" sz="20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Content </a:t>
            </a:r>
            <a:r>
              <a:rPr lang="sv-SE" sz="2200" dirty="0">
                <a:solidFill>
                  <a:srgbClr val="000000"/>
                </a:solidFill>
                <a:latin typeface="Lucida Sans Unicode"/>
                <a:ea typeface="DejaVu Sans"/>
              </a:rPr>
              <a:t>only as good as the level of  community participation</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Please help keep contents up-to-date! </a:t>
            </a:r>
            <a:endParaRPr lang="sv-SE" dirty="0" smtClean="0">
              <a:solidFill>
                <a:srgbClr val="000000"/>
              </a:solidFill>
              <a:latin typeface="Lucida Sans Unicode"/>
              <a:ea typeface="DejaVu Sans"/>
            </a:endParaRPr>
          </a:p>
          <a:p>
            <a:pPr marL="914400" lvl="1" indent="-457200">
              <a:buSzPct val="45000"/>
              <a:buFont typeface="Wingdings" panose="05000000000000000000" pitchFamily="2" charset="2"/>
              <a:buChar char="Ø"/>
            </a:pPr>
            <a:endParaRPr lang="sv-SE" sz="2000"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hlinkClick r:id="rId2"/>
              </a:rPr>
              <a:t>https://www.dokuwiki.org/dokuwiki</a:t>
            </a:r>
            <a:r>
              <a:rPr lang="sv-SE" dirty="0" smtClean="0">
                <a:solidFill>
                  <a:srgbClr val="000000"/>
                </a:solidFill>
                <a:latin typeface="Lucida Sans Unicode"/>
                <a:ea typeface="DejaVu Sans"/>
                <a:hlinkClick r:id="rId2"/>
              </a:rPr>
              <a:t>#</a:t>
            </a:r>
            <a:endParaRPr lang="sv-SE" dirty="0">
              <a:solidFill>
                <a:srgbClr val="000000"/>
              </a:solidFill>
              <a:latin typeface="Lucida Sans Unicode"/>
              <a:ea typeface="DejaVu Sans"/>
            </a:endParaRPr>
          </a:p>
          <a:p>
            <a:pPr marL="285750" indent="-285750">
              <a:lnSpc>
                <a:spcPct val="100000"/>
              </a:lnSpc>
              <a:buSzPct val="45000"/>
              <a:buFont typeface="Wingdings" panose="05000000000000000000" pitchFamily="2" charset="2"/>
              <a:buChar char="Ø"/>
            </a:pPr>
            <a:endParaRPr sz="1600" dirty="0" smtClean="0"/>
          </a:p>
        </p:txBody>
      </p:sp>
      <p:sp>
        <p:nvSpPr>
          <p:cNvPr id="98"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dirty="0" smtClean="0">
                <a:solidFill>
                  <a:srgbClr val="464646"/>
                </a:solidFill>
                <a:latin typeface="Lucida Sans Unicode"/>
              </a:rPr>
              <a:t>        </a:t>
            </a:r>
            <a:r>
              <a:rPr lang="en-US" sz="4100" b="1" dirty="0" err="1" smtClean="0">
                <a:solidFill>
                  <a:srgbClr val="464646"/>
                </a:solidFill>
                <a:latin typeface="Lucida Sans Unicode"/>
              </a:rPr>
              <a:t>DokuWiki</a:t>
            </a:r>
            <a:endParaRPr dirty="0"/>
          </a:p>
        </p:txBody>
      </p:sp>
      <p:pic>
        <p:nvPicPr>
          <p:cNvPr id="5" name="Picture 2"/>
          <p:cNvPicPr/>
          <p:nvPr/>
        </p:nvPicPr>
        <p:blipFill>
          <a:blip r:embed="rId3"/>
          <a:stretch/>
        </p:blipFill>
        <p:spPr>
          <a:xfrm>
            <a:off x="7467480" y="260648"/>
            <a:ext cx="1506240" cy="684720"/>
          </a:xfrm>
          <a:prstGeom prst="rect">
            <a:avLst/>
          </a:prstGeom>
          <a:ln>
            <a:noFill/>
          </a:ln>
        </p:spPr>
      </p:pic>
      <p:pic>
        <p:nvPicPr>
          <p:cNvPr id="7" name="Picture 6"/>
          <p:cNvPicPr>
            <a:picLocks noChangeAspect="1"/>
          </p:cNvPicPr>
          <p:nvPr/>
        </p:nvPicPr>
        <p:blipFill>
          <a:blip r:embed="rId4"/>
          <a:stretch>
            <a:fillRect/>
          </a:stretch>
        </p:blipFill>
        <p:spPr>
          <a:xfrm>
            <a:off x="766550" y="408485"/>
            <a:ext cx="812800" cy="812800"/>
          </a:xfrm>
          <a:prstGeom prst="rect">
            <a:avLst/>
          </a:prstGeom>
        </p:spPr>
      </p:pic>
    </p:spTree>
    <p:extLst>
      <p:ext uri="{BB962C8B-B14F-4D97-AF65-F5344CB8AC3E}">
        <p14:creationId xmlns:p14="http://schemas.microsoft.com/office/powerpoint/2010/main" val="370940893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Web-based </a:t>
            </a:r>
            <a:r>
              <a:rPr lang="sv-SE" sz="2200" dirty="0">
                <a:solidFill>
                  <a:srgbClr val="000000"/>
                </a:solidFill>
                <a:latin typeface="Lucida Sans Unicode"/>
                <a:ea typeface="DejaVu Sans"/>
              </a:rPr>
              <a:t>collaborative real-time editor</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Open </a:t>
            </a:r>
            <a:r>
              <a:rPr lang="sv-SE" dirty="0" smtClean="0">
                <a:solidFill>
                  <a:srgbClr val="000000"/>
                </a:solidFill>
                <a:latin typeface="Lucida Sans Unicode"/>
                <a:ea typeface="DejaVu Sans"/>
              </a:rPr>
              <a:t>source</a:t>
            </a:r>
          </a:p>
          <a:p>
            <a:pPr lvl="1">
              <a:buSzPct val="45000"/>
            </a:pPr>
            <a:endParaRPr lang="sv-SE"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Typical workflow</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Anyone can start/create a new Pad</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Share the link with team members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Anyone can </a:t>
            </a:r>
            <a:r>
              <a:rPr lang="sv-SE" dirty="0" smtClean="0">
                <a:solidFill>
                  <a:srgbClr val="000000"/>
                </a:solidFill>
                <a:latin typeface="Lucida Sans Unicode"/>
                <a:ea typeface="DejaVu Sans"/>
              </a:rPr>
              <a:t>update/contribute</a:t>
            </a:r>
          </a:p>
          <a:p>
            <a:pPr lvl="1">
              <a:buSzPct val="45000"/>
            </a:pPr>
            <a:endParaRPr lang="sv-SE"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hlinkClick r:id="rId2"/>
              </a:rPr>
              <a:t>http://etherpad.org/</a:t>
            </a:r>
            <a:endParaRPr lang="sv-SE" dirty="0">
              <a:solidFill>
                <a:srgbClr val="000000"/>
              </a:solidFill>
              <a:latin typeface="Lucida Sans Unicode"/>
              <a:ea typeface="DejaVu Sans"/>
            </a:endParaRPr>
          </a:p>
          <a:p>
            <a:pPr marL="285750" indent="-285750">
              <a:lnSpc>
                <a:spcPct val="100000"/>
              </a:lnSpc>
              <a:buSzPct val="45000"/>
              <a:buFont typeface="Wingdings" panose="05000000000000000000" pitchFamily="2" charset="2"/>
              <a:buChar char="Ø"/>
            </a:pPr>
            <a:endParaRPr sz="1600" dirty="0" smtClean="0"/>
          </a:p>
        </p:txBody>
      </p:sp>
      <p:pic>
        <p:nvPicPr>
          <p:cNvPr id="5" name="Picture 2"/>
          <p:cNvPicPr/>
          <p:nvPr/>
        </p:nvPicPr>
        <p:blipFill>
          <a:blip r:embed="rId3"/>
          <a:stretch/>
        </p:blipFill>
        <p:spPr>
          <a:xfrm>
            <a:off x="7467480" y="260648"/>
            <a:ext cx="1506240" cy="684720"/>
          </a:xfrm>
          <a:prstGeom prst="rect">
            <a:avLst/>
          </a:prstGeom>
          <a:ln>
            <a:noFill/>
          </a:ln>
        </p:spPr>
      </p:pic>
      <p:pic>
        <p:nvPicPr>
          <p:cNvPr id="6" name="Picture 5" descr="Screen Shot 2015-03-15 at 10.00.37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0" y="404664"/>
            <a:ext cx="1955800" cy="850900"/>
          </a:xfrm>
          <a:prstGeom prst="rect">
            <a:avLst/>
          </a:prstGeom>
        </p:spPr>
      </p:pic>
    </p:spTree>
    <p:extLst>
      <p:ext uri="{BB962C8B-B14F-4D97-AF65-F5344CB8AC3E}">
        <p14:creationId xmlns:p14="http://schemas.microsoft.com/office/powerpoint/2010/main" val="122472632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r>
              <a:rPr lang="en-US" sz="2200" dirty="0">
                <a:solidFill>
                  <a:srgbClr val="000000"/>
                </a:solidFill>
                <a:latin typeface="Lucida Sans Unicode"/>
                <a:ea typeface="DejaVu Sans"/>
              </a:rPr>
              <a:t>Web-based list management system</a:t>
            </a:r>
          </a:p>
          <a:p>
            <a:pPr marL="914400" lvl="1" indent="-457200">
              <a:buSzPct val="45000"/>
              <a:buFont typeface="Wingdings" panose="05000000000000000000" pitchFamily="2" charset="2"/>
              <a:buChar char="Ø"/>
            </a:pPr>
            <a:r>
              <a:rPr lang="en-US" dirty="0">
                <a:solidFill>
                  <a:srgbClr val="000000"/>
                </a:solidFill>
                <a:latin typeface="Lucida Sans Unicode"/>
                <a:ea typeface="DejaVu Sans"/>
              </a:rPr>
              <a:t>Developed by </a:t>
            </a:r>
            <a:r>
              <a:rPr lang="en-US" dirty="0" smtClean="0">
                <a:solidFill>
                  <a:srgbClr val="000000"/>
                </a:solidFill>
                <a:latin typeface="Lucida Sans Unicode"/>
                <a:ea typeface="DejaVu Sans"/>
              </a:rPr>
              <a:t>MIT</a:t>
            </a:r>
          </a:p>
          <a:p>
            <a:pPr marL="914400" lvl="1" indent="-457200">
              <a:buSzPct val="45000"/>
              <a:buFont typeface="Wingdings" panose="05000000000000000000" pitchFamily="2" charset="2"/>
              <a:buChar char="Ø"/>
            </a:pPr>
            <a:endParaRPr lang="en-US" sz="2200"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en-US" dirty="0">
                <a:solidFill>
                  <a:srgbClr val="000000"/>
                </a:solidFill>
                <a:latin typeface="Lucida Sans Unicode"/>
                <a:ea typeface="DejaVu Sans"/>
                <a:hlinkClick r:id="rId2"/>
              </a:rPr>
              <a:t>http://web.mit.edu/lists/mailman/</a:t>
            </a:r>
            <a:r>
              <a:rPr lang="en-US" dirty="0">
                <a:solidFill>
                  <a:srgbClr val="000000"/>
                </a:solidFill>
                <a:latin typeface="Lucida Sans Unicode"/>
                <a:ea typeface="DejaVu Sans"/>
              </a:rPr>
              <a:t> </a:t>
            </a:r>
          </a:p>
          <a:p>
            <a:pPr marL="457200" lvl="0" indent="-457200">
              <a:buSzPct val="45000"/>
              <a:buFont typeface="Wingdings" panose="05000000000000000000" pitchFamily="2" charset="2"/>
              <a:buChar char="Ø"/>
            </a:pPr>
            <a:endParaRPr lang="en-US" sz="22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smtClean="0">
                <a:solidFill>
                  <a:srgbClr val="000000"/>
                </a:solidFill>
                <a:latin typeface="Lucida Sans Unicode"/>
                <a:ea typeface="DejaVu Sans"/>
              </a:rPr>
              <a:t>OPNFV</a:t>
            </a:r>
            <a:r>
              <a:rPr lang="en-US" sz="2200" dirty="0">
                <a:solidFill>
                  <a:srgbClr val="000000"/>
                </a:solidFill>
                <a:latin typeface="Lucida Sans Unicode"/>
                <a:ea typeface="DejaVu Sans"/>
              </a:rPr>
              <a:t>’ technical mailing lists are open to anyone to join.  More information on OPNFV’ technical mailing lists are available </a:t>
            </a:r>
            <a:r>
              <a:rPr lang="en-US" sz="2200" dirty="0" smtClean="0">
                <a:solidFill>
                  <a:srgbClr val="000000"/>
                </a:solidFill>
                <a:latin typeface="Lucida Sans Unicode"/>
                <a:ea typeface="DejaVu Sans"/>
              </a:rPr>
              <a:t>at</a:t>
            </a:r>
          </a:p>
          <a:p>
            <a:pPr marL="914400" lvl="1" indent="-457200">
              <a:buSzPct val="45000"/>
              <a:buFont typeface="Wingdings" panose="05000000000000000000" pitchFamily="2" charset="2"/>
              <a:buChar char="Ø"/>
            </a:pPr>
            <a:r>
              <a:rPr lang="en-US" sz="1700" dirty="0" smtClean="0">
                <a:solidFill>
                  <a:srgbClr val="000000"/>
                </a:solidFill>
                <a:latin typeface="Lucida Sans Unicode"/>
                <a:ea typeface="DejaVu Sans"/>
                <a:hlinkClick r:id="rId3"/>
              </a:rPr>
              <a:t>https</a:t>
            </a:r>
            <a:r>
              <a:rPr lang="en-US" sz="1700" dirty="0">
                <a:solidFill>
                  <a:srgbClr val="000000"/>
                </a:solidFill>
                <a:latin typeface="Lucida Sans Unicode"/>
                <a:ea typeface="DejaVu Sans"/>
                <a:hlinkClick r:id="rId3"/>
              </a:rPr>
              <a:t>://wiki.opnfv.org/developer/getting_started?&amp;#mailing_list</a:t>
            </a:r>
            <a:r>
              <a:rPr lang="en-US" sz="1700" dirty="0">
                <a:solidFill>
                  <a:srgbClr val="000000"/>
                </a:solidFill>
                <a:latin typeface="Lucida Sans Unicode"/>
                <a:ea typeface="DejaVu Sans"/>
              </a:rPr>
              <a:t> </a:t>
            </a:r>
          </a:p>
        </p:txBody>
      </p:sp>
      <p:pic>
        <p:nvPicPr>
          <p:cNvPr id="5" name="Picture 2"/>
          <p:cNvPicPr/>
          <p:nvPr/>
        </p:nvPicPr>
        <p:blipFill>
          <a:blip r:embed="rId4"/>
          <a:stretch/>
        </p:blipFill>
        <p:spPr>
          <a:xfrm>
            <a:off x="7467480" y="260648"/>
            <a:ext cx="1506240" cy="684720"/>
          </a:xfrm>
          <a:prstGeom prst="rect">
            <a:avLst/>
          </a:prstGeom>
          <a:ln>
            <a:noFill/>
          </a:ln>
        </p:spPr>
      </p:pic>
      <p:pic>
        <p:nvPicPr>
          <p:cNvPr id="7" name="Picture 6"/>
          <p:cNvPicPr>
            <a:picLocks noChangeAspect="1"/>
          </p:cNvPicPr>
          <p:nvPr/>
        </p:nvPicPr>
        <p:blipFill>
          <a:blip r:embed="rId5"/>
          <a:stretch>
            <a:fillRect/>
          </a:stretch>
        </p:blipFill>
        <p:spPr>
          <a:xfrm>
            <a:off x="539552" y="430500"/>
            <a:ext cx="2702593" cy="694244"/>
          </a:xfrm>
          <a:prstGeom prst="rect">
            <a:avLst/>
          </a:prstGeom>
        </p:spPr>
      </p:pic>
    </p:spTree>
    <p:extLst>
      <p:ext uri="{BB962C8B-B14F-4D97-AF65-F5344CB8AC3E}">
        <p14:creationId xmlns:p14="http://schemas.microsoft.com/office/powerpoint/2010/main" val="305442570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3131840" y="2276872"/>
            <a:ext cx="3028393" cy="2031325"/>
          </a:xfrm>
          <a:prstGeom prst="rect">
            <a:avLst/>
          </a:prstGeom>
          <a:noFill/>
        </p:spPr>
        <p:txBody>
          <a:bodyPr wrap="none" rtlCol="0">
            <a:spAutoFit/>
          </a:bodyPr>
          <a:lstStyle/>
          <a:p>
            <a:pPr algn="ctr"/>
            <a:r>
              <a:rPr lang="sv-SE" sz="4200" dirty="0" smtClean="0"/>
              <a:t>Questions</a:t>
            </a:r>
            <a:br>
              <a:rPr lang="sv-SE" sz="4200" dirty="0" smtClean="0"/>
            </a:br>
            <a:r>
              <a:rPr lang="sv-SE" sz="4200" dirty="0" smtClean="0"/>
              <a:t>&amp; </a:t>
            </a:r>
          </a:p>
          <a:p>
            <a:pPr algn="ctr"/>
            <a:r>
              <a:rPr lang="sv-SE" sz="4200" dirty="0" smtClean="0"/>
              <a:t>Short Break</a:t>
            </a:r>
            <a:endParaRPr lang="sv-SE" sz="4200" dirty="0"/>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217151964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dirty="0" smtClean="0">
                <a:solidFill>
                  <a:srgbClr val="464646"/>
                </a:solidFill>
                <a:latin typeface="Lucida Sans Unicode"/>
                <a:ea typeface="DejaVu Sans"/>
              </a:rPr>
              <a:t>OPNFV Developer Workflow</a:t>
            </a:r>
            <a:endParaRPr dirty="0"/>
          </a:p>
        </p:txBody>
      </p:sp>
      <p:sp>
        <p:nvSpPr>
          <p:cNvPr id="3" name="TextBox 2"/>
          <p:cNvSpPr txBox="1"/>
          <p:nvPr/>
        </p:nvSpPr>
        <p:spPr>
          <a:xfrm>
            <a:off x="4233873" y="6526250"/>
            <a:ext cx="4910127" cy="276999"/>
          </a:xfrm>
          <a:prstGeom prst="rect">
            <a:avLst/>
          </a:prstGeom>
          <a:noFill/>
        </p:spPr>
        <p:txBody>
          <a:bodyPr wrap="none" rtlCol="0">
            <a:spAutoFit/>
          </a:bodyPr>
          <a:lstStyle/>
          <a:p>
            <a:r>
              <a:rPr lang="sv-SE" sz="1200" i="1" dirty="0" smtClean="0"/>
              <a:t>Highly influenced by/stolen from </a:t>
            </a:r>
            <a:r>
              <a:rPr lang="sv-SE" sz="1200" i="1" dirty="0" smtClean="0">
                <a:hlinkClick r:id="rId3"/>
              </a:rPr>
              <a:t>OpenStack</a:t>
            </a:r>
            <a:r>
              <a:rPr lang="sv-SE" sz="1200" i="1" dirty="0" smtClean="0"/>
              <a:t> and modified for OPNFV.</a:t>
            </a:r>
          </a:p>
        </p:txBody>
      </p:sp>
      <p:pic>
        <p:nvPicPr>
          <p:cNvPr id="9" name="Picture 2"/>
          <p:cNvPicPr/>
          <p:nvPr/>
        </p:nvPicPr>
        <p:blipFill>
          <a:blip r:embed="rId4"/>
          <a:stretch/>
        </p:blipFill>
        <p:spPr>
          <a:xfrm>
            <a:off x="7467480" y="260648"/>
            <a:ext cx="1506240" cy="684720"/>
          </a:xfrm>
          <a:prstGeom prst="rect">
            <a:avLst/>
          </a:prstGeom>
          <a:ln>
            <a:noFill/>
          </a:ln>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7317" y="1268760"/>
            <a:ext cx="8158313" cy="5050879"/>
          </a:xfrm>
          <a:prstGeom prst="rect">
            <a:avLst/>
          </a:prstGeom>
        </p:spPr>
      </p:pic>
    </p:spTree>
    <p:extLst>
      <p:ext uri="{BB962C8B-B14F-4D97-AF65-F5344CB8AC3E}">
        <p14:creationId xmlns:p14="http://schemas.microsoft.com/office/powerpoint/2010/main" val="345352739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2123728" y="2852936"/>
            <a:ext cx="4557658" cy="738664"/>
          </a:xfrm>
          <a:prstGeom prst="rect">
            <a:avLst/>
          </a:prstGeom>
          <a:noFill/>
        </p:spPr>
        <p:txBody>
          <a:bodyPr wrap="none" rtlCol="0">
            <a:spAutoFit/>
          </a:bodyPr>
          <a:lstStyle/>
          <a:p>
            <a:r>
              <a:rPr lang="sv-SE" sz="4200" dirty="0" smtClean="0"/>
              <a:t>Hands on Session</a:t>
            </a:r>
            <a:endParaRPr lang="sv-SE" sz="4200" dirty="0"/>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3235160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3147031" y="2852936"/>
            <a:ext cx="2848857" cy="738664"/>
          </a:xfrm>
          <a:prstGeom prst="rect">
            <a:avLst/>
          </a:prstGeom>
          <a:noFill/>
        </p:spPr>
        <p:txBody>
          <a:bodyPr wrap="none" rtlCol="0">
            <a:spAutoFit/>
          </a:bodyPr>
          <a:lstStyle/>
          <a:p>
            <a:r>
              <a:rPr lang="sv-SE" sz="4200" dirty="0" smtClean="0"/>
              <a:t>Thank you!</a:t>
            </a:r>
            <a:endParaRPr lang="sv-SE" sz="4200" dirty="0"/>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191297181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This presentation is about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Which </a:t>
            </a:r>
            <a:r>
              <a:rPr lang="en-US" strike="noStrike" dirty="0" smtClean="0">
                <a:solidFill>
                  <a:srgbClr val="000000"/>
                </a:solidFill>
                <a:latin typeface="Lucida Sans Unicode"/>
                <a:ea typeface="DejaVu Sans"/>
              </a:rPr>
              <a:t>developer tools </a:t>
            </a:r>
            <a:r>
              <a:rPr lang="en-US" strike="noStrike" dirty="0">
                <a:solidFill>
                  <a:srgbClr val="000000"/>
                </a:solidFill>
                <a:latin typeface="Lucida Sans Unicode"/>
                <a:ea typeface="DejaVu Sans"/>
              </a:rPr>
              <a:t>we have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Frequently </a:t>
            </a:r>
            <a:r>
              <a:rPr lang="en-US" strike="noStrike" dirty="0">
                <a:solidFill>
                  <a:srgbClr val="000000"/>
                </a:solidFill>
                <a:latin typeface="Lucida Sans Unicode"/>
                <a:ea typeface="DejaVu Sans"/>
              </a:rPr>
              <a:t>used </a:t>
            </a:r>
            <a:r>
              <a:rPr lang="en-US" strike="noStrike" dirty="0" smtClean="0">
                <a:solidFill>
                  <a:srgbClr val="000000"/>
                </a:solidFill>
                <a:latin typeface="Lucida Sans Unicode"/>
                <a:ea typeface="DejaVu Sans"/>
              </a:rPr>
              <a:t>terms by tools</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Typical OPNFV developer workflow </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How the tools fit in our workflow</a:t>
            </a:r>
            <a:endParaRPr dirty="0"/>
          </a:p>
          <a:p>
            <a:pPr marL="742950" lvl="1"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This presentation </a:t>
            </a:r>
            <a:r>
              <a:rPr lang="en-US" sz="2200" strike="noStrike" dirty="0" smtClean="0">
                <a:solidFill>
                  <a:srgbClr val="000000"/>
                </a:solidFill>
                <a:latin typeface="Lucida Sans Unicode"/>
                <a:ea typeface="DejaVu Sans"/>
              </a:rPr>
              <a:t>will not </a:t>
            </a:r>
            <a:r>
              <a:rPr lang="en-US" sz="2200" strike="noStrike" dirty="0">
                <a:solidFill>
                  <a:srgbClr val="000000"/>
                </a:solidFill>
                <a:latin typeface="Lucida Sans Unicode"/>
                <a:ea typeface="DejaVu Sans"/>
              </a:rPr>
              <a:t>talk about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Technical details of the tools</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Relations with/workflow towards upstream projects</a:t>
            </a:r>
            <a:endParaRPr dirty="0"/>
          </a:p>
        </p:txBody>
      </p:sp>
      <p:sp>
        <p:nvSpPr>
          <p:cNvPr id="92"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Setting the Context</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Ask questions...</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even though we can't guarantee we answer </a:t>
            </a:r>
            <a:r>
              <a:rPr lang="en-US" strike="noStrike" dirty="0" smtClean="0">
                <a:solidFill>
                  <a:srgbClr val="000000"/>
                </a:solidFill>
                <a:latin typeface="Lucida Sans Unicode"/>
                <a:ea typeface="DejaVu Sans"/>
              </a:rPr>
              <a:t>all </a:t>
            </a:r>
            <a:r>
              <a:rPr lang="en-US" strike="noStrike" dirty="0">
                <a:solidFill>
                  <a:srgbClr val="000000"/>
                </a:solidFill>
                <a:latin typeface="Lucida Sans Unicode"/>
                <a:ea typeface="DejaVu Sans"/>
              </a:rPr>
              <a:t>of them on the spot – we guarantee to come back with answers though!</a:t>
            </a:r>
            <a:endParaRPr dirty="0"/>
          </a:p>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Give feedback...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so we can define/adjust the </a:t>
            </a:r>
            <a:r>
              <a:rPr lang="en-US" strike="noStrike" dirty="0" smtClean="0">
                <a:solidFill>
                  <a:srgbClr val="000000"/>
                </a:solidFill>
                <a:latin typeface="Lucida Sans Unicode"/>
                <a:ea typeface="DejaVu Sans"/>
              </a:rPr>
              <a:t>WOW which </a:t>
            </a:r>
            <a:r>
              <a:rPr lang="en-US" strike="noStrike" dirty="0">
                <a:solidFill>
                  <a:srgbClr val="000000"/>
                </a:solidFill>
                <a:latin typeface="Lucida Sans Unicode"/>
                <a:ea typeface="DejaVu Sans"/>
              </a:rPr>
              <a:t>suits us as community and enables the smooth flow rather than becoming a blocker!</a:t>
            </a:r>
            <a:endParaRPr dirty="0"/>
          </a:p>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Don't just watch it like a demo...</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instead, follow the steps and try them on your computer while we are doing hands on.</a:t>
            </a:r>
            <a:endParaRPr dirty="0"/>
          </a:p>
        </p:txBody>
      </p:sp>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What do we expect</a:t>
            </a:r>
            <a:endParaRPr/>
          </a:p>
        </p:txBody>
      </p:sp>
      <p:pic>
        <p:nvPicPr>
          <p:cNvPr id="5" name="Picture 2"/>
          <p:cNvPicPr/>
          <p:nvPr/>
        </p:nvPicPr>
        <p:blipFill>
          <a:blip r:embed="rId3"/>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457200" indent="-457200">
              <a:lnSpc>
                <a:spcPct val="100000"/>
              </a:lnSpc>
              <a:buSzPct val="45000"/>
              <a:buFont typeface="Wingdings" panose="05000000000000000000" pitchFamily="2" charset="2"/>
              <a:buChar char="Ø"/>
            </a:pP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Jira</a:t>
            </a:r>
            <a:endParaRPr dirty="0"/>
          </a:p>
          <a:p>
            <a:pPr marL="457200" indent="-457200">
              <a:lnSpc>
                <a:spcPct val="100000"/>
              </a:lnSpc>
              <a:buSzPct val="45000"/>
              <a:buFont typeface="Wingdings" panose="05000000000000000000" pitchFamily="2" charset="2"/>
              <a:buChar char="Ø"/>
            </a:pPr>
            <a:r>
              <a:rPr lang="en-US" sz="2700" strike="noStrike" dirty="0" err="1">
                <a:solidFill>
                  <a:srgbClr val="000000"/>
                </a:solidFill>
                <a:latin typeface="Lucida Sans Unicode"/>
                <a:ea typeface="DejaVu Sans"/>
              </a:rPr>
              <a:t>Git</a:t>
            </a:r>
            <a:endParaRPr dirty="0"/>
          </a:p>
          <a:p>
            <a:pPr marL="457200" indent="-457200">
              <a:lnSpc>
                <a:spcPct val="100000"/>
              </a:lnSpc>
              <a:buSzPct val="45000"/>
              <a:buFont typeface="Wingdings" panose="05000000000000000000" pitchFamily="2" charset="2"/>
              <a:buChar char="Ø"/>
            </a:pPr>
            <a:r>
              <a:rPr lang="en-US" sz="2700" strike="noStrike" dirty="0" err="1">
                <a:solidFill>
                  <a:srgbClr val="000000"/>
                </a:solidFill>
                <a:latin typeface="Lucida Sans Unicode"/>
                <a:ea typeface="DejaVu Sans"/>
              </a:rPr>
              <a:t>Gerrit</a:t>
            </a:r>
            <a:endParaRPr dirty="0"/>
          </a:p>
          <a:p>
            <a:pPr marL="457200" indent="-457200">
              <a:lnSpc>
                <a:spcPct val="100000"/>
              </a:lnSpc>
              <a:buSzPct val="45000"/>
              <a:buFont typeface="Wingdings" panose="05000000000000000000" pitchFamily="2" charset="2"/>
              <a:buChar char="Ø"/>
            </a:pPr>
            <a:r>
              <a:rPr lang="en-US" sz="2700" strike="noStrike" dirty="0">
                <a:solidFill>
                  <a:srgbClr val="000000"/>
                </a:solidFill>
                <a:latin typeface="Lucida Sans Unicode"/>
                <a:ea typeface="DejaVu Sans"/>
              </a:rPr>
              <a:t>Jenkins</a:t>
            </a:r>
            <a:endParaRPr dirty="0"/>
          </a:p>
          <a:p>
            <a:pPr marL="457200" indent="-457200">
              <a:lnSpc>
                <a:spcPct val="100000"/>
              </a:lnSpc>
              <a:buSzPct val="45000"/>
              <a:buFont typeface="Wingdings" panose="05000000000000000000" pitchFamily="2" charset="2"/>
              <a:buChar char="Ø"/>
            </a:pPr>
            <a:r>
              <a:rPr lang="en-US" sz="2700" strike="noStrike" dirty="0">
                <a:solidFill>
                  <a:srgbClr val="000000"/>
                </a:solidFill>
                <a:latin typeface="Lucida Sans Unicode"/>
                <a:ea typeface="DejaVu Sans"/>
              </a:rPr>
              <a:t>Artifact Repository</a:t>
            </a:r>
            <a:endParaRPr dirty="0"/>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Wiki</a:t>
            </a:r>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Etherpad</a:t>
            </a: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Mailing </a:t>
            </a:r>
            <a:r>
              <a:rPr lang="en-US" sz="2700" strike="noStrike" dirty="0" smtClean="0">
                <a:solidFill>
                  <a:srgbClr val="000000"/>
                </a:solidFill>
                <a:latin typeface="Lucida Sans Unicode"/>
                <a:ea typeface="DejaVu Sans"/>
              </a:rPr>
              <a:t>List</a:t>
            </a:r>
            <a:endParaRPr dirty="0"/>
          </a:p>
        </p:txBody>
      </p:sp>
      <p:sp>
        <p:nvSpPr>
          <p:cNvPr id="98"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OPNFV Tools at a Glance</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Issue tracking </a:t>
            </a:r>
            <a:r>
              <a:rPr lang="en-US" sz="2200" strike="noStrike" dirty="0" smtClean="0">
                <a:solidFill>
                  <a:srgbClr val="000000"/>
                </a:solidFill>
                <a:latin typeface="Lucida Sans Unicode"/>
                <a:ea typeface="DejaVu Sans"/>
              </a:rPr>
              <a:t>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proprietary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provided by </a:t>
            </a:r>
            <a:r>
              <a:rPr lang="en-US" strike="noStrike" dirty="0" err="1" smtClean="0">
                <a:solidFill>
                  <a:srgbClr val="000000"/>
                </a:solidFill>
                <a:latin typeface="Lucida Sans Unicode"/>
                <a:ea typeface="DejaVu Sans"/>
              </a:rPr>
              <a:t>Atlassian</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has a simple UI and relatively simple usage comparing with other similar </a:t>
            </a:r>
            <a:r>
              <a:rPr lang="en-US" strike="noStrike" dirty="0" smtClean="0">
                <a:solidFill>
                  <a:srgbClr val="000000"/>
                </a:solidFill>
                <a:latin typeface="Lucida Sans Unicode"/>
                <a:ea typeface="DejaVu Sans"/>
              </a:rPr>
              <a:t>tools</a:t>
            </a:r>
            <a:endParaRPr dirty="0"/>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Create </a:t>
            </a:r>
            <a:r>
              <a:rPr lang="en-US" strike="noStrike" dirty="0" smtClean="0">
                <a:solidFill>
                  <a:srgbClr val="000000"/>
                </a:solidFill>
                <a:latin typeface="Lucida Sans Unicode"/>
                <a:ea typeface="DejaVu Sans"/>
              </a:rPr>
              <a:t>issue</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rPr>
              <a:t>Prioritize</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Link with other issues if/as relevant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Assign</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Work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Resolve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Close</a:t>
            </a:r>
          </a:p>
          <a:p>
            <a:pPr marL="742950" lvl="1" indent="-285750">
              <a:lnSpc>
                <a:spcPct val="100000"/>
              </a:lnSpc>
              <a:buSzPct val="45000"/>
              <a:buFont typeface="Wingdings" panose="05000000000000000000" pitchFamily="2" charset="2"/>
              <a:buChar char="Ø"/>
            </a:pPr>
            <a:endParaRPr lang="en-US" strike="noStrike" dirty="0" smtClean="0">
              <a:solidFill>
                <a:srgbClr val="000000"/>
              </a:solidFill>
              <a:latin typeface="Lucida Sans Unicode"/>
              <a:ea typeface="DejaVu Sans"/>
            </a:endParaRPr>
          </a:p>
          <a:p>
            <a:pPr marL="285750" indent="-285750">
              <a:buSzPct val="45000"/>
              <a:buFont typeface="Wingdings" panose="05000000000000000000" pitchFamily="2" charset="2"/>
              <a:buChar char="Ø"/>
            </a:pPr>
            <a:r>
              <a:rPr lang="en-US" sz="2200" dirty="0" smtClean="0">
                <a:solidFill>
                  <a:srgbClr val="000000"/>
                </a:solidFill>
                <a:latin typeface="Lucida Sans Unicode"/>
              </a:rPr>
              <a:t>Further reading/references</a:t>
            </a:r>
          </a:p>
          <a:p>
            <a:pPr marL="742950" lvl="1" indent="-285750">
              <a:buSzPct val="45000"/>
              <a:buFont typeface="Wingdings" panose="05000000000000000000" pitchFamily="2" charset="2"/>
              <a:buChar char="Ø"/>
            </a:pPr>
            <a:r>
              <a:rPr lang="sv-SE" dirty="0">
                <a:hlinkClick r:id="rId3"/>
              </a:rPr>
              <a:t>https://</a:t>
            </a:r>
            <a:r>
              <a:rPr lang="sv-SE" dirty="0" smtClean="0">
                <a:hlinkClick r:id="rId3"/>
              </a:rPr>
              <a:t>confluence.atlassian.com/display/JIRA/JIRA+Documentation</a:t>
            </a:r>
            <a:endParaRPr lang="sv-SE" dirty="0" smtClean="0"/>
          </a:p>
        </p:txBody>
      </p:sp>
      <p:pic>
        <p:nvPicPr>
          <p:cNvPr id="102" name="Picture 2"/>
          <p:cNvPicPr/>
          <p:nvPr/>
        </p:nvPicPr>
        <p:blipFill>
          <a:blip r:embed="rId4"/>
          <a:stretch/>
        </p:blipFill>
        <p:spPr>
          <a:xfrm>
            <a:off x="457200" y="358200"/>
            <a:ext cx="1513440" cy="756000"/>
          </a:xfrm>
          <a:prstGeom prst="rect">
            <a:avLst/>
          </a:prstGeom>
          <a:ln>
            <a:noFill/>
          </a:ln>
        </p:spPr>
      </p:pic>
      <p:pic>
        <p:nvPicPr>
          <p:cNvPr id="5" name="Picture 2"/>
          <p:cNvPicPr/>
          <p:nvPr/>
        </p:nvPicPr>
        <p:blipFill>
          <a:blip r:embed="rId5"/>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Issue Types – other types exist!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Epic</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Story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Subtask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Bug</a:t>
            </a:r>
            <a:endParaRPr dirty="0"/>
          </a:p>
          <a:p>
            <a:pPr marL="742950" lvl="1"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Issue Linking – other relations exist!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Blocks/Blocked by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Depends/Depended on by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Relates to</a:t>
            </a:r>
            <a:endParaRPr dirty="0"/>
          </a:p>
          <a:p>
            <a:pPr marL="742950" lvl="1"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Labeling</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Attach labels for marking issues for </a:t>
            </a:r>
            <a:r>
              <a:rPr lang="en-US" strike="noStrike" dirty="0" smtClean="0">
                <a:solidFill>
                  <a:srgbClr val="000000"/>
                </a:solidFill>
                <a:latin typeface="Lucida Sans Unicode"/>
                <a:ea typeface="DejaVu Sans"/>
              </a:rPr>
              <a:t>milestones</a:t>
            </a:r>
            <a:endParaRPr dirty="0"/>
          </a:p>
        </p:txBody>
      </p:sp>
      <p:pic>
        <p:nvPicPr>
          <p:cNvPr id="105" name="Picture 2"/>
          <p:cNvPicPr/>
          <p:nvPr/>
        </p:nvPicPr>
        <p:blipFill>
          <a:blip r:embed="rId3"/>
          <a:stretch/>
        </p:blipFill>
        <p:spPr>
          <a:xfrm>
            <a:off x="457200" y="358200"/>
            <a:ext cx="1513440" cy="756000"/>
          </a:xfrm>
          <a:prstGeom prst="rect">
            <a:avLst/>
          </a:prstGeom>
          <a:ln>
            <a:noFill/>
          </a:ln>
        </p:spPr>
      </p:pic>
      <p:pic>
        <p:nvPicPr>
          <p:cNvPr id="5" name="Picture 2"/>
          <p:cNvPicPr/>
          <p:nvPr/>
        </p:nvPicPr>
        <p:blipFill>
          <a:blip r:embed="rId4"/>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 name="Picture 2"/>
          <p:cNvPicPr/>
          <p:nvPr/>
        </p:nvPicPr>
        <p:blipFill>
          <a:blip r:embed="rId3"/>
          <a:stretch/>
        </p:blipFill>
        <p:spPr>
          <a:xfrm>
            <a:off x="457200" y="358200"/>
            <a:ext cx="1513440" cy="756000"/>
          </a:xfrm>
          <a:prstGeom prst="rect">
            <a:avLst/>
          </a:prstGeom>
          <a:ln>
            <a:noFill/>
          </a:ln>
        </p:spPr>
      </p:pic>
      <p:pic>
        <p:nvPicPr>
          <p:cNvPr id="5" name="Picture 2"/>
          <p:cNvPicPr/>
          <p:nvPr/>
        </p:nvPicPr>
        <p:blipFill>
          <a:blip r:embed="rId4"/>
          <a:stretch/>
        </p:blipFill>
        <p:spPr>
          <a:xfrm>
            <a:off x="7467480" y="260648"/>
            <a:ext cx="1506240" cy="684720"/>
          </a:xfrm>
          <a:prstGeom prst="rect">
            <a:avLst/>
          </a:prstGeom>
          <a:ln>
            <a:noFill/>
          </a:ln>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5576" y="1488902"/>
            <a:ext cx="7727954" cy="4985777"/>
          </a:xfrm>
          <a:prstGeom prst="rect">
            <a:avLst/>
          </a:prstGeom>
        </p:spPr>
      </p:pic>
    </p:spTree>
    <p:extLst>
      <p:ext uri="{BB962C8B-B14F-4D97-AF65-F5344CB8AC3E}">
        <p14:creationId xmlns:p14="http://schemas.microsoft.com/office/powerpoint/2010/main" val="182075668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Distributed version control system</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Linus Torvalds.</a:t>
            </a:r>
            <a:endParaRPr dirty="0"/>
          </a:p>
          <a:p>
            <a:pPr marL="742950" lvl="1" indent="-285750">
              <a:lnSpc>
                <a:spcPct val="100000"/>
              </a:lnSpc>
              <a:buSzPct val="45000"/>
              <a:buFont typeface="Wingdings" panose="05000000000000000000" pitchFamily="2" charset="2"/>
              <a:buChar char="Ø"/>
            </a:pPr>
            <a:r>
              <a:rPr lang="en-US" dirty="0">
                <a:solidFill>
                  <a:srgbClr val="000000"/>
                </a:solidFill>
                <a:latin typeface="Lucida Sans Unicode"/>
                <a:ea typeface="DejaVu Sans"/>
              </a:rPr>
              <a:t>e</a:t>
            </a:r>
            <a:r>
              <a:rPr lang="en-US" strike="noStrike" dirty="0" smtClean="0">
                <a:solidFill>
                  <a:srgbClr val="000000"/>
                </a:solidFill>
                <a:latin typeface="Lucida Sans Unicode"/>
                <a:ea typeface="DejaVu Sans"/>
              </a:rPr>
              <a:t>asy to learn and fast.</a:t>
            </a:r>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Clone the repo</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Do your work</a:t>
            </a:r>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Pull/fetch &amp; rebase/merge</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Add &amp; commit</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Amend</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Push</a:t>
            </a:r>
          </a:p>
          <a:p>
            <a:pPr marL="742950" lvl="1" indent="-285750">
              <a:lnSpc>
                <a:spcPct val="100000"/>
              </a:lnSpc>
              <a:buSzPct val="45000"/>
              <a:buFont typeface="Wingdings" panose="05000000000000000000" pitchFamily="2" charset="2"/>
              <a:buChar char="Ø"/>
            </a:pPr>
            <a:endParaRPr lang="en-US" strike="noStrike" dirty="0">
              <a:solidFill>
                <a:srgbClr val="000000"/>
              </a:solidFill>
              <a:latin typeface="Lucida Sans Unicode"/>
              <a:ea typeface="DejaVu Sans"/>
            </a:endParaRPr>
          </a:p>
          <a:p>
            <a:pPr marL="285750" indent="-285750">
              <a:buSzPct val="45000"/>
              <a:buFont typeface="Wingdings" panose="05000000000000000000" pitchFamily="2" charset="2"/>
              <a:buChar char="Ø"/>
            </a:pPr>
            <a:r>
              <a:rPr lang="en-US" sz="2200" dirty="0">
                <a:solidFill>
                  <a:srgbClr val="000000"/>
                </a:solidFill>
                <a:latin typeface="Lucida Sans Unicode"/>
              </a:rPr>
              <a:t>Further </a:t>
            </a:r>
            <a:r>
              <a:rPr lang="en-US" sz="2200" dirty="0" smtClean="0">
                <a:solidFill>
                  <a:srgbClr val="000000"/>
                </a:solidFill>
                <a:latin typeface="Lucida Sans Unicode"/>
              </a:rPr>
              <a:t>reading</a:t>
            </a:r>
            <a:r>
              <a:rPr lang="en-US" sz="2200" dirty="0">
                <a:solidFill>
                  <a:srgbClr val="000000"/>
                </a:solidFill>
                <a:latin typeface="Lucida Sans Unicode"/>
              </a:rPr>
              <a:t>/references</a:t>
            </a:r>
          </a:p>
          <a:p>
            <a:pPr marL="742950" lvl="1" indent="-285750">
              <a:buSzPct val="45000"/>
              <a:buFont typeface="Wingdings" panose="05000000000000000000" pitchFamily="2" charset="2"/>
              <a:buChar char="Ø"/>
            </a:pPr>
            <a:r>
              <a:rPr lang="en-US" dirty="0">
                <a:hlinkClick r:id="rId4"/>
              </a:rPr>
              <a:t>http://</a:t>
            </a:r>
            <a:r>
              <a:rPr lang="en-US" dirty="0" smtClean="0">
                <a:hlinkClick r:id="rId4"/>
              </a:rPr>
              <a:t>git-scm.com/book/en/v2</a:t>
            </a:r>
            <a:endParaRPr lang="en-US" dirty="0" smtClean="0"/>
          </a:p>
        </p:txBody>
      </p:sp>
      <p:pic>
        <p:nvPicPr>
          <p:cNvPr id="7" name="Picture 2"/>
          <p:cNvPicPr/>
          <p:nvPr/>
        </p:nvPicPr>
        <p:blipFill>
          <a:blip r:embed="rId5"/>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377</TotalTime>
  <Words>1279</Words>
  <Application>Microsoft Office PowerPoint</Application>
  <PresentationFormat>On-screen Show (4:3)</PresentationFormat>
  <Paragraphs>371</Paragraphs>
  <Slides>26</Slides>
  <Notes>11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Fatih Degirmenci</dc:creator>
  <cp:lastModifiedBy>Fatih Degirmenci</cp:lastModifiedBy>
  <cp:revision>125</cp:revision>
  <dcterms:modified xsi:type="dcterms:W3CDTF">2015-03-16T12:23:23Z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x">
    <vt:lpwstr>1</vt:lpwstr>
  </property>
  <property fmtid="{D5CDD505-2E9C-101B-9397-08002B2CF9AE}" pid="4" name="Pages">
    <vt:bool>true</vt:bool>
  </property>
  <property fmtid="{D5CDD505-2E9C-101B-9397-08002B2CF9AE}" pid="5" name="SecurityClass">
    <vt:lpwstr>Ericsson Internal</vt:lpwstr>
  </property>
  <property fmtid="{D5CDD505-2E9C-101B-9397-08002B2CF9AE}" pid="6" name="txtConfLabel">
    <vt:lpwstr>Ericsson Internal</vt:lpwstr>
  </property>
</Properties>
</file>