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77" r:id="rId2"/>
    <p:sldId id="664" r:id="rId3"/>
    <p:sldId id="665" r:id="rId4"/>
    <p:sldId id="663" r:id="rId5"/>
    <p:sldId id="662" r:id="rId6"/>
    <p:sldId id="557" r:id="rId7"/>
    <p:sldId id="666" r:id="rId8"/>
    <p:sldId id="667" r:id="rId9"/>
    <p:sldId id="668" r:id="rId10"/>
    <p:sldId id="669" r:id="rId11"/>
    <p:sldId id="659" r:id="rId12"/>
  </p:sldIdLst>
  <p:sldSz cx="14630400" cy="8229600"/>
  <p:notesSz cx="7102475" cy="9369425"/>
  <p:defaultTextStyle>
    <a:defPPr>
      <a:defRPr lang="en-US"/>
    </a:defPPr>
    <a:lvl1pPr marL="0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48606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097211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645817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194422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743025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291633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3840236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388842" algn="l" defTabSz="548606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592">
          <p15:clr>
            <a:srgbClr val="A4A3A4"/>
          </p15:clr>
        </p15:guide>
        <p15:guide id="2" orient="horz" pos="744">
          <p15:clr>
            <a:srgbClr val="A4A3A4"/>
          </p15:clr>
        </p15:guide>
        <p15:guide id="3" pos="522">
          <p15:clr>
            <a:srgbClr val="A4A3A4"/>
          </p15:clr>
        </p15:guide>
        <p15:guide id="4" pos="2904">
          <p15:clr>
            <a:srgbClr val="A4A3A4"/>
          </p15:clr>
        </p15:guide>
        <p15:guide id="5" pos="4622">
          <p15:clr>
            <a:srgbClr val="A4A3A4"/>
          </p15:clr>
        </p15:guide>
        <p15:guide id="6" orient="horz" pos="1256">
          <p15:clr>
            <a:srgbClr val="A4A3A4"/>
          </p15:clr>
        </p15:guide>
        <p15:guide id="7" orient="horz" pos="4848">
          <p15:clr>
            <a:srgbClr val="A4A3A4"/>
          </p15:clr>
        </p15:guide>
        <p15:guide id="8" pos="588">
          <p15:clr>
            <a:srgbClr val="A4A3A4"/>
          </p15:clr>
        </p15:guide>
        <p15:guide id="9" pos="4610">
          <p15:clr>
            <a:srgbClr val="A4A3A4"/>
          </p15:clr>
        </p15:guide>
        <p15:guide id="10" pos="86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1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llian Montgomery" initials="G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29AB0"/>
    <a:srgbClr val="A8B9C8"/>
    <a:srgbClr val="B1D5AF"/>
    <a:srgbClr val="C8C8C8"/>
    <a:srgbClr val="00A3A5"/>
    <a:srgbClr val="3C3C3C"/>
    <a:srgbClr val="3095C2"/>
    <a:srgbClr val="E76252"/>
    <a:srgbClr val="3EB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16" autoAdjust="0"/>
    <p:restoredTop sz="99886" autoAdjust="0"/>
  </p:normalViewPr>
  <p:slideViewPr>
    <p:cSldViewPr snapToGrid="0">
      <p:cViewPr varScale="1">
        <p:scale>
          <a:sx n="100" d="100"/>
          <a:sy n="100" d="100"/>
        </p:scale>
        <p:origin x="-168" y="-112"/>
      </p:cViewPr>
      <p:guideLst>
        <p:guide orient="horz" pos="4592"/>
        <p:guide orient="horz" pos="744"/>
        <p:guide orient="horz" pos="1256"/>
        <p:guide orient="horz" pos="4848"/>
        <p:guide pos="522"/>
        <p:guide pos="2904"/>
        <p:guide pos="4622"/>
        <p:guide pos="588"/>
        <p:guide pos="4610"/>
        <p:guide pos="869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4432" y="-104"/>
      </p:cViewPr>
      <p:guideLst>
        <p:guide orient="horz" pos="2951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3D22D-0F46-4BF4-9660-1D4B24F0D9EA}" type="datetimeFigureOut">
              <a:rPr lang="en-US" smtClean="0">
                <a:latin typeface="Arial" panose="020B0604020202020204" pitchFamily="34" charset="0"/>
              </a:rPr>
              <a:t>12/11/14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51696-4263-4686-8631-6326D8E42C39}" type="slidenum">
              <a:rPr lang="en-US" smtClean="0">
                <a:latin typeface="Arial" panose="020B0604020202020204" pitchFamily="34" charset="0"/>
              </a:rPr>
              <a:t>‹#›</a:t>
            </a:fld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161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B714F60-978E-4B46-A1E7-4610C4949FB2}" type="datetimeFigureOut">
              <a:rPr lang="en-US" smtClean="0"/>
              <a:pPr/>
              <a:t>12/11/14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468313"/>
            <a:ext cx="2895600" cy="1628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9" tIns="47060" rIns="94119" bIns="470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2179948"/>
            <a:ext cx="5681980" cy="6486770"/>
          </a:xfrm>
          <a:prstGeom prst="rect">
            <a:avLst/>
          </a:prstGeom>
        </p:spPr>
        <p:txBody>
          <a:bodyPr vert="horz" lIns="94119" tIns="47060" rIns="94119" bIns="4706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38491A7-CDAE-6648-97E4-398EE75EB3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04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48606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97211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45817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94422" algn="l" defTabSz="548606" rtl="0" eaLnBrk="1" latinLnBrk="0" hangingPunct="1">
      <a:defRPr sz="1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743025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291633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3840236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388842" algn="l" defTabSz="54860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6750" y="392113"/>
            <a:ext cx="2938463" cy="1654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0247" y="2185313"/>
            <a:ext cx="6173015" cy="6481405"/>
          </a:xfrm>
        </p:spPr>
        <p:txBody>
          <a:bodyPr/>
          <a:lstStyle/>
          <a:p>
            <a:r>
              <a:rPr lang="en-US" sz="1100" dirty="0"/>
              <a:t>We live in a connected world and the foundation for these connections is the network. 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Broadband Internet traffic is doubling each and every year (according to IDC) [or] Internet traffic worldwide will grow three-fold by the year 2017. (Internet Trends, Mary Meeker (KCPB) 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Today we have 2.5 billion Internet users in the world – roughly one-third of the Earth’s population. In the next decade, the number of Internet users will double to 5 billion (Mary Meeker, KPCB)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That means that two-thirds of the world will be connected by 2023.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When you add in the big trends of cloud, mobility, video and security, the combined rate of acceleration is placing unprecedented demands on the network.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[Optional stats/factoids]</a:t>
            </a:r>
          </a:p>
          <a:p>
            <a:r>
              <a:rPr lang="en-US" sz="1100" dirty="0"/>
              <a:t>100 hours of video uploaded every single minute to YouTube (YouTube) 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Mobile video traffic exceeded 50 percent for the first time in 2012. (Cisco VNI)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Mobile network connection speeds more than doubled in 2012. (Cisco VNI)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In 2012, a fourth-generation (4G) connection generated 19 times more traffic on average than a non-4G connection. Although 4G connections represent only 0.9 percent of mobile connections today, they already account for 14 percent of mobile data traffic. (Cisco VNI)</a:t>
            </a:r>
          </a:p>
          <a:p>
            <a:r>
              <a:rPr lang="en-US" sz="1100" dirty="0"/>
              <a:t> </a:t>
            </a:r>
          </a:p>
          <a:p>
            <a:r>
              <a:rPr lang="en-US" sz="1100" i="1" dirty="0"/>
              <a:t>[NOTE: Consider finding alternate source for above stats to avoid siting Cisco]</a:t>
            </a:r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As you just described (refer to pain points from previous slide), you are living in this world and feeling the pressure every day.</a:t>
            </a:r>
          </a:p>
          <a:p>
            <a:endParaRPr lang="en-US" sz="1100" dirty="0"/>
          </a:p>
          <a:p>
            <a:r>
              <a:rPr lang="en-US" sz="1100" dirty="0" err="1"/>
              <a:t>Pradeep</a:t>
            </a:r>
            <a:r>
              <a:rPr lang="en-US" sz="1100" dirty="0"/>
              <a:t> </a:t>
            </a:r>
            <a:r>
              <a:rPr lang="en-US" sz="1100" dirty="0" err="1"/>
              <a:t>Sindhu</a:t>
            </a:r>
            <a:r>
              <a:rPr lang="en-US" sz="1100" dirty="0"/>
              <a:t> founded Juniper 17 years ago on the belief that we should solve technology problems that matter most to our customers and that make a difference in the world. He recognized the importance of the network and the impact it would have on our world.</a:t>
            </a:r>
          </a:p>
          <a:p>
            <a:endParaRPr lang="en-US" sz="1100" dirty="0"/>
          </a:p>
          <a:p>
            <a:r>
              <a:rPr lang="en-US" sz="1100" dirty="0"/>
              <a:t>Our mission is simple, but powerful; to connect everything and empower everyone. </a:t>
            </a:r>
          </a:p>
          <a:p>
            <a:pPr lvl="0"/>
            <a:endParaRPr lang="en-US" sz="1100" dirty="0"/>
          </a:p>
          <a:p>
            <a:r>
              <a:rPr lang="en-US" sz="1100" dirty="0"/>
              <a:t>In today’s connected world, this mission is more relevant than ever.</a:t>
            </a:r>
          </a:p>
          <a:p>
            <a:pPr lvl="0"/>
            <a:endParaRPr lang="en-US" sz="1100" dirty="0"/>
          </a:p>
          <a:p>
            <a:r>
              <a:rPr lang="en-US" sz="1100" dirty="0"/>
              <a:t>Here at Juniper we are focused on helping alleviate those pain points through our portfolio of high performance networking products.</a:t>
            </a:r>
          </a:p>
          <a:p>
            <a:pPr lvl="0"/>
            <a:endParaRPr lang="en-US" sz="1100" dirty="0"/>
          </a:p>
          <a:p>
            <a:pPr lvl="0"/>
            <a:r>
              <a:rPr lang="en-US" sz="1100" dirty="0"/>
              <a:t>[T] And we do this by listening to our customers and helping them address their challenges and capitalize on their opportunities.</a:t>
            </a:r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491A7-CDAE-6648-97E4-398EE75EB38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35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microsoft.com/office/2007/relationships/hdphoto" Target="../media/hdphoto1.wdp"/><Relationship Id="rId5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84190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1423984"/>
            <a:ext cx="13167362" cy="6059092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320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>
              <a:defRPr>
                <a:solidFill>
                  <a:srgbClr val="29292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85021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lternate Backgroun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ngwindowperspective.jpg"/>
          <p:cNvPicPr>
            <a:picLocks noChangeAspect="1"/>
          </p:cNvPicPr>
          <p:nvPr userDrawn="1"/>
        </p:nvPicPr>
        <p:blipFill rotWithShape="1">
          <a:blip r:embed="rId2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42" b="10558"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58533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9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87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Alternate Backgroun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stytest5.png"/>
          <p:cNvPicPr>
            <a:picLocks noChangeAspect="1"/>
          </p:cNvPicPr>
          <p:nvPr userDrawn="1"/>
        </p:nvPicPr>
        <p:blipFill rotWithShape="1">
          <a:blip r:embed="rId2">
            <a:alphaModFix amt="6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16"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20046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10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2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longwindowperspective.jpg"/>
          <p:cNvPicPr>
            <a:picLocks noChangeAspect="1"/>
          </p:cNvPicPr>
          <p:nvPr userDrawn="1"/>
        </p:nvPicPr>
        <p:blipFill rotWithShape="1">
          <a:blip r:embed="rId2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42" b="10558"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7" name="Picture 6" descr="juniper_cmyk.png"/>
          <p:cNvPicPr>
            <a:picLocks noChangeAspect="1"/>
          </p:cNvPicPr>
          <p:nvPr userDrawn="1"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30000"/>
                    </a14:imgEffect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-100000" contras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09631" y="432094"/>
            <a:ext cx="2280998" cy="623615"/>
          </a:xfrm>
          <a:prstGeom prst="rect">
            <a:avLst/>
          </a:prstGeom>
        </p:spPr>
      </p:pic>
      <p:pic>
        <p:nvPicPr>
          <p:cNvPr id="8" name="Picture 7" descr="Slide16 copy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5766" y="4824065"/>
            <a:ext cx="6050008" cy="1052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6543" y="3323490"/>
            <a:ext cx="6674148" cy="1371600"/>
          </a:xfrm>
          <a:prstGeom prst="rect">
            <a:avLst/>
          </a:prstGeom>
        </p:spPr>
        <p:txBody>
          <a:bodyPr lIns="91425" tIns="45713" rIns="91425" bIns="45713" anchor="b" anchorCtr="0"/>
          <a:lstStyle>
            <a:lvl1pPr>
              <a:lnSpc>
                <a:spcPct val="95000"/>
              </a:lnSpc>
              <a:spcBef>
                <a:spcPts val="900"/>
              </a:spcBef>
              <a:defRPr lang="en-US" sz="10000" b="0" cap="none" spc="-6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25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Restricted &amp; Confidential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68589107-detail-of-modern-architecture-and-empty-gettyimages copy.jpg"/>
          <p:cNvPicPr>
            <a:picLocks noChangeAspect="1"/>
          </p:cNvPicPr>
          <p:nvPr userDrawn="1"/>
        </p:nvPicPr>
        <p:blipFill rotWithShape="1"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4" b="24289"/>
          <a:stretch/>
        </p:blipFill>
        <p:spPr>
          <a:xfrm>
            <a:off x="-23504" y="-1"/>
            <a:ext cx="14653904" cy="822960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1504345" y="7873007"/>
            <a:ext cx="286646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pPr algn="r" eaLnBrk="1" hangingPunct="1">
              <a:spcBef>
                <a:spcPct val="50000"/>
              </a:spcBef>
            </a:pPr>
            <a:r>
              <a:rPr lang="en-US" sz="1100" kern="1200" dirty="0" smtClean="0">
                <a:solidFill>
                  <a:srgbClr val="344A58">
                    <a:alpha val="50000"/>
                  </a:srgbClr>
                </a:solidFill>
                <a:latin typeface="Arial"/>
                <a:ea typeface="+mn-ea"/>
                <a:cs typeface="Arial"/>
              </a:rPr>
              <a:t>Juniper Networks Restricted &amp; Confidential</a:t>
            </a:r>
            <a:endParaRPr lang="en-US" sz="1100" kern="1200" dirty="0">
              <a:solidFill>
                <a:srgbClr val="344A58">
                  <a:alpha val="50000"/>
                </a:srgb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0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58534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1577260"/>
            <a:ext cx="13167362" cy="5431156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320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>
              <a:defRPr>
                <a:solidFill>
                  <a:srgbClr val="29292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88773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tricted &amp; Confidential_Title,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8589107-detail-of-modern-architecture-and-empty-gettyimages copy.jpg"/>
          <p:cNvPicPr>
            <a:picLocks noChangeAspect="1"/>
          </p:cNvPicPr>
          <p:nvPr userDrawn="1"/>
        </p:nvPicPr>
        <p:blipFill rotWithShape="1"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4" b="24289"/>
          <a:stretch/>
        </p:blipFill>
        <p:spPr>
          <a:xfrm>
            <a:off x="-23504" y="-1"/>
            <a:ext cx="14653904" cy="82296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07218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688802" y="1228653"/>
            <a:ext cx="13167550" cy="592454"/>
          </a:xfrm>
          <a:prstGeom prst="rect">
            <a:avLst/>
          </a:prstGeom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400"/>
              </a:spcBef>
              <a:buNone/>
              <a:defRPr sz="3200" cap="none" spc="-61" baseline="0">
                <a:solidFill>
                  <a:schemeClr val="accent2"/>
                </a:solidFill>
              </a:defRPr>
            </a:lvl1pPr>
            <a:lvl2pPr marL="548606" indent="0">
              <a:buNone/>
              <a:defRPr sz="3400">
                <a:solidFill>
                  <a:schemeClr val="tx1"/>
                </a:solidFill>
              </a:defRPr>
            </a:lvl2pPr>
            <a:lvl3pPr marL="1097211" indent="0">
              <a:buNone/>
              <a:defRPr sz="2400">
                <a:solidFill>
                  <a:schemeClr val="tx1"/>
                </a:solidFill>
              </a:defRPr>
            </a:lvl3pPr>
            <a:lvl4pPr marL="1645813" indent="0">
              <a:buNone/>
              <a:defRPr sz="2300">
                <a:solidFill>
                  <a:schemeClr val="tx1"/>
                </a:solidFill>
              </a:defRPr>
            </a:lvl4pPr>
            <a:lvl5pPr marL="2194418" indent="0">
              <a:buNone/>
              <a:defRPr sz="2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1504345" y="7873007"/>
            <a:ext cx="286646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pPr algn="r" eaLnBrk="1" hangingPunct="1">
              <a:spcBef>
                <a:spcPct val="50000"/>
              </a:spcBef>
            </a:pPr>
            <a:r>
              <a:rPr lang="en-US" sz="1100" kern="1200" dirty="0" smtClean="0">
                <a:solidFill>
                  <a:srgbClr val="344A58">
                    <a:alpha val="50000"/>
                  </a:srgbClr>
                </a:solidFill>
                <a:latin typeface="Arial"/>
                <a:ea typeface="+mn-ea"/>
                <a:cs typeface="Arial"/>
              </a:rPr>
              <a:t>Juniper Networks Restricted &amp; Confidential</a:t>
            </a:r>
            <a:endParaRPr lang="en-US" sz="1100" kern="1200" dirty="0">
              <a:solidFill>
                <a:srgbClr val="344A58">
                  <a:alpha val="50000"/>
                </a:srgbClr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611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fidential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68589107-detail-of-modern-architecture-and-empty-gettyimages copy.jpg"/>
          <p:cNvPicPr>
            <a:picLocks noChangeAspect="1"/>
          </p:cNvPicPr>
          <p:nvPr userDrawn="1"/>
        </p:nvPicPr>
        <p:blipFill rotWithShape="1"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4" b="24289"/>
          <a:stretch/>
        </p:blipFill>
        <p:spPr>
          <a:xfrm>
            <a:off x="-23504" y="-1"/>
            <a:ext cx="14653904" cy="822960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2310656" y="7873007"/>
            <a:ext cx="2060149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pPr algn="r" eaLnBrk="1" hangingPunct="1">
              <a:spcBef>
                <a:spcPct val="50000"/>
              </a:spcBef>
            </a:pPr>
            <a:r>
              <a:rPr lang="en-US" sz="1100" kern="1200" dirty="0" smtClean="0">
                <a:solidFill>
                  <a:srgbClr val="344A58">
                    <a:alpha val="50000"/>
                  </a:srgbClr>
                </a:solidFill>
                <a:latin typeface="Arial"/>
                <a:ea typeface="+mn-ea"/>
                <a:cs typeface="Arial"/>
              </a:rPr>
              <a:t>Juniper Networks Confidential</a:t>
            </a:r>
            <a:endParaRPr lang="en-US" sz="1100" kern="1200" dirty="0">
              <a:solidFill>
                <a:srgbClr val="344A58">
                  <a:alpha val="50000"/>
                </a:srgb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0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1560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1500286"/>
            <a:ext cx="13167362" cy="5431156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320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>
              <a:defRPr>
                <a:solidFill>
                  <a:srgbClr val="29292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60521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fidential_Title,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8589107-detail-of-modern-architecture-and-empty-gettyimages copy.jpg"/>
          <p:cNvPicPr>
            <a:picLocks noChangeAspect="1"/>
          </p:cNvPicPr>
          <p:nvPr userDrawn="1"/>
        </p:nvPicPr>
        <p:blipFill rotWithShape="1">
          <a:blip r:embed="rId2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4" b="24289"/>
          <a:stretch/>
        </p:blipFill>
        <p:spPr>
          <a:xfrm>
            <a:off x="-23504" y="-1"/>
            <a:ext cx="14653904" cy="8229601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-12830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45704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688802" y="1228653"/>
            <a:ext cx="13167550" cy="592454"/>
          </a:xfrm>
          <a:prstGeom prst="rect">
            <a:avLst/>
          </a:prstGeom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400"/>
              </a:spcBef>
              <a:buNone/>
              <a:defRPr sz="3200" cap="none" spc="-61" baseline="0">
                <a:solidFill>
                  <a:schemeClr val="accent2"/>
                </a:solidFill>
              </a:defRPr>
            </a:lvl1pPr>
            <a:lvl2pPr marL="548606" indent="0">
              <a:buNone/>
              <a:defRPr sz="3400">
                <a:solidFill>
                  <a:schemeClr val="tx1"/>
                </a:solidFill>
              </a:defRPr>
            </a:lvl2pPr>
            <a:lvl3pPr marL="1097211" indent="0">
              <a:buNone/>
              <a:defRPr sz="2400">
                <a:solidFill>
                  <a:schemeClr val="tx1"/>
                </a:solidFill>
              </a:defRPr>
            </a:lvl3pPr>
            <a:lvl4pPr marL="1645813" indent="0">
              <a:buNone/>
              <a:defRPr sz="2300">
                <a:solidFill>
                  <a:schemeClr val="tx1"/>
                </a:solidFill>
              </a:defRPr>
            </a:lvl4pPr>
            <a:lvl5pPr marL="2194418" indent="0">
              <a:buNone/>
              <a:defRPr sz="2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310656" y="7873007"/>
            <a:ext cx="2060149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pPr algn="r" eaLnBrk="1" hangingPunct="1">
              <a:spcBef>
                <a:spcPct val="50000"/>
              </a:spcBef>
            </a:pPr>
            <a:r>
              <a:rPr lang="en-US" sz="1100" kern="1200" dirty="0" smtClean="0">
                <a:solidFill>
                  <a:srgbClr val="344A58">
                    <a:alpha val="50000"/>
                  </a:srgbClr>
                </a:solidFill>
                <a:latin typeface="Arial"/>
                <a:ea typeface="+mn-ea"/>
                <a:cs typeface="Arial"/>
              </a:rPr>
              <a:t>Juniper Networks Confidential</a:t>
            </a:r>
            <a:endParaRPr lang="en-US" sz="1100" kern="1200" dirty="0">
              <a:solidFill>
                <a:srgbClr val="344A58">
                  <a:alpha val="50000"/>
                </a:srgbClr>
              </a:solidFill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377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>
              <a:latin typeface="Arial" panose="020B0604020202020204" pitchFamily="34" charset="0"/>
            </a:endParaRPr>
          </a:p>
        </p:txBody>
      </p:sp>
      <p:pic>
        <p:nvPicPr>
          <p:cNvPr id="2" name="Picture 1" descr="testytest2.png"/>
          <p:cNvPicPr>
            <a:picLocks noChangeAspect="1"/>
          </p:cNvPicPr>
          <p:nvPr userDrawn="1"/>
        </p:nvPicPr>
        <p:blipFill rotWithShape="1">
          <a:blip r:embed="rId2" cstate="screen">
            <a:alphaModFix amt="6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pic>
        <p:nvPicPr>
          <p:cNvPr id="3" name="Picture 2" descr="responsive_pallete.png"/>
          <p:cNvPicPr preferRelativeResize="0"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956" y="4503152"/>
            <a:ext cx="7700009" cy="9312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06220" y="2579408"/>
            <a:ext cx="8055056" cy="177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lnSpc>
                <a:spcPct val="95000"/>
              </a:lnSpc>
              <a:spcBef>
                <a:spcPts val="900"/>
              </a:spcBef>
              <a:spcAft>
                <a:spcPts val="0"/>
              </a:spcAft>
              <a:defRPr lang="en-US" sz="72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>
              <a:lnSpc>
                <a:spcPct val="80000"/>
              </a:lnSpc>
              <a:spcAft>
                <a:spcPts val="1199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1109174" y="4747696"/>
            <a:ext cx="8055218" cy="548788"/>
          </a:xfrm>
          <a:prstGeom prst="rect">
            <a:avLst/>
          </a:prstGeom>
          <a:noFill/>
          <a:ln>
            <a:noFill/>
          </a:ln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900"/>
              </a:spcBef>
              <a:buNone/>
              <a:defRPr sz="3400" cap="none" spc="-61" baseline="0">
                <a:solidFill>
                  <a:schemeClr val="tx1"/>
                </a:solidFill>
              </a:defRPr>
            </a:lvl1pPr>
            <a:lvl2pPr marL="548606" indent="0">
              <a:buNone/>
              <a:defRPr sz="2900" cap="all" baseline="0">
                <a:solidFill>
                  <a:schemeClr val="accent2"/>
                </a:solidFill>
              </a:defRPr>
            </a:lvl2pPr>
            <a:lvl3pPr marL="1097211" indent="0">
              <a:buNone/>
              <a:defRPr sz="2900" cap="all" baseline="0">
                <a:solidFill>
                  <a:schemeClr val="accent2"/>
                </a:solidFill>
              </a:defRPr>
            </a:lvl3pPr>
            <a:lvl4pPr marL="1645813" indent="0">
              <a:buNone/>
              <a:defRPr sz="2900" cap="all" baseline="0">
                <a:solidFill>
                  <a:schemeClr val="accent2"/>
                </a:solidFill>
              </a:defRPr>
            </a:lvl4pPr>
            <a:lvl5pPr marL="2194418" indent="0">
              <a:buNone/>
              <a:defRPr sz="2900" cap="all" baseline="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1"/>
          </p:nvPr>
        </p:nvSpPr>
        <p:spPr>
          <a:xfrm>
            <a:off x="1109174" y="5928803"/>
            <a:ext cx="8034064" cy="781050"/>
          </a:xfrm>
          <a:prstGeom prst="rect">
            <a:avLst/>
          </a:prstGeom>
          <a:noFill/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900"/>
              </a:spcBef>
              <a:buNone/>
              <a:defRPr sz="3000" cap="none" spc="-61" baseline="0">
                <a:solidFill>
                  <a:schemeClr val="accent2"/>
                </a:solidFill>
              </a:defRPr>
            </a:lvl1pPr>
            <a:lvl2pPr marL="548606" indent="0">
              <a:buNone/>
              <a:defRPr sz="2400" cap="all" baseline="0">
                <a:solidFill>
                  <a:schemeClr val="accent2"/>
                </a:solidFill>
              </a:defRPr>
            </a:lvl2pPr>
            <a:lvl3pPr marL="1097211" indent="0">
              <a:buNone/>
              <a:defRPr sz="2400" cap="all" baseline="0">
                <a:solidFill>
                  <a:schemeClr val="accent2"/>
                </a:solidFill>
              </a:defRPr>
            </a:lvl3pPr>
            <a:lvl4pPr marL="1645813" indent="0">
              <a:buNone/>
              <a:defRPr sz="2400" cap="all" baseline="0">
                <a:solidFill>
                  <a:schemeClr val="accent2"/>
                </a:solidFill>
              </a:defRPr>
            </a:lvl4pPr>
            <a:lvl5pPr marL="2194418" indent="0">
              <a:buNone/>
              <a:defRPr sz="2400" cap="all" baseline="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8" descr="juniper_cmyk.png"/>
          <p:cNvPicPr>
            <a:picLocks noChangeAspect="1"/>
          </p:cNvPicPr>
          <p:nvPr userDrawn="1"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30000"/>
                    </a14:imgEffect>
                    <a14:imgEffect>
                      <a14:colorTemperature colorTemp="11500"/>
                    </a14:imgEffect>
                    <a14:imgEffect>
                      <a14:saturation sat="0"/>
                    </a14:imgEffect>
                    <a14:imgEffect>
                      <a14:brightnessContrast bright="-100000" contras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09631" y="432094"/>
            <a:ext cx="2280998" cy="62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24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stytest8.png"/>
          <p:cNvPicPr>
            <a:picLocks noChangeAspect="1"/>
          </p:cNvPicPr>
          <p:nvPr userDrawn="1"/>
        </p:nvPicPr>
        <p:blipFill rotWithShape="1">
          <a:blip r:embed="rId2" cstate="screen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53" t="16137"/>
          <a:stretch/>
        </p:blipFill>
        <p:spPr>
          <a:xfrm>
            <a:off x="3" y="0"/>
            <a:ext cx="14630399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3" y="4629915"/>
            <a:ext cx="9052311" cy="1634491"/>
          </a:xfrm>
          <a:prstGeom prst="rect">
            <a:avLst/>
          </a:prstGeom>
        </p:spPr>
        <p:txBody>
          <a:bodyPr lIns="91425" tIns="45713" rIns="91425" bIns="45713" anchor="t"/>
          <a:lstStyle>
            <a:lvl1pPr algn="l">
              <a:lnSpc>
                <a:spcPct val="95000"/>
              </a:lnSpc>
              <a:spcBef>
                <a:spcPts val="400"/>
              </a:spcBef>
              <a:defRPr sz="5800" b="0" cap="none" spc="-61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responsive_pallete.png"/>
          <p:cNvPicPr preferRelativeResize="0"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956" y="4452512"/>
            <a:ext cx="8800012" cy="9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5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71363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843" y="2091076"/>
            <a:ext cx="13167362" cy="5420114"/>
          </a:xfrm>
          <a:prstGeom prst="rect">
            <a:avLst/>
          </a:prstGeom>
        </p:spPr>
        <p:txBody>
          <a:bodyPr lIns="91425" tIns="45713" rIns="91425" bIns="45713"/>
          <a:lstStyle>
            <a:lvl1pPr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3200" baseline="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>
              <a:defRPr>
                <a:solidFill>
                  <a:srgbClr val="29292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688802" y="1254312"/>
            <a:ext cx="13167550" cy="592454"/>
          </a:xfrm>
          <a:prstGeom prst="rect">
            <a:avLst/>
          </a:prstGeom>
        </p:spPr>
        <p:txBody>
          <a:bodyPr lIns="109887" tIns="54942" rIns="109887" bIns="54942"/>
          <a:lstStyle>
            <a:lvl1pPr marL="0" indent="0">
              <a:lnSpc>
                <a:spcPct val="95000"/>
              </a:lnSpc>
              <a:spcBef>
                <a:spcPts val="400"/>
              </a:spcBef>
              <a:buNone/>
              <a:defRPr sz="3200" cap="none" spc="-61" baseline="0">
                <a:solidFill>
                  <a:schemeClr val="accent2"/>
                </a:solidFill>
              </a:defRPr>
            </a:lvl1pPr>
            <a:lvl2pPr marL="548606" indent="0">
              <a:buNone/>
              <a:defRPr sz="3400">
                <a:solidFill>
                  <a:schemeClr val="tx1"/>
                </a:solidFill>
              </a:defRPr>
            </a:lvl2pPr>
            <a:lvl3pPr marL="1097211" indent="0">
              <a:buNone/>
              <a:defRPr sz="2400">
                <a:solidFill>
                  <a:schemeClr val="tx1"/>
                </a:solidFill>
              </a:defRPr>
            </a:lvl3pPr>
            <a:lvl4pPr marL="1645813" indent="0">
              <a:buNone/>
              <a:defRPr sz="2300">
                <a:solidFill>
                  <a:schemeClr val="tx1"/>
                </a:solidFill>
              </a:defRPr>
            </a:lvl4pPr>
            <a:lvl5pPr marL="2194418" indent="0">
              <a:buNone/>
              <a:defRPr sz="23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438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71362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7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_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883" y="2405661"/>
            <a:ext cx="6309360" cy="5317206"/>
          </a:xfrm>
          <a:prstGeom prst="rect">
            <a:avLst/>
          </a:prstGeom>
        </p:spPr>
        <p:txBody>
          <a:bodyPr lIns="91425" tIns="45713" rIns="91425" bIns="45713"/>
          <a:lstStyle>
            <a:lvl1pPr marL="276624" indent="-276624"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2800">
                <a:solidFill>
                  <a:schemeClr val="accent2"/>
                </a:solidFill>
              </a:defRPr>
            </a:lvl1pPr>
            <a:lvl2pPr marL="682977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2pPr>
            <a:lvl3pPr marL="1102684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000">
                <a:solidFill>
                  <a:schemeClr val="accent2"/>
                </a:solidFill>
              </a:defRPr>
            </a:lvl3pPr>
            <a:lvl4pPr marL="1512852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1800">
                <a:solidFill>
                  <a:schemeClr val="accent2"/>
                </a:solidFill>
              </a:defRPr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73051" y="2405661"/>
            <a:ext cx="6309360" cy="5317206"/>
          </a:xfrm>
          <a:prstGeom prst="rect">
            <a:avLst/>
          </a:prstGeom>
        </p:spPr>
        <p:txBody>
          <a:bodyPr lIns="91425" tIns="45713" rIns="91425" bIns="45713"/>
          <a:lstStyle>
            <a:lvl1pPr marL="276624" indent="-276624"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defRPr sz="2800">
                <a:solidFill>
                  <a:schemeClr val="accent2"/>
                </a:solidFill>
              </a:defRPr>
            </a:lvl1pPr>
            <a:lvl2pPr marL="682977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2pPr>
            <a:lvl3pPr marL="1241951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defRPr sz="2000">
                <a:solidFill>
                  <a:schemeClr val="accent2"/>
                </a:solidFill>
              </a:defRPr>
            </a:lvl3pPr>
            <a:lvl4pPr marL="1779938" indent="-272810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tabLst/>
              <a:defRPr sz="1800">
                <a:solidFill>
                  <a:schemeClr val="accent2"/>
                </a:solidFill>
              </a:defRPr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752883" y="1414218"/>
            <a:ext cx="6309360" cy="767716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3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673051" y="1414218"/>
            <a:ext cx="6309360" cy="767716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3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84923" y="520046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14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itle w Content, Lef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>
              <a:latin typeface="Arial" panose="020B0604020202020204" pitchFamily="34" charset="0"/>
            </a:endParaRPr>
          </a:p>
        </p:txBody>
      </p:sp>
      <p:pic>
        <p:nvPicPr>
          <p:cNvPr id="2" name="Picture 1" descr="testytest2.png"/>
          <p:cNvPicPr>
            <a:picLocks noChangeAspect="1"/>
          </p:cNvPicPr>
          <p:nvPr userDrawn="1"/>
        </p:nvPicPr>
        <p:blipFill rotWithShape="1">
          <a:blip r:embed="rId2" cstate="screen">
            <a:alphaModFix amt="6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flipH="1">
            <a:off x="0" y="2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46871" y="1139566"/>
            <a:ext cx="8970442" cy="590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>
              <a:lnSpc>
                <a:spcPct val="80000"/>
              </a:lnSpc>
              <a:spcAft>
                <a:spcPts val="1199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462255" y="2088304"/>
            <a:ext cx="9033904" cy="5200228"/>
          </a:xfrm>
          <a:prstGeom prst="rect">
            <a:avLst/>
          </a:prstGeom>
        </p:spPr>
        <p:txBody>
          <a:bodyPr lIns="109887" tIns="54942" rIns="109887" bIns="54942"/>
          <a:lstStyle>
            <a:lvl1pPr marL="411455" indent="-411455">
              <a:lnSpc>
                <a:spcPct val="95000"/>
              </a:lnSpc>
              <a:spcBef>
                <a:spcPts val="9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3200">
                <a:solidFill>
                  <a:schemeClr val="accent2"/>
                </a:solidFill>
              </a:defRPr>
            </a:lvl1pPr>
            <a:lvl2pPr marL="891485" indent="-342878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800">
                <a:solidFill>
                  <a:schemeClr val="accent2"/>
                </a:solidFill>
              </a:defRPr>
            </a:lvl2pPr>
            <a:lvl3pPr marL="1371515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3pPr>
            <a:lvl4pPr marL="1920117" indent="-274304">
              <a:lnSpc>
                <a:spcPct val="95000"/>
              </a:lnSpc>
              <a:spcBef>
                <a:spcPts val="4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4pPr>
            <a:lvl5pPr marL="2468722" indent="-274304">
              <a:buClr>
                <a:schemeClr val="tx1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3" y="0"/>
            <a:ext cx="3998081" cy="8229600"/>
          </a:xfrm>
          <a:prstGeom prst="rect">
            <a:avLst/>
          </a:prstGeom>
        </p:spPr>
        <p:txBody>
          <a:bodyPr lIns="109887" tIns="54942" rIns="109887" bIns="54942"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587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-1"/>
            <a:ext cx="14630400" cy="8229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>
              <a:latin typeface="Arial" panose="020B0604020202020204" pitchFamily="34" charset="0"/>
            </a:endParaRPr>
          </a:p>
        </p:txBody>
      </p:sp>
      <p:pic>
        <p:nvPicPr>
          <p:cNvPr id="13" name="Picture 12" descr="longwindowperspective.jpg"/>
          <p:cNvPicPr>
            <a:picLocks noChangeAspect="1"/>
          </p:cNvPicPr>
          <p:nvPr userDrawn="1"/>
        </p:nvPicPr>
        <p:blipFill rotWithShape="1">
          <a:blip r:embed="rId2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42" b="10558"/>
          <a:stretch/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46871" y="1139566"/>
            <a:ext cx="8970442" cy="590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lnSpc>
                <a:spcPct val="90000"/>
              </a:lnSpc>
              <a:spcAft>
                <a:spcPts val="1441"/>
              </a:spcAft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>
              <a:lnSpc>
                <a:spcPct val="80000"/>
              </a:lnSpc>
              <a:spcAft>
                <a:spcPts val="1199"/>
              </a:spcAft>
            </a:pPr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3" y="0"/>
            <a:ext cx="3998081" cy="8229600"/>
          </a:xfrm>
          <a:prstGeom prst="rect">
            <a:avLst/>
          </a:prstGeom>
        </p:spPr>
        <p:txBody>
          <a:bodyPr lIns="109887" tIns="54942" rIns="109887" bIns="54942" anchor="ctr" anchorCtr="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88644" y="3366639"/>
            <a:ext cx="7698751" cy="1891666"/>
          </a:xfrm>
          <a:prstGeom prst="rect">
            <a:avLst/>
          </a:prstGeom>
        </p:spPr>
        <p:txBody>
          <a:bodyPr lIns="109887" tIns="54942" rIns="109887" bIns="54942" anchor="ctr" anchorCtr="0"/>
          <a:lstStyle>
            <a:lvl1pPr marL="139267" indent="-139267">
              <a:lnSpc>
                <a:spcPct val="95000"/>
              </a:lnSpc>
              <a:spcBef>
                <a:spcPts val="900"/>
              </a:spcBef>
              <a:buNone/>
              <a:tabLst>
                <a:tab pos="8115599" algn="r"/>
              </a:tabLst>
              <a:defRPr sz="2900">
                <a:solidFill>
                  <a:schemeClr val="accent2"/>
                </a:solidFill>
              </a:defRPr>
            </a:lvl1pPr>
            <a:lvl2pPr marL="548606" indent="0">
              <a:buNone/>
              <a:defRPr sz="2900">
                <a:solidFill>
                  <a:schemeClr val="accent2"/>
                </a:solidFill>
              </a:defRPr>
            </a:lvl2pPr>
            <a:lvl3pPr marL="1097211" indent="0">
              <a:buNone/>
              <a:defRPr sz="2900">
                <a:solidFill>
                  <a:schemeClr val="accent2"/>
                </a:solidFill>
              </a:defRPr>
            </a:lvl3pPr>
            <a:lvl4pPr marL="1645813" indent="0">
              <a:buNone/>
              <a:defRPr sz="2900">
                <a:solidFill>
                  <a:schemeClr val="accent2"/>
                </a:solidFill>
              </a:defRPr>
            </a:lvl4pPr>
            <a:lvl5pPr marL="2194418" indent="0">
              <a:buNone/>
              <a:defRPr sz="29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12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938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ternate Background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room.jpg"/>
          <p:cNvPicPr>
            <a:picLocks noChangeAspect="1"/>
          </p:cNvPicPr>
          <p:nvPr userDrawn="1"/>
        </p:nvPicPr>
        <p:blipFill rotWithShape="1">
          <a:blip r:embed="rId2" cstate="screen">
            <a:alphaModFix amt="8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0"/>
            <a:ext cx="14630401" cy="8229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532875"/>
            <a:ext cx="13167362" cy="590932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>
              <a:lnSpc>
                <a:spcPct val="90000"/>
              </a:lnSpc>
              <a:spcBef>
                <a:spcPts val="400"/>
              </a:spcBef>
              <a:defRPr lang="en-US" sz="4800" b="0" spc="-61" baseline="0">
                <a:solidFill>
                  <a:schemeClr val="tx1"/>
                </a:solidFill>
                <a:ea typeface="+mn-ea"/>
              </a:defRPr>
            </a:lvl1pPr>
          </a:lstStyle>
          <a:p>
            <a:pPr marL="0" lvl="0" defTabSz="1096992">
              <a:lnSpc>
                <a:spcPct val="80000"/>
              </a:lnSpc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8" name="Rectangle 26"/>
          <p:cNvSpPr>
            <a:spLocks noChangeArrowheads="1"/>
          </p:cNvSpPr>
          <p:nvPr userDrawn="1"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366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8589107-detail-of-modern-architecture-and-empty-gettyimages copy.jpg"/>
          <p:cNvPicPr>
            <a:picLocks noChangeAspect="1"/>
          </p:cNvPicPr>
          <p:nvPr/>
        </p:nvPicPr>
        <p:blipFill rotWithShape="1">
          <a:blip r:embed="rId18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64" b="24289"/>
          <a:stretch/>
        </p:blipFill>
        <p:spPr>
          <a:xfrm>
            <a:off x="-23504" y="-1"/>
            <a:ext cx="14653904" cy="82296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"/>
            <a:ext cx="14630400" cy="82296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9887" tIns="54942" rIns="109887" bIns="54942" rtlCol="0" anchor="ctr"/>
          <a:lstStyle/>
          <a:p>
            <a:pPr algn="ctr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83224" y="7873007"/>
            <a:ext cx="2754250" cy="261596"/>
          </a:xfrm>
          <a:prstGeom prst="rect">
            <a:avLst/>
          </a:prstGeom>
          <a:noFill/>
        </p:spPr>
        <p:txBody>
          <a:bodyPr wrap="none" lIns="91425" tIns="45713" rIns="91425" bIns="45713" rtlCol="0" anchor="b" anchorCtr="0">
            <a:spAutoFit/>
          </a:bodyPr>
          <a:lstStyle>
            <a:defPPr>
              <a:defRPr lang="en-US"/>
            </a:defPPr>
            <a:lvl1pPr algn="r">
              <a:defRPr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Copyright © 2014 Juniper Networks, Inc. </a:t>
            </a: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black">
          <a:xfrm>
            <a:off x="184797" y="7886143"/>
            <a:ext cx="356157" cy="261596"/>
          </a:xfrm>
          <a:prstGeom prst="rect">
            <a:avLst/>
          </a:prstGeom>
          <a:noFill/>
          <a:extLst/>
        </p:spPr>
        <p:txBody>
          <a:bodyPr wrap="none" lIns="91425" tIns="45713" rIns="91425" bIns="45713" rtlCol="0" anchor="b" anchorCtr="0">
            <a:spAutoFit/>
          </a:bodyPr>
          <a:lstStyle/>
          <a:p>
            <a:pPr lvl="0"/>
            <a:fld id="{5266C0E3-FCB2-4D10-9980-6DFC0D8FABCB}" type="slidenum">
              <a:rPr lang="en-US" sz="1100">
                <a:solidFill>
                  <a:srgbClr val="344A58">
                    <a:alpha val="50000"/>
                  </a:srgbClr>
                </a:solidFill>
                <a:latin typeface="Arial"/>
                <a:cs typeface="Arial"/>
              </a:rPr>
              <a:pPr lvl="0"/>
              <a:t>‹#›</a:t>
            </a:fld>
            <a:endParaRPr lang="en-US" sz="1100">
              <a:solidFill>
                <a:srgbClr val="344A58">
                  <a:alpha val="50000"/>
                </a:srgb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9156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825" r:id="rId4"/>
    <p:sldLayoutId id="2147483826" r:id="rId5"/>
    <p:sldLayoutId id="2147483653" r:id="rId6"/>
    <p:sldLayoutId id="2147483844" r:id="rId7"/>
    <p:sldLayoutId id="2147483846" r:id="rId8"/>
    <p:sldLayoutId id="2147483827" r:id="rId9"/>
    <p:sldLayoutId id="2147483828" r:id="rId10"/>
    <p:sldLayoutId id="2147483850" r:id="rId11"/>
    <p:sldLayoutId id="2147483655" r:id="rId12"/>
    <p:sldLayoutId id="2147483851" r:id="rId13"/>
    <p:sldLayoutId id="2147483852" r:id="rId14"/>
    <p:sldLayoutId id="2147483853" r:id="rId15"/>
    <p:sldLayoutId id="214748385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548606" rtl="0" eaLnBrk="1" latinLnBrk="0" hangingPunct="1">
        <a:spcBef>
          <a:spcPct val="0"/>
        </a:spcBef>
        <a:buNone/>
        <a:defRPr sz="4000" b="1" i="0" kern="1200">
          <a:solidFill>
            <a:schemeClr val="accent6"/>
          </a:solidFill>
          <a:latin typeface="Arial"/>
          <a:ea typeface="+mj-ea"/>
          <a:cs typeface="Arial"/>
        </a:defRPr>
      </a:lvl1pPr>
    </p:titleStyle>
    <p:bodyStyle>
      <a:lvl1pPr marL="411455" indent="-411455" algn="l" defTabSz="548606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891485" indent="-342878" algn="l" defTabSz="548606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1371515" indent="-274304" algn="l" defTabSz="548606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1920117" indent="-274304" algn="l" defTabSz="548606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2468722" indent="-274304" algn="l" defTabSz="548606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3017328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5935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542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146" indent="-274304" algn="l" defTabSz="54860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06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11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17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422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025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633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236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8842" algn="l" defTabSz="548606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220" y="3290373"/>
            <a:ext cx="8055056" cy="1061829"/>
          </a:xfrm>
        </p:spPr>
        <p:txBody>
          <a:bodyPr/>
          <a:lstStyle/>
          <a:p>
            <a:r>
              <a:rPr lang="en-US" dirty="0" smtClean="0"/>
              <a:t>OSCAR Project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Proposed Project for OPNFV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Stuart Mackie</a:t>
            </a:r>
          </a:p>
          <a:p>
            <a:r>
              <a:rPr lang="en-US" dirty="0" smtClean="0"/>
              <a:t>NFV/SDN Architect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2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OSCAR configuration server</a:t>
            </a:r>
            <a:endParaRPr lang="en-US" dirty="0" smtClean="0"/>
          </a:p>
          <a:p>
            <a:r>
              <a:rPr lang="en-US" dirty="0" smtClean="0"/>
              <a:t>Scripts and templates for installing each solution component on bare metal</a:t>
            </a:r>
          </a:p>
          <a:p>
            <a:r>
              <a:rPr lang="en-US" dirty="0" smtClean="0"/>
              <a:t>Inventory and system configuration reports</a:t>
            </a:r>
          </a:p>
          <a:p>
            <a:r>
              <a:rPr lang="en-US" dirty="0" smtClean="0"/>
              <a:t>Documentation describing how to configure OSCAR to support new solution components and VNFs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3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0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/>
              <a:t>OSCAR Project Proposal for OPNFV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Deployment system for OPNFV platform and virtual infrastructure</a:t>
            </a:r>
            <a:endParaRPr lang="en-US" sz="2800" dirty="0"/>
          </a:p>
          <a:p>
            <a:r>
              <a:rPr lang="en-US" sz="2800" dirty="0" smtClean="0"/>
              <a:t>Based on open source Cobbler/Puppet</a:t>
            </a:r>
          </a:p>
          <a:p>
            <a:r>
              <a:rPr lang="en-US" sz="2800" dirty="0" smtClean="0"/>
              <a:t>Create templates to build different OPNFV stacks based on different combinations of software components</a:t>
            </a:r>
          </a:p>
          <a:p>
            <a:r>
              <a:rPr lang="en-US" sz="2800" dirty="0" smtClean="0"/>
              <a:t>Preload OPNFV stack with required VNFs</a:t>
            </a:r>
            <a:endParaRPr lang="en-US" sz="2800" dirty="0" smtClean="0"/>
          </a:p>
          <a:p>
            <a:r>
              <a:rPr lang="en-US" sz="2800" dirty="0" smtClean="0"/>
              <a:t>Provides a means to rapidly deploy OPNFV stacks to support several use cases:</a:t>
            </a:r>
          </a:p>
          <a:p>
            <a:pPr lvl="1"/>
            <a:r>
              <a:rPr lang="en-US" sz="2400" dirty="0" smtClean="0"/>
              <a:t>Development/test</a:t>
            </a:r>
          </a:p>
          <a:p>
            <a:pPr lvl="1"/>
            <a:r>
              <a:rPr lang="en-US" sz="2400" dirty="0" smtClean="0"/>
              <a:t>POC </a:t>
            </a:r>
          </a:p>
          <a:p>
            <a:pPr lvl="1"/>
            <a:r>
              <a:rPr lang="en-US" sz="2400" dirty="0" smtClean="0"/>
              <a:t>Production</a:t>
            </a:r>
          </a:p>
          <a:p>
            <a:r>
              <a:rPr lang="en-US" sz="2800" dirty="0" smtClean="0"/>
              <a:t>Could be extended to build test environment around an OPNFV stack</a:t>
            </a:r>
          </a:p>
          <a:p>
            <a:r>
              <a:rPr lang="en-US" sz="2800" dirty="0" smtClean="0"/>
              <a:t>Packaged reports on OPNFV system configuration and status</a:t>
            </a:r>
            <a:endParaRPr lang="en-US" sz="2800" dirty="0" smtClean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OPNFV System Configuration And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3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/>
              <a:t>OSCAR </a:t>
            </a:r>
            <a:r>
              <a:rPr lang="en-US" dirty="0" smtClean="0"/>
              <a:t>Member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Juniper Networks</a:t>
            </a:r>
          </a:p>
          <a:p>
            <a:r>
              <a:rPr lang="en-US" dirty="0" smtClean="0"/>
              <a:t>AT&amp;T</a:t>
            </a:r>
          </a:p>
          <a:p>
            <a:r>
              <a:rPr lang="en-US" dirty="0" smtClean="0"/>
              <a:t>China Mobile</a:t>
            </a:r>
          </a:p>
          <a:p>
            <a:r>
              <a:rPr lang="en-US" dirty="0" err="1" smtClean="0"/>
              <a:t>ClearPath</a:t>
            </a:r>
            <a:r>
              <a:rPr lang="en-US" dirty="0" smtClean="0"/>
              <a:t> Networks</a:t>
            </a:r>
          </a:p>
          <a:p>
            <a:r>
              <a:rPr lang="en-US" dirty="0" smtClean="0"/>
              <a:t>Canonical</a:t>
            </a:r>
          </a:p>
          <a:p>
            <a:r>
              <a:rPr lang="en-US" dirty="0" err="1" smtClean="0"/>
              <a:t>NGNware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2733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76800" y="4533900"/>
            <a:ext cx="9194800" cy="2641600"/>
          </a:xfrm>
          <a:prstGeom prst="roundRect">
            <a:avLst>
              <a:gd name="adj" fmla="val 6854"/>
            </a:avLst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OSCAR project scope</a:t>
            </a:r>
            <a:endParaRPr lang="en-US" dirty="0"/>
          </a:p>
        </p:txBody>
      </p:sp>
      <p:sp>
        <p:nvSpPr>
          <p:cNvPr id="178" name="Content Placeholder 2"/>
          <p:cNvSpPr>
            <a:spLocks noGrp="1"/>
          </p:cNvSpPr>
          <p:nvPr>
            <p:ph idx="4294967295"/>
          </p:nvPr>
        </p:nvSpPr>
        <p:spPr>
          <a:xfrm>
            <a:off x="0" y="2090738"/>
            <a:ext cx="4330700" cy="5419725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Deployment of VIM and NFV Infrastructure</a:t>
            </a:r>
          </a:p>
          <a:p>
            <a:pPr lvl="1"/>
            <a:r>
              <a:rPr lang="en-US" sz="2000" dirty="0" smtClean="0"/>
              <a:t>Install software images</a:t>
            </a:r>
          </a:p>
          <a:p>
            <a:pPr lvl="1"/>
            <a:r>
              <a:rPr lang="en-US" sz="2000" dirty="0" smtClean="0"/>
              <a:t>Initialize system</a:t>
            </a:r>
          </a:p>
          <a:p>
            <a:pPr lvl="1"/>
            <a:r>
              <a:rPr lang="en-US" sz="2000" dirty="0" smtClean="0"/>
              <a:t>Preload VNF images</a:t>
            </a:r>
          </a:p>
          <a:p>
            <a:pPr lvl="1"/>
            <a:r>
              <a:rPr lang="en-US" sz="2000" dirty="0" smtClean="0"/>
              <a:t>Optionally configure test environment</a:t>
            </a:r>
          </a:p>
          <a:p>
            <a:pPr lvl="1"/>
            <a:r>
              <a:rPr lang="en-US" sz="2000" dirty="0" smtClean="0"/>
              <a:t>Optionally configure network hardware</a:t>
            </a:r>
            <a:endParaRPr lang="en-US" sz="2000" dirty="0" smtClean="0"/>
          </a:p>
          <a:p>
            <a:r>
              <a:rPr lang="en-US" sz="2400" dirty="0" smtClean="0"/>
              <a:t>Configuration, inventory and status reporting</a:t>
            </a:r>
            <a:endParaRPr lang="en-US" sz="2000" dirty="0" smtClean="0"/>
          </a:p>
        </p:txBody>
      </p:sp>
      <p:sp>
        <p:nvSpPr>
          <p:cNvPr id="91" name="Rectangle 90"/>
          <p:cNvSpPr/>
          <p:nvPr/>
        </p:nvSpPr>
        <p:spPr>
          <a:xfrm>
            <a:off x="10421602" y="3679066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348932" y="3746132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599090" y="3170575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554367" y="3223668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654984" y="3905915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582314" y="3959008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7" name="Straight Connector 96"/>
          <p:cNvCxnSpPr>
            <a:stCxn id="123" idx="1"/>
            <a:endCxn id="131" idx="3"/>
          </p:cNvCxnSpPr>
          <p:nvPr/>
        </p:nvCxnSpPr>
        <p:spPr>
          <a:xfrm flipH="1" flipV="1">
            <a:off x="8004811" y="1952017"/>
            <a:ext cx="1598188" cy="635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8" name="Straight Connector 27"/>
          <p:cNvCxnSpPr>
            <a:stCxn id="123" idx="3"/>
            <a:endCxn id="126" idx="3"/>
          </p:cNvCxnSpPr>
          <p:nvPr/>
        </p:nvCxnSpPr>
        <p:spPr>
          <a:xfrm flipH="1">
            <a:off x="11622787" y="1958368"/>
            <a:ext cx="1765721" cy="3608014"/>
          </a:xfrm>
          <a:prstGeom prst="bentConnector3">
            <a:avLst>
              <a:gd name="adj1" fmla="val -1567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9" name="Straight Connector 98"/>
          <p:cNvCxnSpPr/>
          <p:nvPr/>
        </p:nvCxnSpPr>
        <p:spPr>
          <a:xfrm flipV="1">
            <a:off x="11499195" y="2247679"/>
            <a:ext cx="0" cy="162268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00" name="Straight Connector 99"/>
          <p:cNvCxnSpPr>
            <a:stCxn id="126" idx="0"/>
            <a:endCxn id="137" idx="2"/>
          </p:cNvCxnSpPr>
          <p:nvPr/>
        </p:nvCxnSpPr>
        <p:spPr>
          <a:xfrm flipV="1">
            <a:off x="11032093" y="4384890"/>
            <a:ext cx="0" cy="67967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01" name="Group 100"/>
          <p:cNvGrpSpPr/>
          <p:nvPr/>
        </p:nvGrpSpPr>
        <p:grpSpPr>
          <a:xfrm>
            <a:off x="9628642" y="2256919"/>
            <a:ext cx="215718" cy="609805"/>
            <a:chOff x="3117290" y="2393149"/>
            <a:chExt cx="178226" cy="503821"/>
          </a:xfrm>
        </p:grpSpPr>
        <p:cxnSp>
          <p:nvCxnSpPr>
            <p:cNvPr id="174" name="Straight Connector 17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2" name="Group 101"/>
          <p:cNvGrpSpPr/>
          <p:nvPr/>
        </p:nvGrpSpPr>
        <p:grpSpPr>
          <a:xfrm>
            <a:off x="10492449" y="2256919"/>
            <a:ext cx="215718" cy="609805"/>
            <a:chOff x="3117290" y="2393149"/>
            <a:chExt cx="178226" cy="503821"/>
          </a:xfrm>
        </p:grpSpPr>
        <p:cxnSp>
          <p:nvCxnSpPr>
            <p:cNvPr id="172" name="Straight Connector 17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3" name="Straight Connector 172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12067628" y="2256919"/>
            <a:ext cx="215718" cy="609805"/>
            <a:chOff x="3117290" y="2393149"/>
            <a:chExt cx="178226" cy="503821"/>
          </a:xfrm>
        </p:grpSpPr>
        <p:cxnSp>
          <p:nvCxnSpPr>
            <p:cNvPr id="170" name="Straight Connector 169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12918732" y="2256919"/>
            <a:ext cx="215718" cy="609805"/>
            <a:chOff x="3117290" y="2393149"/>
            <a:chExt cx="178226" cy="503821"/>
          </a:xfrm>
        </p:grpSpPr>
        <p:cxnSp>
          <p:nvCxnSpPr>
            <p:cNvPr id="168" name="Straight Connector 167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9" name="Straight Connector 168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5" name="Group 104"/>
          <p:cNvGrpSpPr/>
          <p:nvPr/>
        </p:nvGrpSpPr>
        <p:grpSpPr>
          <a:xfrm>
            <a:off x="6878262" y="3706310"/>
            <a:ext cx="189154" cy="307432"/>
            <a:chOff x="3117290" y="2393149"/>
            <a:chExt cx="178226" cy="503821"/>
          </a:xfrm>
        </p:grpSpPr>
        <p:cxnSp>
          <p:nvCxnSpPr>
            <p:cNvPr id="166" name="Straight Connector 165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6" name="Group 105"/>
          <p:cNvGrpSpPr/>
          <p:nvPr/>
        </p:nvGrpSpPr>
        <p:grpSpPr>
          <a:xfrm>
            <a:off x="6863896" y="2371258"/>
            <a:ext cx="231468" cy="901850"/>
            <a:chOff x="3117290" y="2393149"/>
            <a:chExt cx="178226" cy="503821"/>
          </a:xfrm>
        </p:grpSpPr>
        <p:cxnSp>
          <p:nvCxnSpPr>
            <p:cNvPr id="164" name="Straight Connector 16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7" name="Group 106"/>
          <p:cNvGrpSpPr/>
          <p:nvPr/>
        </p:nvGrpSpPr>
        <p:grpSpPr>
          <a:xfrm>
            <a:off x="10517856" y="3285965"/>
            <a:ext cx="215718" cy="609805"/>
            <a:chOff x="3117290" y="2393149"/>
            <a:chExt cx="178226" cy="503821"/>
          </a:xfrm>
        </p:grpSpPr>
        <p:cxnSp>
          <p:nvCxnSpPr>
            <p:cNvPr id="162" name="Straight Connector 16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>
            <a:xfrm>
              <a:off x="3117290" y="2569698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sp>
        <p:nvSpPr>
          <p:cNvPr id="109" name="Rectangle 108"/>
          <p:cNvSpPr/>
          <p:nvPr/>
        </p:nvSpPr>
        <p:spPr>
          <a:xfrm>
            <a:off x="7605093" y="3034678"/>
            <a:ext cx="9140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Ve-Vnfm-em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7690947" y="3853369"/>
            <a:ext cx="9124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Ve-Vnfm-vnf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9536168" y="5198363"/>
            <a:ext cx="47437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Nf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-Vi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2196232" y="5166190"/>
            <a:ext cx="60794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smtClean="0">
                <a:solidFill>
                  <a:srgbClr val="333333"/>
                </a:solidFill>
              </a:rPr>
              <a:t>Or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-Vi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1095078" y="4557944"/>
            <a:ext cx="6815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 Vi-</a:t>
            </a: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Vnfm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8114930" y="1574092"/>
            <a:ext cx="6486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Os-Nfvo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15" name="Straight Connector 114"/>
          <p:cNvCxnSpPr/>
          <p:nvPr/>
        </p:nvCxnSpPr>
        <p:spPr>
          <a:xfrm flipV="1">
            <a:off x="8498717" y="183377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6" name="Straight Connector 115"/>
          <p:cNvCxnSpPr/>
          <p:nvPr/>
        </p:nvCxnSpPr>
        <p:spPr>
          <a:xfrm flipV="1">
            <a:off x="12514858" y="5416747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7" name="Straight Connector 116"/>
          <p:cNvCxnSpPr/>
          <p:nvPr/>
        </p:nvCxnSpPr>
        <p:spPr>
          <a:xfrm flipV="1">
            <a:off x="8087905" y="40920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8" name="Straight Connector 117"/>
          <p:cNvCxnSpPr/>
          <p:nvPr/>
        </p:nvCxnSpPr>
        <p:spPr>
          <a:xfrm flipV="1">
            <a:off x="8062745" y="3353008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9" name="Straight Connector 118"/>
          <p:cNvCxnSpPr/>
          <p:nvPr/>
        </p:nvCxnSpPr>
        <p:spPr>
          <a:xfrm rot="5400000" flipV="1">
            <a:off x="11028006" y="4586688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20" name="Straight Connector 27"/>
          <p:cNvCxnSpPr>
            <a:stCxn id="131" idx="1"/>
            <a:endCxn id="147" idx="1"/>
          </p:cNvCxnSpPr>
          <p:nvPr/>
        </p:nvCxnSpPr>
        <p:spPr>
          <a:xfrm rot="10800000" flipV="1">
            <a:off x="5045550" y="1952017"/>
            <a:ext cx="1053806" cy="3886762"/>
          </a:xfrm>
          <a:prstGeom prst="bentConnector3">
            <a:avLst>
              <a:gd name="adj1" fmla="val 121693"/>
            </a:avLst>
          </a:prstGeom>
          <a:noFill/>
          <a:ln w="12700" cap="flat" cmpd="sng" algn="ctr">
            <a:solidFill>
              <a:srgbClr val="333333"/>
            </a:solidFill>
            <a:prstDash val="sysDash"/>
          </a:ln>
          <a:effectLst/>
        </p:spPr>
      </p:cxnSp>
      <p:cxnSp>
        <p:nvCxnSpPr>
          <p:cNvPr id="121" name="Straight Connector 120"/>
          <p:cNvCxnSpPr/>
          <p:nvPr/>
        </p:nvCxnSpPr>
        <p:spPr>
          <a:xfrm>
            <a:off x="4709813" y="3849952"/>
            <a:ext cx="215718" cy="0"/>
          </a:xfrm>
          <a:prstGeom prst="line">
            <a:avLst/>
          </a:prstGeom>
          <a:noFill/>
          <a:ln w="12700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22" name="Group 121"/>
          <p:cNvGrpSpPr/>
          <p:nvPr/>
        </p:nvGrpSpPr>
        <p:grpSpPr>
          <a:xfrm>
            <a:off x="8917873" y="5417410"/>
            <a:ext cx="1621355" cy="358694"/>
            <a:chOff x="3018503" y="4943764"/>
            <a:chExt cx="1763205" cy="219365"/>
          </a:xfrm>
        </p:grpSpPr>
        <p:cxnSp>
          <p:nvCxnSpPr>
            <p:cNvPr id="160" name="Straight Connector 159"/>
            <p:cNvCxnSpPr/>
            <p:nvPr/>
          </p:nvCxnSpPr>
          <p:spPr>
            <a:xfrm flipV="1">
              <a:off x="3964028" y="4943764"/>
              <a:ext cx="0" cy="219365"/>
            </a:xfrm>
            <a:prstGeom prst="line">
              <a:avLst/>
            </a:prstGeom>
            <a:noFill/>
            <a:ln w="28575" cap="flat" cmpd="sng" algn="ctr">
              <a:solidFill>
                <a:srgbClr val="333333"/>
              </a:solidFill>
              <a:prstDash val="solid"/>
            </a:ln>
            <a:effectLst/>
          </p:spPr>
        </p:cxnSp>
        <p:cxnSp>
          <p:nvCxnSpPr>
            <p:cNvPr id="161" name="Straight Connector 160"/>
            <p:cNvCxnSpPr/>
            <p:nvPr/>
          </p:nvCxnSpPr>
          <p:spPr>
            <a:xfrm flipH="1" flipV="1">
              <a:off x="3018503" y="5057057"/>
              <a:ext cx="1763205" cy="5248"/>
            </a:xfrm>
            <a:prstGeom prst="line">
              <a:avLst/>
            </a:prstGeom>
            <a:noFill/>
            <a:ln w="28575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sp>
        <p:nvSpPr>
          <p:cNvPr id="123" name="Rectangle 122"/>
          <p:cNvSpPr/>
          <p:nvPr/>
        </p:nvSpPr>
        <p:spPr>
          <a:xfrm>
            <a:off x="9602999" y="1647111"/>
            <a:ext cx="3785509" cy="62251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Orchestrator (NFVO)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509644" y="3276760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509644" y="4012100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0441400" y="5064563"/>
            <a:ext cx="1181387" cy="100363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Virtualized Infrastructure Manager (VIM)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Snip Single Corner Rectangle 126"/>
          <p:cNvSpPr/>
          <p:nvPr/>
        </p:nvSpPr>
        <p:spPr>
          <a:xfrm flipH="1">
            <a:off x="9336234" y="2790499"/>
            <a:ext cx="830925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NS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Snip Single Corner Rectangle 127"/>
          <p:cNvSpPr/>
          <p:nvPr/>
        </p:nvSpPr>
        <p:spPr>
          <a:xfrm flipH="1">
            <a:off x="10263558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Snip Single Corner Rectangle 128"/>
          <p:cNvSpPr/>
          <p:nvPr/>
        </p:nvSpPr>
        <p:spPr>
          <a:xfrm flipH="1">
            <a:off x="11749815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Instances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0" name="Snip Single Corner Rectangle 129"/>
          <p:cNvSpPr/>
          <p:nvPr/>
        </p:nvSpPr>
        <p:spPr>
          <a:xfrm flipH="1">
            <a:off x="12651731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NFVI Resources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099356" y="1545480"/>
            <a:ext cx="1905456" cy="81307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OSS/BSS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2647039" y="1680056"/>
            <a:ext cx="726656" cy="4052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33" name="Straight Connector 132"/>
          <p:cNvCxnSpPr/>
          <p:nvPr/>
        </p:nvCxnSpPr>
        <p:spPr>
          <a:xfrm rot="5400000" flipV="1">
            <a:off x="11497540" y="2722540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34" name="Group 133"/>
          <p:cNvGrpSpPr/>
          <p:nvPr/>
        </p:nvGrpSpPr>
        <p:grpSpPr>
          <a:xfrm>
            <a:off x="5045550" y="4405932"/>
            <a:ext cx="3878935" cy="2641611"/>
            <a:chOff x="1386992" y="3886529"/>
            <a:chExt cx="3204777" cy="2182500"/>
          </a:xfrm>
        </p:grpSpPr>
        <p:sp>
          <p:nvSpPr>
            <p:cNvPr id="147" name="正方形/長方形 10"/>
            <p:cNvSpPr/>
            <p:nvPr/>
          </p:nvSpPr>
          <p:spPr>
            <a:xfrm>
              <a:off x="1386992" y="4071666"/>
              <a:ext cx="3204777" cy="199736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NFV Infrastructure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8" name="正方形/長方形 10"/>
            <p:cNvSpPr/>
            <p:nvPr/>
          </p:nvSpPr>
          <p:spPr>
            <a:xfrm>
              <a:off x="1437463" y="5069119"/>
              <a:ext cx="3099902" cy="749791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Hardware Layer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9" name="正方形/長方形 12"/>
            <p:cNvSpPr/>
            <p:nvPr/>
          </p:nvSpPr>
          <p:spPr>
            <a:xfrm>
              <a:off x="1437463" y="4167906"/>
              <a:ext cx="3099902" cy="7003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Virtualisation</a:t>
              </a: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 Layer</a:t>
              </a:r>
              <a:endPara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1564465" y="5175836"/>
              <a:ext cx="2845900" cy="420688"/>
              <a:chOff x="1258612" y="5372101"/>
              <a:chExt cx="3457605" cy="420688"/>
            </a:xfrm>
          </p:grpSpPr>
          <p:sp>
            <p:nvSpPr>
              <p:cNvPr id="157" name="正方形/長方形 4"/>
              <p:cNvSpPr/>
              <p:nvPr/>
            </p:nvSpPr>
            <p:spPr>
              <a:xfrm>
                <a:off x="1258612" y="5383214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</a:t>
                </a:r>
                <a:r>
                  <a:rPr kumimoji="1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ompute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8" name="正方形/長方形 6"/>
              <p:cNvSpPr/>
              <p:nvPr/>
            </p:nvSpPr>
            <p:spPr>
              <a:xfrm>
                <a:off x="2483850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Storage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9" name="正方形/長方形 8"/>
              <p:cNvSpPr/>
              <p:nvPr/>
            </p:nvSpPr>
            <p:spPr>
              <a:xfrm>
                <a:off x="3707898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Network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151" name="Straight Connector 66"/>
            <p:cNvCxnSpPr>
              <a:stCxn id="125" idx="2"/>
              <a:endCxn id="149" idx="0"/>
            </p:cNvCxnSpPr>
            <p:nvPr/>
          </p:nvCxnSpPr>
          <p:spPr>
            <a:xfrm>
              <a:off x="2979703" y="3886529"/>
              <a:ext cx="7711" cy="281377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cxnSp>
          <p:nvCxnSpPr>
            <p:cNvPr id="152" name="Straight Connector 55"/>
            <p:cNvCxnSpPr>
              <a:stCxn id="148" idx="0"/>
              <a:endCxn id="149" idx="2"/>
            </p:cNvCxnSpPr>
            <p:nvPr/>
          </p:nvCxnSpPr>
          <p:spPr>
            <a:xfrm flipV="1">
              <a:off x="2987414" y="4868274"/>
              <a:ext cx="0" cy="200845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grpSp>
          <p:nvGrpSpPr>
            <p:cNvPr id="153" name="Group 152"/>
            <p:cNvGrpSpPr/>
            <p:nvPr/>
          </p:nvGrpSpPr>
          <p:grpSpPr>
            <a:xfrm>
              <a:off x="1564466" y="4254353"/>
              <a:ext cx="2845898" cy="420688"/>
              <a:chOff x="1258612" y="4138903"/>
              <a:chExt cx="3457605" cy="420688"/>
            </a:xfrm>
          </p:grpSpPr>
          <p:sp>
            <p:nvSpPr>
              <p:cNvPr id="154" name="正方形/長方形 4"/>
              <p:cNvSpPr/>
              <p:nvPr/>
            </p:nvSpPr>
            <p:spPr>
              <a:xfrm>
                <a:off x="1258612" y="4150016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Compute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5" name="正方形/長方形 6"/>
              <p:cNvSpPr/>
              <p:nvPr/>
            </p:nvSpPr>
            <p:spPr>
              <a:xfrm>
                <a:off x="2483850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Storage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6" name="正方形/長方形 8"/>
              <p:cNvSpPr/>
              <p:nvPr/>
            </p:nvSpPr>
            <p:spPr>
              <a:xfrm>
                <a:off x="3707898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Network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</p:grpSp>
      <p:cxnSp>
        <p:nvCxnSpPr>
          <p:cNvPr id="135" name="Straight Connector 27"/>
          <p:cNvCxnSpPr>
            <a:endCxn id="124" idx="3"/>
          </p:cNvCxnSpPr>
          <p:nvPr/>
        </p:nvCxnSpPr>
        <p:spPr>
          <a:xfrm rot="10800000">
            <a:off x="7436965" y="3491529"/>
            <a:ext cx="2858483" cy="466316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36" name="Straight Connector 135"/>
          <p:cNvCxnSpPr/>
          <p:nvPr/>
        </p:nvCxnSpPr>
        <p:spPr>
          <a:xfrm flipH="1" flipV="1">
            <a:off x="7403923" y="4201858"/>
            <a:ext cx="2902978" cy="3175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37" name="Rectangle 136"/>
          <p:cNvSpPr/>
          <p:nvPr/>
        </p:nvSpPr>
        <p:spPr>
          <a:xfrm>
            <a:off x="10276262" y="3813198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5464129" y="3087726"/>
            <a:ext cx="2184926" cy="1359357"/>
            <a:chOff x="1563794" y="2456126"/>
            <a:chExt cx="1805185" cy="1123101"/>
          </a:xfrm>
          <a:noFill/>
        </p:grpSpPr>
        <p:sp>
          <p:nvSpPr>
            <p:cNvPr id="145" name="Rounded Rectangle 144"/>
            <p:cNvSpPr/>
            <p:nvPr/>
          </p:nvSpPr>
          <p:spPr>
            <a:xfrm>
              <a:off x="1563794" y="2456126"/>
              <a:ext cx="1805185" cy="1123101"/>
            </a:xfrm>
            <a:prstGeom prst="roundRect">
              <a:avLst>
                <a:gd name="adj" fmla="val 7233"/>
              </a:avLst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692967" y="2654039"/>
              <a:ext cx="927003" cy="63571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Virtualized Services and Management Systems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9289909" y="1281917"/>
            <a:ext cx="4520125" cy="4936415"/>
            <a:chOff x="1563794" y="2407755"/>
            <a:chExt cx="1805185" cy="1146056"/>
          </a:xfrm>
          <a:noFill/>
        </p:grpSpPr>
        <p:sp>
          <p:nvSpPr>
            <p:cNvPr id="141" name="Rounded Rectangle 140"/>
            <p:cNvSpPr/>
            <p:nvPr/>
          </p:nvSpPr>
          <p:spPr>
            <a:xfrm>
              <a:off x="1563794" y="2410616"/>
              <a:ext cx="1805185" cy="1143195"/>
            </a:xfrm>
            <a:prstGeom prst="roundRect">
              <a:avLst>
                <a:gd name="adj" fmla="val 7233"/>
              </a:avLst>
            </a:prstGeom>
            <a:grpFill/>
            <a:ln w="9525" cap="flat" cmpd="sng" algn="ctr">
              <a:solidFill>
                <a:schemeClr val="accent2"/>
              </a:solidFill>
              <a:prstDash val="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893851" y="2407755"/>
              <a:ext cx="1137080" cy="58108"/>
            </a:xfrm>
            <a:prstGeom prst="rect">
              <a:avLst/>
            </a:prstGeom>
            <a:grpFill/>
            <a:ln>
              <a:noFill/>
              <a:prstDash val="dash"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VNF Management and Orchestration (MANO)</a:t>
              </a:r>
              <a:endPara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7" name="Rectangle 176"/>
          <p:cNvSpPr/>
          <p:nvPr/>
        </p:nvSpPr>
        <p:spPr>
          <a:xfrm>
            <a:off x="12669566" y="6736374"/>
            <a:ext cx="1390792" cy="3693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OPNFV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0" cap="none" spc="0" normalizeH="0" noProof="0" dirty="0" err="1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Rel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1</a:t>
            </a:r>
            <a:endParaRPr kumimoji="0" lang="en-US" sz="4400" i="0" u="none" strike="noStrike" kern="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965449" y="5569069"/>
            <a:ext cx="516488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dirty="0" err="1" smtClean="0">
                <a:solidFill>
                  <a:srgbClr val="333333"/>
                </a:solidFill>
              </a:rPr>
              <a:t>Vn-Nf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6900628" y="5708343"/>
            <a:ext cx="139363" cy="678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08" name="Rectangle 107"/>
          <p:cNvSpPr/>
          <p:nvPr/>
        </p:nvSpPr>
        <p:spPr>
          <a:xfrm>
            <a:off x="11051643" y="6408017"/>
            <a:ext cx="1507844" cy="692758"/>
          </a:xfrm>
          <a:prstGeom prst="rect">
            <a:avLst/>
          </a:prstGeom>
          <a:solidFill>
            <a:srgbClr val="B1D5A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OPNFV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System Configuration and Reporting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39" name="Straight Connector 138"/>
          <p:cNvCxnSpPr>
            <a:endCxn id="126" idx="2"/>
          </p:cNvCxnSpPr>
          <p:nvPr/>
        </p:nvCxnSpPr>
        <p:spPr>
          <a:xfrm flipH="1" flipV="1">
            <a:off x="11032094" y="6068200"/>
            <a:ext cx="18275" cy="348063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cxnSp>
        <p:nvCxnSpPr>
          <p:cNvPr id="143" name="Straight Connector 142"/>
          <p:cNvCxnSpPr/>
          <p:nvPr/>
        </p:nvCxnSpPr>
        <p:spPr>
          <a:xfrm flipH="1" flipV="1">
            <a:off x="8955747" y="5789482"/>
            <a:ext cx="2086377" cy="635028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sp>
        <p:nvSpPr>
          <p:cNvPr id="16" name="Oval 15"/>
          <p:cNvSpPr/>
          <p:nvPr/>
        </p:nvSpPr>
        <p:spPr>
          <a:xfrm rot="2700000">
            <a:off x="10949114" y="6204135"/>
            <a:ext cx="123295" cy="28198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76" name="Straight Connector 175"/>
          <p:cNvCxnSpPr>
            <a:endCxn id="16" idx="4"/>
          </p:cNvCxnSpPr>
          <p:nvPr/>
        </p:nvCxnSpPr>
        <p:spPr>
          <a:xfrm flipV="1">
            <a:off x="10414000" y="6444822"/>
            <a:ext cx="497066" cy="810053"/>
          </a:xfrm>
          <a:prstGeom prst="line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9" name="Rectangle 18"/>
          <p:cNvSpPr/>
          <p:nvPr/>
        </p:nvSpPr>
        <p:spPr>
          <a:xfrm>
            <a:off x="9642475" y="7160826"/>
            <a:ext cx="13684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kern="0" dirty="0" smtClean="0">
                <a:solidFill>
                  <a:srgbClr val="333333"/>
                </a:solidFill>
                <a:latin typeface="Arial"/>
              </a:rPr>
              <a:t>Deploy images and initialize system</a:t>
            </a:r>
            <a:endParaRPr lang="en-US" dirty="0"/>
          </a:p>
        </p:txBody>
      </p:sp>
      <p:cxnSp>
        <p:nvCxnSpPr>
          <p:cNvPr id="179" name="Straight Connector 178"/>
          <p:cNvCxnSpPr>
            <a:endCxn id="108" idx="2"/>
          </p:cNvCxnSpPr>
          <p:nvPr/>
        </p:nvCxnSpPr>
        <p:spPr>
          <a:xfrm flipV="1">
            <a:off x="11804650" y="7100775"/>
            <a:ext cx="915" cy="309675"/>
          </a:xfrm>
          <a:prstGeom prst="line">
            <a:avLst/>
          </a:prstGeom>
          <a:noFill/>
          <a:ln w="28575" cap="flat" cmpd="sng" algn="ctr">
            <a:solidFill>
              <a:srgbClr val="008000"/>
            </a:solidFill>
            <a:prstDash val="solid"/>
            <a:headEnd type="none"/>
            <a:tailEnd type="arrow"/>
          </a:ln>
          <a:effectLst/>
        </p:spPr>
      </p:cxnSp>
      <p:sp>
        <p:nvSpPr>
          <p:cNvPr id="181" name="Rectangle 180"/>
          <p:cNvSpPr/>
          <p:nvPr/>
        </p:nvSpPr>
        <p:spPr>
          <a:xfrm>
            <a:off x="11125199" y="7351326"/>
            <a:ext cx="1362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kern="0" dirty="0" smtClean="0">
                <a:solidFill>
                  <a:srgbClr val="333333"/>
                </a:solidFill>
                <a:latin typeface="Arial"/>
              </a:rPr>
              <a:t>Apply template/recipe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3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76800" y="4533900"/>
            <a:ext cx="9194800" cy="2641600"/>
          </a:xfrm>
          <a:prstGeom prst="roundRect">
            <a:avLst>
              <a:gd name="adj" fmla="val 6854"/>
            </a:avLst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OSCAR Release 1 project components</a:t>
            </a:r>
            <a:endParaRPr lang="en-US" dirty="0"/>
          </a:p>
        </p:txBody>
      </p:sp>
      <p:sp>
        <p:nvSpPr>
          <p:cNvPr id="178" name="Content Placeholder 2"/>
          <p:cNvSpPr>
            <a:spLocks noGrp="1"/>
          </p:cNvSpPr>
          <p:nvPr>
            <p:ph idx="4294967295"/>
          </p:nvPr>
        </p:nvSpPr>
        <p:spPr>
          <a:xfrm>
            <a:off x="0" y="2090738"/>
            <a:ext cx="4330700" cy="5419725"/>
          </a:xfrm>
          <a:prstGeom prst="rect">
            <a:avLst/>
          </a:prstGeom>
        </p:spPr>
        <p:txBody>
          <a:bodyPr/>
          <a:lstStyle/>
          <a:p>
            <a:pPr marL="230188" indent="-230188"/>
            <a:r>
              <a:rPr lang="en-US" sz="2000" dirty="0" smtClean="0"/>
              <a:t>Start with a known working software stack and hardware configuration</a:t>
            </a:r>
            <a:endParaRPr lang="en-US" sz="2000" dirty="0" smtClean="0"/>
          </a:p>
          <a:p>
            <a:pPr marL="230188" indent="-230188"/>
            <a:r>
              <a:rPr lang="en-US" sz="2000" dirty="0" smtClean="0"/>
              <a:t>OSCAR </a:t>
            </a:r>
            <a:r>
              <a:rPr lang="en-US" sz="2000" dirty="0" smtClean="0"/>
              <a:t>can be reconfigured to support swapping out of </a:t>
            </a:r>
            <a:r>
              <a:rPr lang="en-US" sz="2000" dirty="0" smtClean="0"/>
              <a:t>Release </a:t>
            </a:r>
            <a:r>
              <a:rPr lang="en-US" sz="2000" dirty="0" smtClean="0"/>
              <a:t>1 components </a:t>
            </a:r>
            <a:r>
              <a:rPr lang="en-US" sz="2000" dirty="0" smtClean="0"/>
              <a:t>based </a:t>
            </a:r>
            <a:r>
              <a:rPr lang="en-US" sz="2000" dirty="0" smtClean="0"/>
              <a:t>on operators’ business/technical </a:t>
            </a:r>
            <a:r>
              <a:rPr lang="en-US" sz="2000" dirty="0" smtClean="0"/>
              <a:t>needs</a:t>
            </a:r>
          </a:p>
          <a:p>
            <a:pPr marL="230188" indent="-230188"/>
            <a:r>
              <a:rPr lang="en-US" sz="2000" dirty="0" smtClean="0"/>
              <a:t>Other combinations could be supported in Release 1 with additional resources</a:t>
            </a:r>
            <a:endParaRPr lang="en-US" sz="2000" dirty="0"/>
          </a:p>
        </p:txBody>
      </p:sp>
      <p:sp>
        <p:nvSpPr>
          <p:cNvPr id="91" name="Rectangle 90"/>
          <p:cNvSpPr/>
          <p:nvPr/>
        </p:nvSpPr>
        <p:spPr>
          <a:xfrm>
            <a:off x="10421602" y="3679066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0348932" y="3746132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582596" y="3170575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537873" y="3223668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638490" y="3905915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6565820" y="3959008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7" name="Straight Connector 96"/>
          <p:cNvCxnSpPr>
            <a:stCxn id="123" idx="1"/>
            <a:endCxn id="131" idx="3"/>
          </p:cNvCxnSpPr>
          <p:nvPr/>
        </p:nvCxnSpPr>
        <p:spPr>
          <a:xfrm flipH="1" flipV="1">
            <a:off x="8004811" y="1952017"/>
            <a:ext cx="1598188" cy="635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8" name="Straight Connector 27"/>
          <p:cNvCxnSpPr>
            <a:stCxn id="123" idx="3"/>
            <a:endCxn id="126" idx="3"/>
          </p:cNvCxnSpPr>
          <p:nvPr/>
        </p:nvCxnSpPr>
        <p:spPr>
          <a:xfrm flipH="1">
            <a:off x="11622787" y="1958368"/>
            <a:ext cx="1765721" cy="3608014"/>
          </a:xfrm>
          <a:prstGeom prst="bentConnector3">
            <a:avLst>
              <a:gd name="adj1" fmla="val -1567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99" name="Straight Connector 98"/>
          <p:cNvCxnSpPr/>
          <p:nvPr/>
        </p:nvCxnSpPr>
        <p:spPr>
          <a:xfrm flipV="1">
            <a:off x="11499195" y="2247679"/>
            <a:ext cx="0" cy="162268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00" name="Straight Connector 99"/>
          <p:cNvCxnSpPr>
            <a:stCxn id="126" idx="0"/>
            <a:endCxn id="137" idx="2"/>
          </p:cNvCxnSpPr>
          <p:nvPr/>
        </p:nvCxnSpPr>
        <p:spPr>
          <a:xfrm flipV="1">
            <a:off x="11032093" y="4384890"/>
            <a:ext cx="0" cy="679673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grpSp>
        <p:nvGrpSpPr>
          <p:cNvPr id="101" name="Group 100"/>
          <p:cNvGrpSpPr/>
          <p:nvPr/>
        </p:nvGrpSpPr>
        <p:grpSpPr>
          <a:xfrm>
            <a:off x="9628642" y="2256919"/>
            <a:ext cx="215718" cy="609805"/>
            <a:chOff x="3117290" y="2393149"/>
            <a:chExt cx="178226" cy="503821"/>
          </a:xfrm>
        </p:grpSpPr>
        <p:cxnSp>
          <p:nvCxnSpPr>
            <p:cNvPr id="174" name="Straight Connector 17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5" name="Straight Connector 17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2" name="Group 101"/>
          <p:cNvGrpSpPr/>
          <p:nvPr/>
        </p:nvGrpSpPr>
        <p:grpSpPr>
          <a:xfrm>
            <a:off x="10492449" y="2256919"/>
            <a:ext cx="215718" cy="609805"/>
            <a:chOff x="3117290" y="2393149"/>
            <a:chExt cx="178226" cy="503821"/>
          </a:xfrm>
        </p:grpSpPr>
        <p:cxnSp>
          <p:nvCxnSpPr>
            <p:cNvPr id="172" name="Straight Connector 17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3" name="Straight Connector 172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12067628" y="2256919"/>
            <a:ext cx="215718" cy="609805"/>
            <a:chOff x="3117290" y="2393149"/>
            <a:chExt cx="178226" cy="503821"/>
          </a:xfrm>
        </p:grpSpPr>
        <p:cxnSp>
          <p:nvCxnSpPr>
            <p:cNvPr id="170" name="Straight Connector 169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71" name="Straight Connector 170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12918732" y="2256919"/>
            <a:ext cx="215718" cy="609805"/>
            <a:chOff x="3117290" y="2393149"/>
            <a:chExt cx="178226" cy="503821"/>
          </a:xfrm>
        </p:grpSpPr>
        <p:cxnSp>
          <p:nvCxnSpPr>
            <p:cNvPr id="168" name="Straight Connector 167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9" name="Straight Connector 168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5" name="Group 104"/>
          <p:cNvGrpSpPr/>
          <p:nvPr/>
        </p:nvGrpSpPr>
        <p:grpSpPr>
          <a:xfrm>
            <a:off x="6861768" y="3706310"/>
            <a:ext cx="189154" cy="307432"/>
            <a:chOff x="3117290" y="2393149"/>
            <a:chExt cx="178226" cy="503821"/>
          </a:xfrm>
        </p:grpSpPr>
        <p:cxnSp>
          <p:nvCxnSpPr>
            <p:cNvPr id="166" name="Straight Connector 165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7" name="Straight Connector 166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6" name="Group 105"/>
          <p:cNvGrpSpPr/>
          <p:nvPr/>
        </p:nvGrpSpPr>
        <p:grpSpPr>
          <a:xfrm>
            <a:off x="6847402" y="2371258"/>
            <a:ext cx="231468" cy="901850"/>
            <a:chOff x="3117290" y="2393149"/>
            <a:chExt cx="178226" cy="503821"/>
          </a:xfrm>
        </p:grpSpPr>
        <p:cxnSp>
          <p:nvCxnSpPr>
            <p:cNvPr id="164" name="Straight Connector 163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5" name="Straight Connector 164"/>
            <p:cNvCxnSpPr/>
            <p:nvPr/>
          </p:nvCxnSpPr>
          <p:spPr>
            <a:xfrm>
              <a:off x="3117290" y="2650513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grpSp>
        <p:nvGrpSpPr>
          <p:cNvPr id="107" name="Group 106"/>
          <p:cNvGrpSpPr/>
          <p:nvPr/>
        </p:nvGrpSpPr>
        <p:grpSpPr>
          <a:xfrm>
            <a:off x="10517856" y="3285965"/>
            <a:ext cx="215718" cy="609805"/>
            <a:chOff x="3117290" y="2393149"/>
            <a:chExt cx="178226" cy="503821"/>
          </a:xfrm>
        </p:grpSpPr>
        <p:cxnSp>
          <p:nvCxnSpPr>
            <p:cNvPr id="162" name="Straight Connector 161"/>
            <p:cNvCxnSpPr/>
            <p:nvPr/>
          </p:nvCxnSpPr>
          <p:spPr>
            <a:xfrm flipV="1">
              <a:off x="3206305" y="2393149"/>
              <a:ext cx="0" cy="503821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ysDash"/>
            </a:ln>
            <a:effectLst/>
          </p:spPr>
        </p:cxnSp>
        <p:cxnSp>
          <p:nvCxnSpPr>
            <p:cNvPr id="163" name="Straight Connector 162"/>
            <p:cNvCxnSpPr/>
            <p:nvPr/>
          </p:nvCxnSpPr>
          <p:spPr>
            <a:xfrm>
              <a:off x="3117290" y="2569698"/>
              <a:ext cx="178226" cy="0"/>
            </a:xfrm>
            <a:prstGeom prst="line">
              <a:avLst/>
            </a:prstGeom>
            <a:noFill/>
            <a:ln w="12700" cap="flat" cmpd="sng" algn="ctr">
              <a:solidFill>
                <a:srgbClr val="333333"/>
              </a:solidFill>
              <a:prstDash val="solid"/>
            </a:ln>
            <a:effectLst/>
          </p:spPr>
        </p:cxnSp>
      </p:grpSp>
      <p:cxnSp>
        <p:nvCxnSpPr>
          <p:cNvPr id="120" name="Straight Connector 27"/>
          <p:cNvCxnSpPr>
            <a:stCxn id="131" idx="1"/>
            <a:endCxn id="147" idx="1"/>
          </p:cNvCxnSpPr>
          <p:nvPr/>
        </p:nvCxnSpPr>
        <p:spPr>
          <a:xfrm rot="10800000" flipV="1">
            <a:off x="5038944" y="1952017"/>
            <a:ext cx="1060411" cy="3857382"/>
          </a:xfrm>
          <a:prstGeom prst="bentConnector3">
            <a:avLst>
              <a:gd name="adj1" fmla="val 126093"/>
            </a:avLst>
          </a:prstGeom>
          <a:noFill/>
          <a:ln w="12700" cap="flat" cmpd="sng" algn="ctr">
            <a:solidFill>
              <a:srgbClr val="333333"/>
            </a:solidFill>
            <a:prstDash val="sysDash"/>
          </a:ln>
          <a:effectLst/>
        </p:spPr>
      </p:cxnSp>
      <p:cxnSp>
        <p:nvCxnSpPr>
          <p:cNvPr id="121" name="Straight Connector 120"/>
          <p:cNvCxnSpPr/>
          <p:nvPr/>
        </p:nvCxnSpPr>
        <p:spPr>
          <a:xfrm>
            <a:off x="4652084" y="3849952"/>
            <a:ext cx="215718" cy="0"/>
          </a:xfrm>
          <a:prstGeom prst="line">
            <a:avLst/>
          </a:prstGeom>
          <a:noFill/>
          <a:ln w="12700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61" name="Straight Connector 160"/>
          <p:cNvCxnSpPr/>
          <p:nvPr/>
        </p:nvCxnSpPr>
        <p:spPr>
          <a:xfrm flipH="1" flipV="1">
            <a:off x="8917873" y="5602419"/>
            <a:ext cx="1621355" cy="858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23" name="Rectangle 122"/>
          <p:cNvSpPr/>
          <p:nvPr/>
        </p:nvSpPr>
        <p:spPr>
          <a:xfrm>
            <a:off x="9602999" y="1647111"/>
            <a:ext cx="3785509" cy="622513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Orchestrator (NFVO)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493150" y="3276760"/>
            <a:ext cx="927320" cy="429538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Element Manager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493150" y="4012100"/>
            <a:ext cx="927320" cy="39383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0441400" y="5064563"/>
            <a:ext cx="1181387" cy="1003637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Virtualized Infrastructure Manager (VIM)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7" name="Snip Single Corner Rectangle 126"/>
          <p:cNvSpPr/>
          <p:nvPr/>
        </p:nvSpPr>
        <p:spPr>
          <a:xfrm flipH="1">
            <a:off x="9336234" y="2790499"/>
            <a:ext cx="830925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NS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8" name="Snip Single Corner Rectangle 127"/>
          <p:cNvSpPr/>
          <p:nvPr/>
        </p:nvSpPr>
        <p:spPr>
          <a:xfrm flipH="1">
            <a:off x="10263558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9" name="Snip Single Corner Rectangle 128"/>
          <p:cNvSpPr/>
          <p:nvPr/>
        </p:nvSpPr>
        <p:spPr>
          <a:xfrm flipH="1">
            <a:off x="11749815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 Instances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0" name="Snip Single Corner Rectangle 129"/>
          <p:cNvSpPr/>
          <p:nvPr/>
        </p:nvSpPr>
        <p:spPr>
          <a:xfrm flipH="1">
            <a:off x="12651731" y="2790499"/>
            <a:ext cx="787589" cy="495466"/>
          </a:xfrm>
          <a:prstGeom prst="snip1Rect">
            <a:avLst>
              <a:gd name="adj" fmla="val 26922"/>
            </a:avLst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NFVI Resources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099356" y="1545480"/>
            <a:ext cx="1905456" cy="813074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OSS/BSS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2647039" y="1680056"/>
            <a:ext cx="726656" cy="4052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5038944" y="4439027"/>
            <a:ext cx="3878935" cy="2579136"/>
            <a:chOff x="1386992" y="3938146"/>
            <a:chExt cx="3204777" cy="2130883"/>
          </a:xfrm>
        </p:grpSpPr>
        <p:sp>
          <p:nvSpPr>
            <p:cNvPr id="147" name="正方形/長方形 10"/>
            <p:cNvSpPr/>
            <p:nvPr/>
          </p:nvSpPr>
          <p:spPr>
            <a:xfrm>
              <a:off x="1386992" y="4071666"/>
              <a:ext cx="3204777" cy="199736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NFV Infrastructure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8" name="正方形/長方形 10"/>
            <p:cNvSpPr/>
            <p:nvPr/>
          </p:nvSpPr>
          <p:spPr>
            <a:xfrm>
              <a:off x="1437463" y="5069119"/>
              <a:ext cx="3099902" cy="749791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Hardware Layer</a:t>
              </a:r>
              <a:endPara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sp>
          <p:nvSpPr>
            <p:cNvPr id="149" name="正方形/長方形 12"/>
            <p:cNvSpPr/>
            <p:nvPr/>
          </p:nvSpPr>
          <p:spPr>
            <a:xfrm>
              <a:off x="1437463" y="4167906"/>
              <a:ext cx="3099902" cy="7003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333333"/>
              </a:solidFill>
              <a:prstDash val="solid"/>
              <a:headEnd type="triangle" w="med" len="med"/>
              <a:tailEnd type="triangle" w="med" len="med"/>
            </a:ln>
            <a:effectLst/>
          </p:spPr>
          <p:txBody>
            <a:bodyPr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Virtualisation</a:t>
              </a:r>
              <a:r>
                <a: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rPr>
                <a:t> Layer</a:t>
              </a:r>
              <a:endPara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srgbClr val="123E51"/>
                </a:solidFill>
                <a:effectLst/>
                <a:uLnTx/>
                <a:uFillTx/>
                <a:latin typeface="Arial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150" name="Group 149"/>
            <p:cNvGrpSpPr/>
            <p:nvPr/>
          </p:nvGrpSpPr>
          <p:grpSpPr>
            <a:xfrm>
              <a:off x="1564465" y="5175836"/>
              <a:ext cx="2845900" cy="420688"/>
              <a:chOff x="1258612" y="5372101"/>
              <a:chExt cx="3457605" cy="420688"/>
            </a:xfrm>
          </p:grpSpPr>
          <p:sp>
            <p:nvSpPr>
              <p:cNvPr id="157" name="正方形/長方形 4"/>
              <p:cNvSpPr/>
              <p:nvPr/>
            </p:nvSpPr>
            <p:spPr>
              <a:xfrm>
                <a:off x="1258612" y="5383214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</a:t>
                </a:r>
                <a:r>
                  <a:rPr kumimoji="1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ompute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8" name="正方形/長方形 6"/>
              <p:cNvSpPr/>
              <p:nvPr/>
            </p:nvSpPr>
            <p:spPr>
              <a:xfrm>
                <a:off x="2483850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Storage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9" name="正方形/長方形 8"/>
              <p:cNvSpPr/>
              <p:nvPr/>
            </p:nvSpPr>
            <p:spPr>
              <a:xfrm>
                <a:off x="3707898" y="5372101"/>
                <a:ext cx="1008319" cy="411163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Network</a:t>
                </a:r>
                <a:endParaRPr kumimoji="1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Hardware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151" name="Straight Connector 66"/>
            <p:cNvCxnSpPr/>
            <p:nvPr/>
          </p:nvCxnSpPr>
          <p:spPr>
            <a:xfrm flipH="1">
              <a:off x="2961789" y="3938146"/>
              <a:ext cx="1191" cy="227013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cxnSp>
          <p:nvCxnSpPr>
            <p:cNvPr id="152" name="Straight Connector 55"/>
            <p:cNvCxnSpPr>
              <a:stCxn id="148" idx="0"/>
              <a:endCxn id="149" idx="2"/>
            </p:cNvCxnSpPr>
            <p:nvPr/>
          </p:nvCxnSpPr>
          <p:spPr>
            <a:xfrm flipV="1">
              <a:off x="2987414" y="4868274"/>
              <a:ext cx="0" cy="200845"/>
            </a:xfrm>
            <a:prstGeom prst="line">
              <a:avLst/>
            </a:prstGeom>
            <a:noFill/>
            <a:ln w="28575" cap="flat" cmpd="sng" algn="ctr">
              <a:solidFill>
                <a:srgbClr val="333333">
                  <a:lumMod val="75000"/>
                  <a:lumOff val="25000"/>
                </a:srgbClr>
              </a:solidFill>
              <a:prstDash val="solid"/>
              <a:headEnd type="oval"/>
              <a:tailEnd type="oval"/>
            </a:ln>
            <a:effectLst/>
          </p:spPr>
        </p:cxnSp>
        <p:grpSp>
          <p:nvGrpSpPr>
            <p:cNvPr id="153" name="Group 152"/>
            <p:cNvGrpSpPr/>
            <p:nvPr/>
          </p:nvGrpSpPr>
          <p:grpSpPr>
            <a:xfrm>
              <a:off x="1564466" y="4254353"/>
              <a:ext cx="2845898" cy="420688"/>
              <a:chOff x="1258612" y="4138903"/>
              <a:chExt cx="3457605" cy="420688"/>
            </a:xfrm>
          </p:grpSpPr>
          <p:sp>
            <p:nvSpPr>
              <p:cNvPr id="154" name="正方形/長方形 4"/>
              <p:cNvSpPr/>
              <p:nvPr/>
            </p:nvSpPr>
            <p:spPr>
              <a:xfrm>
                <a:off x="1258612" y="4150016"/>
                <a:ext cx="1009511" cy="409575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</a:t>
                </a:r>
                <a:r>
                  <a:rPr kumimoji="0" lang="en-US" altLang="ja-JP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Compute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5" name="正方形/長方形 6"/>
              <p:cNvSpPr/>
              <p:nvPr/>
            </p:nvSpPr>
            <p:spPr>
              <a:xfrm>
                <a:off x="2483850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Storage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6" name="正方形/長方形 8"/>
              <p:cNvSpPr/>
              <p:nvPr/>
            </p:nvSpPr>
            <p:spPr>
              <a:xfrm>
                <a:off x="3707898" y="4138903"/>
                <a:ext cx="1008319" cy="411162"/>
              </a:xfrm>
              <a:prstGeom prst="rect">
                <a:avLst/>
              </a:prstGeom>
              <a:solidFill>
                <a:srgbClr val="FFFFFF"/>
              </a:solidFill>
              <a:ln w="12700" cap="flat" cmpd="sng" algn="ctr">
                <a:solidFill>
                  <a:srgbClr val="333333"/>
                </a:solidFill>
                <a:prstDash val="solid"/>
                <a:headEnd type="triangle" w="med" len="med"/>
                <a:tailEnd type="triangle" w="med" len="me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23E51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Virtual Network</a:t>
                </a:r>
                <a:endParaRPr kumimoji="1" lang="ja-JP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23E51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</p:grpSp>
      <p:cxnSp>
        <p:nvCxnSpPr>
          <p:cNvPr id="135" name="Straight Connector 27"/>
          <p:cNvCxnSpPr>
            <a:endCxn id="124" idx="3"/>
          </p:cNvCxnSpPr>
          <p:nvPr/>
        </p:nvCxnSpPr>
        <p:spPr>
          <a:xfrm rot="10800000">
            <a:off x="7420471" y="3491529"/>
            <a:ext cx="2858483" cy="466316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36" name="Straight Connector 135"/>
          <p:cNvCxnSpPr/>
          <p:nvPr/>
        </p:nvCxnSpPr>
        <p:spPr>
          <a:xfrm flipH="1" flipV="1">
            <a:off x="7403923" y="4201858"/>
            <a:ext cx="2902978" cy="3175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37" name="Rectangle 136"/>
          <p:cNvSpPr/>
          <p:nvPr/>
        </p:nvSpPr>
        <p:spPr>
          <a:xfrm>
            <a:off x="10276262" y="3813198"/>
            <a:ext cx="1511661" cy="57169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VNF Manager (VNFM)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5447285" y="3087726"/>
            <a:ext cx="2201767" cy="1359357"/>
            <a:chOff x="1549879" y="2456126"/>
            <a:chExt cx="1819100" cy="1123101"/>
          </a:xfrm>
          <a:noFill/>
        </p:grpSpPr>
        <p:sp>
          <p:nvSpPr>
            <p:cNvPr id="145" name="Rounded Rectangle 144"/>
            <p:cNvSpPr/>
            <p:nvPr/>
          </p:nvSpPr>
          <p:spPr>
            <a:xfrm>
              <a:off x="1563794" y="2456126"/>
              <a:ext cx="1805185" cy="1123101"/>
            </a:xfrm>
            <a:prstGeom prst="roundRect">
              <a:avLst>
                <a:gd name="adj" fmla="val 7233"/>
              </a:avLst>
            </a:prstGeom>
            <a:grpFill/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549879" y="2654039"/>
              <a:ext cx="927003" cy="635712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C"/>
                  </a:solidFill>
                  <a:effectLst/>
                  <a:uLnTx/>
                  <a:uFillTx/>
                </a:rPr>
                <a:t>Virtualized Services and Management Systems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9" name="Rounded Rectangle 178"/>
          <p:cNvSpPr/>
          <p:nvPr/>
        </p:nvSpPr>
        <p:spPr>
          <a:xfrm>
            <a:off x="5168900" y="5892800"/>
            <a:ext cx="3644900" cy="609600"/>
          </a:xfrm>
          <a:prstGeom prst="roundRect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cxnSp>
        <p:nvCxnSpPr>
          <p:cNvPr id="180" name="Straight Connector 179"/>
          <p:cNvCxnSpPr>
            <a:endCxn id="148" idx="3"/>
          </p:cNvCxnSpPr>
          <p:nvPr/>
        </p:nvCxnSpPr>
        <p:spPr>
          <a:xfrm flipH="1" flipV="1">
            <a:off x="8852030" y="6261671"/>
            <a:ext cx="309880" cy="369018"/>
          </a:xfrm>
          <a:prstGeom prst="line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81" name="Rectangle 180"/>
          <p:cNvSpPr/>
          <p:nvPr/>
        </p:nvSpPr>
        <p:spPr>
          <a:xfrm>
            <a:off x="8940800" y="6551585"/>
            <a:ext cx="206009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Contrail Cloud reference </a:t>
            </a:r>
            <a:r>
              <a:rPr lang="en-US" sz="1050" b="1" kern="0" dirty="0">
                <a:solidFill>
                  <a:srgbClr val="3366FF"/>
                </a:solidFill>
                <a:latin typeface="Arial"/>
              </a:rPr>
              <a:t>a</a:t>
            </a: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rchitecture implemented on arbitrary hardware</a:t>
            </a:r>
          </a:p>
        </p:txBody>
      </p:sp>
      <p:sp>
        <p:nvSpPr>
          <p:cNvPr id="187" name="Rectangle 186"/>
          <p:cNvSpPr/>
          <p:nvPr/>
        </p:nvSpPr>
        <p:spPr>
          <a:xfrm>
            <a:off x="9169030" y="5206292"/>
            <a:ext cx="10085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Nova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noProof="0" dirty="0" smtClean="0">
                <a:solidFill>
                  <a:srgbClr val="333333"/>
                </a:solidFill>
              </a:rPr>
              <a:t>Cinder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Contrail</a:t>
            </a:r>
            <a:r>
              <a:rPr kumimoji="0" lang="en-US" sz="1100" b="0" i="0" u="none" strike="noStrike" kern="0" cap="none" spc="0" normalizeH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 XMPP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0" baseline="0" noProof="0" dirty="0" smtClean="0">
                <a:solidFill>
                  <a:srgbClr val="333333"/>
                </a:solidFill>
              </a:rPr>
              <a:t>Netconf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11785230" y="5282492"/>
            <a:ext cx="1161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REST/XML (Heat)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11009156" y="4497148"/>
            <a:ext cx="116164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REST</a:t>
            </a:r>
            <a:r>
              <a:rPr lang="en-US" sz="1100" kern="0" dirty="0" smtClean="0">
                <a:solidFill>
                  <a:srgbClr val="333333"/>
                </a:solidFill>
              </a:rPr>
              <a:t>/XML (Heat)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Oval 5"/>
          <p:cNvSpPr/>
          <p:nvPr/>
        </p:nvSpPr>
        <p:spPr>
          <a:xfrm>
            <a:off x="4483100" y="4546600"/>
            <a:ext cx="1930400" cy="5842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Canonical Ubuntu, CentOS, </a:t>
            </a:r>
            <a:r>
              <a:rPr lang="en-US" sz="1100" dirty="0" err="1" smtClean="0">
                <a:latin typeface="Arial"/>
                <a:cs typeface="Arial"/>
              </a:rPr>
              <a:t>Docker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0" name="Oval 189"/>
          <p:cNvSpPr/>
          <p:nvPr/>
        </p:nvSpPr>
        <p:spPr>
          <a:xfrm>
            <a:off x="7759700" y="4610100"/>
            <a:ext cx="14605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err="1" smtClean="0">
                <a:latin typeface="Arial"/>
                <a:cs typeface="Arial"/>
              </a:rPr>
              <a:t>OpenContrail</a:t>
            </a:r>
            <a:r>
              <a:rPr lang="en-US" sz="1100" dirty="0" smtClean="0">
                <a:latin typeface="Arial"/>
                <a:cs typeface="Arial"/>
              </a:rPr>
              <a:t> vRouter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1" name="Oval 190"/>
          <p:cNvSpPr/>
          <p:nvPr/>
        </p:nvSpPr>
        <p:spPr>
          <a:xfrm>
            <a:off x="6502400" y="4610100"/>
            <a:ext cx="12573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OpenStack Cinder or CEPH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2" name="Oval 191"/>
          <p:cNvSpPr/>
          <p:nvPr/>
        </p:nvSpPr>
        <p:spPr>
          <a:xfrm>
            <a:off x="10350500" y="4813300"/>
            <a:ext cx="13589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OpenStack</a:t>
            </a:r>
          </a:p>
          <a:p>
            <a:pPr algn="ctr"/>
            <a:r>
              <a:rPr lang="en-US" sz="1100" dirty="0" smtClean="0">
                <a:latin typeface="Arial"/>
                <a:cs typeface="Arial"/>
              </a:rPr>
              <a:t>(Juno)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3" name="Oval 192"/>
          <p:cNvSpPr/>
          <p:nvPr/>
        </p:nvSpPr>
        <p:spPr>
          <a:xfrm>
            <a:off x="10350500" y="5321300"/>
            <a:ext cx="1358900" cy="520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r>
              <a:rPr lang="en-US" sz="1100" dirty="0" smtClean="0">
                <a:latin typeface="Arial"/>
                <a:cs typeface="Arial"/>
              </a:rPr>
              <a:t>Contrail VN Controller</a:t>
            </a:r>
            <a:endParaRPr lang="en-US" sz="1100" dirty="0">
              <a:latin typeface="Arial"/>
              <a:cs typeface="Arial"/>
            </a:endParaRPr>
          </a:p>
        </p:txBody>
      </p:sp>
      <p:sp>
        <p:nvSpPr>
          <p:cNvPr id="194" name="Rounded Rectangle 193"/>
          <p:cNvSpPr/>
          <p:nvPr/>
        </p:nvSpPr>
        <p:spPr>
          <a:xfrm>
            <a:off x="5397500" y="2984500"/>
            <a:ext cx="2247900" cy="1498600"/>
          </a:xfrm>
          <a:prstGeom prst="roundRect">
            <a:avLst>
              <a:gd name="adj" fmla="val 7724"/>
            </a:avLst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5" tIns="45713" rIns="91425" bIns="45713" rtlCol="0" anchor="ctr"/>
          <a:lstStyle/>
          <a:p>
            <a:pPr algn="ctr"/>
            <a:endParaRPr lang="en-US" sz="1400">
              <a:latin typeface="Arial"/>
              <a:cs typeface="Arial"/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4635500" y="2221384"/>
            <a:ext cx="158750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1050" b="1" kern="0" dirty="0" smtClean="0">
                <a:solidFill>
                  <a:srgbClr val="3366FF"/>
                </a:solidFill>
                <a:latin typeface="Arial"/>
              </a:rPr>
              <a:t>VNFs from OSCAR contributors and third-parties</a:t>
            </a:r>
          </a:p>
        </p:txBody>
      </p:sp>
      <p:cxnSp>
        <p:nvCxnSpPr>
          <p:cNvPr id="196" name="Straight Connector 195"/>
          <p:cNvCxnSpPr>
            <a:endCxn id="195" idx="2"/>
          </p:cNvCxnSpPr>
          <p:nvPr/>
        </p:nvCxnSpPr>
        <p:spPr>
          <a:xfrm flipH="1" flipV="1">
            <a:off x="5429250" y="2798465"/>
            <a:ext cx="133350" cy="186035"/>
          </a:xfrm>
          <a:prstGeom prst="line">
            <a:avLst/>
          </a:prstGeom>
          <a:noFill/>
          <a:ln w="19050" cmpd="sng">
            <a:solidFill>
              <a:srgbClr val="3366FF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sp>
        <p:nvSpPr>
          <p:cNvPr id="110" name="Rectangle 109"/>
          <p:cNvSpPr/>
          <p:nvPr/>
        </p:nvSpPr>
        <p:spPr>
          <a:xfrm>
            <a:off x="7605093" y="3034678"/>
            <a:ext cx="91403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Ve-Vnfm-em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690947" y="3853369"/>
            <a:ext cx="91242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Ve-Vnfm-vnf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8114930" y="1574092"/>
            <a:ext cx="6486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</a:rPr>
              <a:t>Os-Nfvo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13" name="Straight Connector 112"/>
          <p:cNvCxnSpPr/>
          <p:nvPr/>
        </p:nvCxnSpPr>
        <p:spPr>
          <a:xfrm flipV="1">
            <a:off x="8498717" y="183377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5" name="Straight Connector 114"/>
          <p:cNvCxnSpPr/>
          <p:nvPr/>
        </p:nvCxnSpPr>
        <p:spPr>
          <a:xfrm flipV="1">
            <a:off x="8087905" y="40920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6" name="Straight Connector 115"/>
          <p:cNvCxnSpPr/>
          <p:nvPr/>
        </p:nvCxnSpPr>
        <p:spPr>
          <a:xfrm flipV="1">
            <a:off x="8087905" y="3380802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cxnSp>
        <p:nvCxnSpPr>
          <p:cNvPr id="118" name="Straight Connector 117"/>
          <p:cNvCxnSpPr/>
          <p:nvPr/>
        </p:nvCxnSpPr>
        <p:spPr>
          <a:xfrm rot="5400000" flipV="1">
            <a:off x="11497540" y="2722540"/>
            <a:ext cx="0" cy="265511"/>
          </a:xfrm>
          <a:prstGeom prst="line">
            <a:avLst/>
          </a:prstGeom>
          <a:noFill/>
          <a:ln w="28575" cap="flat" cmpd="sng" algn="ctr">
            <a:solidFill>
              <a:srgbClr val="333333"/>
            </a:solidFill>
            <a:prstDash val="solid"/>
          </a:ln>
          <a:effectLst/>
        </p:spPr>
      </p:cxnSp>
      <p:sp>
        <p:nvSpPr>
          <p:cNvPr id="108" name="Rectangle 107"/>
          <p:cNvSpPr/>
          <p:nvPr/>
        </p:nvSpPr>
        <p:spPr>
          <a:xfrm>
            <a:off x="11051643" y="6408017"/>
            <a:ext cx="1507844" cy="692758"/>
          </a:xfrm>
          <a:prstGeom prst="rect">
            <a:avLst/>
          </a:prstGeom>
          <a:solidFill>
            <a:srgbClr val="B1D5AF"/>
          </a:solidFill>
          <a:ln w="9525" cap="flat" cmpd="sng" algn="ctr">
            <a:solidFill>
              <a:srgbClr val="333333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OPNFV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System Configuration and Reporting 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2669566" y="6736374"/>
            <a:ext cx="1390792" cy="3693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OPNFV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</a:t>
            </a:r>
            <a:r>
              <a:rPr kumimoji="0" lang="en-US" sz="1800" i="0" u="none" strike="noStrike" kern="0" cap="none" spc="0" normalizeH="0" noProof="0" dirty="0" err="1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Rel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</a:rPr>
              <a:t> 1</a:t>
            </a:r>
            <a:endParaRPr kumimoji="0" lang="en-US" sz="4400" i="0" u="none" strike="noStrike" kern="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245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OSCAR Component Options (1)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969186"/>
              </p:ext>
            </p:extLst>
          </p:nvPr>
        </p:nvGraphicFramePr>
        <p:xfrm>
          <a:off x="746125" y="2103438"/>
          <a:ext cx="13166724" cy="5379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71757"/>
                <a:gridCol w="2271757"/>
                <a:gridCol w="3869502"/>
                <a:gridCol w="47537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NFV Block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NFV</a:t>
                      </a:r>
                      <a:r>
                        <a:rPr lang="en-US" baseline="0" dirty="0" smtClean="0"/>
                        <a:t> 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OSCAR </a:t>
                      </a:r>
                      <a:r>
                        <a:rPr lang="en-US" dirty="0" err="1" smtClean="0"/>
                        <a:t>Rel</a:t>
                      </a:r>
                      <a:r>
                        <a:rPr lang="en-US" dirty="0" smtClean="0"/>
                        <a:t> 1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 2+ Options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Infrastructure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Compute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Ubuntu/Centos KVM with QEMU or </a:t>
                      </a:r>
                      <a:r>
                        <a:rPr lang="en-US" dirty="0" err="1" smtClean="0"/>
                        <a:t>Docker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r>
                        <a:rPr lang="en-US" baseline="0" dirty="0" smtClean="0"/>
                        <a:t> hypervisors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Contrail</a:t>
                      </a:r>
                      <a:r>
                        <a:rPr lang="en-US" baseline="0" dirty="0" smtClean="0"/>
                        <a:t> vRouter kernel module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 vSwitch forwarding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Storage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OpenStack</a:t>
                      </a:r>
                      <a:r>
                        <a:rPr lang="en-US" baseline="0" dirty="0" smtClean="0"/>
                        <a:t> Cinder or CEPH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Infrastructure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Contrail</a:t>
                      </a:r>
                      <a:r>
                        <a:rPr lang="en-US" baseline="0" dirty="0" smtClean="0"/>
                        <a:t> Cloud reference architecture</a:t>
                      </a:r>
                      <a:r>
                        <a:rPr lang="en-US" baseline="30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architectures</a:t>
                      </a:r>
                      <a:r>
                        <a:rPr lang="en-US" baseline="0" dirty="0" smtClean="0"/>
                        <a:t> supporting minimum requirements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</a:t>
                      </a:r>
                      <a:r>
                        <a:rPr lang="en-US" baseline="0" dirty="0" smtClean="0"/>
                        <a:t> Compute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OpenStack Juno release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Future OpenStack releases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Contrail Controller (Neutron)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ODL (with or without Contrail)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Storage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Cinder plugin or CEPH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Netconf out-of</a:t>
                      </a:r>
                      <a:r>
                        <a:rPr lang="en-US" baseline="0" dirty="0" smtClean="0"/>
                        <a:t>-band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Netconf/XMPP</a:t>
                      </a:r>
                      <a:r>
                        <a:rPr lang="en-US" baseline="0" dirty="0" smtClean="0"/>
                        <a:t> from Contrail</a:t>
                      </a:r>
                    </a:p>
                    <a:p>
                      <a:r>
                        <a:rPr lang="en-US" baseline="0" dirty="0" smtClean="0"/>
                        <a:t>ODL provisioning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95900" y="7620000"/>
            <a:ext cx="6491365" cy="437477"/>
          </a:xfrm>
          <a:prstGeom prst="rect">
            <a:avLst/>
          </a:prstGeom>
          <a:ln>
            <a:noFill/>
          </a:ln>
        </p:spPr>
        <p:txBody>
          <a:bodyPr wrap="none" lIns="45643" tIns="22821" rIns="45643" bIns="22821" rtlCol="0">
            <a:spAutoFit/>
          </a:bodyPr>
          <a:lstStyle/>
          <a:p>
            <a:pPr marL="177800" indent="-177800" algn="l">
              <a:lnSpc>
                <a:spcPct val="90000"/>
              </a:lnSpc>
              <a:buAutoNum type="arabicPeriod"/>
            </a:pPr>
            <a:r>
              <a:rPr lang="en-US" sz="1400" dirty="0" smtClean="0">
                <a:solidFill>
                  <a:schemeClr val="accent2"/>
                </a:solidFill>
                <a:latin typeface="Arial"/>
                <a:cs typeface="Arial"/>
              </a:rPr>
              <a:t>Implemented on arbitrary hardware supporting the architecture requirements</a:t>
            </a:r>
          </a:p>
          <a:p>
            <a:pPr marL="114300" indent="-114300" algn="l">
              <a:lnSpc>
                <a:spcPct val="90000"/>
              </a:lnSpc>
              <a:buAutoNum type="arabicPeriod"/>
            </a:pPr>
            <a:endParaRPr lang="en-US" sz="1400" dirty="0" smtClean="0"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799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OSCAR Component Options (2)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413883"/>
              </p:ext>
            </p:extLst>
          </p:nvPr>
        </p:nvGraphicFramePr>
        <p:xfrm>
          <a:off x="720725" y="2090738"/>
          <a:ext cx="13166724" cy="2026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71757"/>
                <a:gridCol w="2271757"/>
                <a:gridCol w="3869502"/>
                <a:gridCol w="475370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NFV Block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NFV</a:t>
                      </a:r>
                      <a:r>
                        <a:rPr lang="en-US" baseline="0" dirty="0" smtClean="0"/>
                        <a:t> Function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OSCAR </a:t>
                      </a:r>
                      <a:r>
                        <a:rPr lang="en-US" dirty="0" err="1" smtClean="0"/>
                        <a:t>Rel</a:t>
                      </a:r>
                      <a:r>
                        <a:rPr lang="en-US" dirty="0" smtClean="0"/>
                        <a:t> 1 Component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 2+ Options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VNFM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VNF</a:t>
                      </a:r>
                      <a:r>
                        <a:rPr lang="en-US" baseline="0" dirty="0" smtClean="0"/>
                        <a:t> Lifecycle </a:t>
                      </a:r>
                      <a:r>
                        <a:rPr lang="en-US" baseline="0" dirty="0" err="1" smtClean="0"/>
                        <a:t>inc.</a:t>
                      </a:r>
                      <a:r>
                        <a:rPr lang="en-US" baseline="0" dirty="0" smtClean="0"/>
                        <a:t> scaling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OpenStack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VNFM solutions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NFVO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Orchestration/Catalogs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Heat</a:t>
                      </a:r>
                      <a:r>
                        <a:rPr lang="en-US" baseline="0" dirty="0" smtClean="0"/>
                        <a:t> templates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orchestration platforms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Content Placeholder 16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31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Possible </a:t>
            </a:r>
            <a:r>
              <a:rPr lang="en-US" dirty="0" smtClean="0"/>
              <a:t>VNFs </a:t>
            </a:r>
            <a:r>
              <a:rPr lang="en-US" dirty="0" smtClean="0"/>
              <a:t>to test in OSCAR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Stateful firewall</a:t>
            </a:r>
          </a:p>
          <a:p>
            <a:r>
              <a:rPr lang="en-US" dirty="0" smtClean="0"/>
              <a:t>Virtual PE</a:t>
            </a:r>
          </a:p>
          <a:p>
            <a:r>
              <a:rPr lang="en-US" dirty="0" smtClean="0"/>
              <a:t>Media cache/TCP proxy</a:t>
            </a:r>
          </a:p>
          <a:p>
            <a:r>
              <a:rPr lang="en-US" dirty="0" smtClean="0"/>
              <a:t>Application load balancer</a:t>
            </a:r>
          </a:p>
          <a:p>
            <a:r>
              <a:rPr lang="en-US" dirty="0" err="1" smtClean="0"/>
              <a:t>vEPC</a:t>
            </a:r>
            <a:r>
              <a:rPr lang="en-US" dirty="0" smtClean="0"/>
              <a:t> (SGW/PGW)</a:t>
            </a:r>
          </a:p>
          <a:p>
            <a:r>
              <a:rPr lang="en-US" dirty="0" err="1" smtClean="0"/>
              <a:t>vMME</a:t>
            </a:r>
            <a:endParaRPr lang="en-US" dirty="0" smtClean="0"/>
          </a:p>
          <a:p>
            <a:r>
              <a:rPr lang="en-US" dirty="0" smtClean="0"/>
              <a:t>Session Border </a:t>
            </a:r>
            <a:r>
              <a:rPr lang="en-US" dirty="0"/>
              <a:t>C</a:t>
            </a:r>
            <a:r>
              <a:rPr lang="en-US" dirty="0" smtClean="0"/>
              <a:t>ontroller (</a:t>
            </a:r>
            <a:r>
              <a:rPr lang="en-US" dirty="0" err="1" smtClean="0"/>
              <a:t>vSBC</a:t>
            </a:r>
            <a:r>
              <a:rPr lang="en-US" dirty="0" smtClean="0"/>
              <a:t>)</a:t>
            </a:r>
          </a:p>
          <a:p>
            <a:r>
              <a:rPr lang="en-US" dirty="0" smtClean="0"/>
              <a:t>Video optimization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Applicability for </a:t>
            </a:r>
            <a:r>
              <a:rPr lang="en-US" dirty="0" err="1" smtClean="0"/>
              <a:t>vCPE</a:t>
            </a:r>
            <a:r>
              <a:rPr lang="en-US" dirty="0" smtClean="0"/>
              <a:t> and mobility/wireline subscriber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85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23" y="485187"/>
            <a:ext cx="13167362" cy="677108"/>
          </a:xfrm>
        </p:spPr>
        <p:txBody>
          <a:bodyPr/>
          <a:lstStyle/>
          <a:p>
            <a:r>
              <a:rPr lang="en-US" dirty="0" smtClean="0"/>
              <a:t>Test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template that allows solution to be built at different scales (test/production)</a:t>
            </a:r>
          </a:p>
          <a:p>
            <a:r>
              <a:rPr lang="en-US" dirty="0" smtClean="0"/>
              <a:t>Test deployment at various scales</a:t>
            </a:r>
            <a:endParaRPr lang="en-US" dirty="0" smtClean="0"/>
          </a:p>
          <a:p>
            <a:r>
              <a:rPr lang="en-US" dirty="0" smtClean="0"/>
              <a:t>Test preloading of VNFs</a:t>
            </a:r>
            <a:endParaRPr lang="en-US" dirty="0" smtClean="0"/>
          </a:p>
          <a:p>
            <a:r>
              <a:rPr lang="en-US" dirty="0" smtClean="0"/>
              <a:t>Test configuration of physical network to connect to VNFs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62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Juniper">
  <a:themeElements>
    <a:clrScheme name="Juniper Colors 2014">
      <a:dk1>
        <a:srgbClr val="445E88"/>
      </a:dk1>
      <a:lt1>
        <a:srgbClr val="FFFFFF"/>
      </a:lt1>
      <a:dk2>
        <a:srgbClr val="A8B9C8"/>
      </a:dk2>
      <a:lt2>
        <a:srgbClr val="C8C8C8"/>
      </a:lt2>
      <a:accent1>
        <a:srgbClr val="3EBAF1"/>
      </a:accent1>
      <a:accent2>
        <a:srgbClr val="3C3C3C"/>
      </a:accent2>
      <a:accent3>
        <a:srgbClr val="E76252"/>
      </a:accent3>
      <a:accent4>
        <a:srgbClr val="68AE64"/>
      </a:accent4>
      <a:accent5>
        <a:srgbClr val="3095C2"/>
      </a:accent5>
      <a:accent6>
        <a:srgbClr val="00A3A5"/>
      </a:accent6>
      <a:hlink>
        <a:srgbClr val="0067AB"/>
      </a:hlink>
      <a:folHlink>
        <a:srgbClr val="64646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lIns="91425" tIns="45713" rIns="91425" bIns="45713" rtlCol="0" anchor="ctr"/>
      <a:lstStyle>
        <a:defPPr algn="ctr">
          <a:defRPr sz="1400">
            <a:latin typeface="Arial"/>
            <a:cs typeface="Arial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miter lim="800000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 lIns="45643" tIns="22821" rIns="45643" bIns="22821"/>
      <a:lstStyle>
        <a:defPPr algn="l">
          <a:lnSpc>
            <a:spcPct val="90000"/>
          </a:lnSpc>
          <a:defRPr sz="1400" dirty="0" smtClean="0">
            <a:solidFill>
              <a:schemeClr val="accent2"/>
            </a:solidFill>
            <a:latin typeface="Arial"/>
            <a:cs typeface="Arial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LATEST_PP-420001 Template_DNP1.potx" id="{C975E7DE-76AB-4592-B4F3-286B9B62D84D}" vid="{DA7756F1-40CB-405D-9F51-3278B39E36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Juniper.potx</Template>
  <TotalTime>73421</TotalTime>
  <Words>867</Words>
  <Application>Microsoft Macintosh PowerPoint</Application>
  <PresentationFormat>Custom</PresentationFormat>
  <Paragraphs>222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Juniper</vt:lpstr>
      <vt:lpstr>OSCAR Project</vt:lpstr>
      <vt:lpstr>OSCAR Project Proposal for OPNFV</vt:lpstr>
      <vt:lpstr>OSCAR Member Organizations</vt:lpstr>
      <vt:lpstr>OSCAR project scope</vt:lpstr>
      <vt:lpstr>OSCAR Release 1 project components</vt:lpstr>
      <vt:lpstr>OSCAR Component Options (1)</vt:lpstr>
      <vt:lpstr>OSCAR Component Options (2)</vt:lpstr>
      <vt:lpstr>Possible VNFs to test in OSCAR environment</vt:lpstr>
      <vt:lpstr>Test Cases</vt:lpstr>
      <vt:lpstr>Deliverables</vt:lpstr>
      <vt:lpstr>Thank You</vt:lpstr>
    </vt:vector>
  </TitlesOfParts>
  <Company>Barker Design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Juniper Networks Corporate PowerPoint Template</dc:title>
  <dc:creator>Gillian Montgomery</dc:creator>
  <cp:keywords>PPT, PPT template, toolkit, PPT toolkit,  corporate template, corporate PPT template, PowerPoint template, Juniper PPT template</cp:keywords>
  <cp:lastModifiedBy>Stuart Mackie</cp:lastModifiedBy>
  <cp:revision>1221</cp:revision>
  <cp:lastPrinted>2013-12-27T18:52:02Z</cp:lastPrinted>
  <dcterms:created xsi:type="dcterms:W3CDTF">2013-11-15T20:57:24Z</dcterms:created>
  <dcterms:modified xsi:type="dcterms:W3CDTF">2014-12-11T21:37:42Z</dcterms:modified>
</cp:coreProperties>
</file>