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7" r:id="rId2"/>
    <p:sldId id="664" r:id="rId3"/>
    <p:sldId id="665" r:id="rId4"/>
    <p:sldId id="663" r:id="rId5"/>
    <p:sldId id="671" r:id="rId6"/>
    <p:sldId id="662" r:id="rId7"/>
    <p:sldId id="670" r:id="rId8"/>
    <p:sldId id="557" r:id="rId9"/>
    <p:sldId id="666" r:id="rId10"/>
    <p:sldId id="667" r:id="rId11"/>
    <p:sldId id="668" r:id="rId12"/>
    <p:sldId id="669" r:id="rId13"/>
    <p:sldId id="659" r:id="rId14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01"/>
    <a:srgbClr val="0080FF"/>
    <a:srgbClr val="FFFFFF"/>
    <a:srgbClr val="829AB0"/>
    <a:srgbClr val="A8B9C8"/>
    <a:srgbClr val="B1D5AF"/>
    <a:srgbClr val="C8C8C8"/>
    <a:srgbClr val="00A3A5"/>
    <a:srgbClr val="3C3C3C"/>
    <a:srgbClr val="309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886" autoAdjust="0"/>
  </p:normalViewPr>
  <p:slideViewPr>
    <p:cSldViewPr snapToGrid="0">
      <p:cViewPr varScale="1">
        <p:scale>
          <a:sx n="96" d="100"/>
          <a:sy n="96" d="100"/>
        </p:scale>
        <p:origin x="-256" y="-96"/>
      </p:cViewPr>
      <p:guideLst>
        <p:guide orient="horz" pos="4592"/>
        <p:guide orient="horz" pos="744"/>
        <p:guide orient="horz" pos="1256"/>
        <p:guide orient="horz" pos="4848"/>
        <p:guide pos="522"/>
        <p:guide pos="2904"/>
        <p:guide pos="4622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12/15/14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0" y="392113"/>
            <a:ext cx="2938463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2185313"/>
            <a:ext cx="6173015" cy="6481405"/>
          </a:xfrm>
        </p:spPr>
        <p:txBody>
          <a:bodyPr/>
          <a:lstStyle/>
          <a:p>
            <a:r>
              <a:rPr lang="en-US" sz="1100" dirty="0"/>
              <a:t>We live in a connected world and the foundation for these connections is the network.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Broadband Internet traffic is doubling each and every year (according to IDC) [or] Internet traffic worldwide will grow three-fold by the year 2017. (Internet Trends, Mary Meeker (KCPB)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Today we have 2.5 billion Internet users in the world – roughly one-third of the Earth’s population. In the next decade, the number of Internet users will double to 5 billion (Mary Meeker, KPCB)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That means that two-thirds of the world will be connected by 2023.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When you add in the big trends of cloud, mobility, video and security, the combined rate of acceleration is placing unprecedented demands on the network.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[Optional stats/factoids]</a:t>
            </a:r>
          </a:p>
          <a:p>
            <a:r>
              <a:rPr lang="en-US" sz="1100" dirty="0"/>
              <a:t>100 hours of video uploaded every single minute to YouTube (YouTube)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video traffic exceeded 50 percent for the first time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network connection speeds more than doubled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In 2012, a fourth-generation (4G) connection generated 19 times more traffic on average than a non-4G connection. Although 4G connections represent only 0.9 percent of mobile connections today, they already account for 14 percent of mobile data traffic.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i="1" dirty="0"/>
              <a:t>[NOTE: Consider finding alternate source for above stats to avoid siting Cisco]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As you just described (refer to pain points from previous slide), you are living in this world and feeling the pressure every day.</a:t>
            </a:r>
          </a:p>
          <a:p>
            <a:endParaRPr lang="en-US" sz="1100" dirty="0"/>
          </a:p>
          <a:p>
            <a:r>
              <a:rPr lang="en-US" sz="1100" dirty="0" err="1"/>
              <a:t>Pradeep</a:t>
            </a:r>
            <a:r>
              <a:rPr lang="en-US" sz="1100" dirty="0"/>
              <a:t> </a:t>
            </a:r>
            <a:r>
              <a:rPr lang="en-US" sz="1100" dirty="0" err="1"/>
              <a:t>Sindhu</a:t>
            </a:r>
            <a:r>
              <a:rPr lang="en-US" sz="1100" dirty="0"/>
              <a:t> founded Juniper 17 years ago on the belief that we should solve technology problems that matter most to our customers and that make a difference in the world. He recognized the importance of the network and the impact it would have on our world.</a:t>
            </a:r>
          </a:p>
          <a:p>
            <a:endParaRPr lang="en-US" sz="1100" dirty="0"/>
          </a:p>
          <a:p>
            <a:r>
              <a:rPr lang="en-US" sz="1100" dirty="0"/>
              <a:t>Our mission is simple, but powerful; to connect everything and empower everyone. </a:t>
            </a:r>
          </a:p>
          <a:p>
            <a:pPr lvl="0"/>
            <a:endParaRPr lang="en-US" sz="1100" dirty="0"/>
          </a:p>
          <a:p>
            <a:r>
              <a:rPr lang="en-US" sz="1100" dirty="0"/>
              <a:t>In today’s connected world, this mission is more relevant than ever.</a:t>
            </a:r>
          </a:p>
          <a:p>
            <a:pPr lvl="0"/>
            <a:endParaRPr lang="en-US" sz="1100" dirty="0"/>
          </a:p>
          <a:p>
            <a:r>
              <a:rPr lang="en-US" sz="1100" dirty="0"/>
              <a:t>Here at Juniper we are focused on helping alleviate those pain points through our portfolio of high performance networking products.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[T] And we do this by listening to our customers and helping them address their challenges and capitalize on their opportunities.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7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ytest5.png"/>
          <p:cNvPicPr>
            <a:picLocks noChangeAspect="1"/>
          </p:cNvPicPr>
          <p:nvPr userDrawn="1"/>
        </p:nvPicPr>
        <p:blipFill rotWithShape="1"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6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7" name="Picture 6" descr="juniper_cmyk.png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  <p:pic>
        <p:nvPicPr>
          <p:cNvPr id="8" name="Picture 7" descr="Slide16 copy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766" y="4824065"/>
            <a:ext cx="6050008" cy="10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estricted &amp; 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77260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77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tricted &amp; 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07218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1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156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00286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052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2830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4570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7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503152"/>
            <a:ext cx="7700009" cy="93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tx1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juniper_cmyk.png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stytest8.png"/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3" t="16137"/>
          <a:stretch/>
        </p:blipFill>
        <p:spPr>
          <a:xfrm>
            <a:off x="3" y="0"/>
            <a:ext cx="14630399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452512"/>
            <a:ext cx="8800012" cy="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w Content, Lef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flipH="1">
            <a:off x="0" y="2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62255" y="2088304"/>
            <a:ext cx="9033904" cy="5200228"/>
          </a:xfrm>
          <a:prstGeom prst="rect">
            <a:avLst/>
          </a:prstGeom>
        </p:spPr>
        <p:txBody>
          <a:bodyPr lIns="109887" tIns="54942" rIns="109887" bIns="54942"/>
          <a:lstStyle>
            <a:lvl1pPr marL="411455" indent="-411455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 marL="1371515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 marL="2468722" indent="-274304">
              <a:buClr>
                <a:schemeClr val="tx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8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3" name="Picture 12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Aft>
                <a:spcPts val="1441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88644" y="3366639"/>
            <a:ext cx="7698751" cy="1891666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139267" indent="-139267">
              <a:lnSpc>
                <a:spcPct val="95000"/>
              </a:lnSpc>
              <a:spcBef>
                <a:spcPts val="900"/>
              </a:spcBef>
              <a:buNone/>
              <a:tabLst>
                <a:tab pos="8115599" algn="r"/>
              </a:tabLst>
              <a:defRPr sz="2900">
                <a:solidFill>
                  <a:schemeClr val="accent2"/>
                </a:solidFill>
              </a:defRPr>
            </a:lvl1pPr>
            <a:lvl2pPr marL="548606" indent="0">
              <a:buNone/>
              <a:defRPr sz="2900">
                <a:solidFill>
                  <a:schemeClr val="accent2"/>
                </a:solidFill>
              </a:defRPr>
            </a:lvl2pPr>
            <a:lvl3pPr marL="1097211" indent="0">
              <a:buNone/>
              <a:defRPr sz="2900">
                <a:solidFill>
                  <a:schemeClr val="accent2"/>
                </a:solidFill>
              </a:defRPr>
            </a:lvl3pPr>
            <a:lvl4pPr marL="1645813" indent="0">
              <a:buNone/>
              <a:defRPr sz="2900">
                <a:solidFill>
                  <a:schemeClr val="accent2"/>
                </a:solidFill>
              </a:defRPr>
            </a:lvl4pPr>
            <a:lvl5pPr marL="2194418" indent="0">
              <a:buNone/>
              <a:defRPr sz="29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2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3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room.jpg"/>
          <p:cNvPicPr>
            <a:picLocks noChangeAspect="1"/>
          </p:cNvPicPr>
          <p:nvPr userDrawn="1"/>
        </p:nvPicPr>
        <p:blipFill rotWithShape="1">
          <a:blip r:embed="rId2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4630401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32875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66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/>
        </p:nvPicPr>
        <p:blipFill rotWithShape="1">
          <a:blip r:embed="rId18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844" r:id="rId7"/>
    <p:sldLayoutId id="2147483846" r:id="rId8"/>
    <p:sldLayoutId id="2147483827" r:id="rId9"/>
    <p:sldLayoutId id="2147483828" r:id="rId10"/>
    <p:sldLayoutId id="2147483850" r:id="rId11"/>
    <p:sldLayoutId id="2147483655" r:id="rId12"/>
    <p:sldLayoutId id="2147483851" r:id="rId13"/>
    <p:sldLayoutId id="2147483852" r:id="rId14"/>
    <p:sldLayoutId id="2147483853" r:id="rId15"/>
    <p:sldLayoutId id="214748385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20" y="3290373"/>
            <a:ext cx="8055056" cy="1061829"/>
          </a:xfrm>
        </p:spPr>
        <p:txBody>
          <a:bodyPr/>
          <a:lstStyle/>
          <a:p>
            <a:r>
              <a:rPr lang="en-US" dirty="0" smtClean="0"/>
              <a:t>OSCAR Project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Proposed Project for OPNFV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Stuart Mackie</a:t>
            </a:r>
          </a:p>
          <a:p>
            <a:r>
              <a:rPr lang="en-US" dirty="0" smtClean="0"/>
              <a:t>NFV/SDN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Possible VNFs to test in OSCAR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Stateful firewall</a:t>
            </a:r>
          </a:p>
          <a:p>
            <a:r>
              <a:rPr lang="en-US" dirty="0" smtClean="0"/>
              <a:t>Virtual PE</a:t>
            </a:r>
          </a:p>
          <a:p>
            <a:r>
              <a:rPr lang="en-US" dirty="0" smtClean="0"/>
              <a:t>Media cache/TCP proxy</a:t>
            </a:r>
          </a:p>
          <a:p>
            <a:r>
              <a:rPr lang="en-US" dirty="0" smtClean="0"/>
              <a:t>Application load balancer</a:t>
            </a:r>
          </a:p>
          <a:p>
            <a:r>
              <a:rPr lang="en-US" dirty="0" err="1" smtClean="0"/>
              <a:t>vEPC</a:t>
            </a:r>
            <a:r>
              <a:rPr lang="en-US" dirty="0" smtClean="0"/>
              <a:t> (SGW/PGW)</a:t>
            </a:r>
          </a:p>
          <a:p>
            <a:r>
              <a:rPr lang="en-US" dirty="0" err="1" smtClean="0"/>
              <a:t>vMME</a:t>
            </a:r>
            <a:endParaRPr lang="en-US" dirty="0" smtClean="0"/>
          </a:p>
          <a:p>
            <a:r>
              <a:rPr lang="en-US" dirty="0" smtClean="0"/>
              <a:t>Session Border </a:t>
            </a:r>
            <a:r>
              <a:rPr lang="en-US" dirty="0"/>
              <a:t>C</a:t>
            </a:r>
            <a:r>
              <a:rPr lang="en-US" dirty="0" smtClean="0"/>
              <a:t>ontroller (</a:t>
            </a:r>
            <a:r>
              <a:rPr lang="en-US" dirty="0" err="1" smtClean="0"/>
              <a:t>vSBC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Video optimization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Applicability for </a:t>
            </a:r>
            <a:r>
              <a:rPr lang="en-US" dirty="0" err="1" smtClean="0"/>
              <a:t>vCPE</a:t>
            </a:r>
            <a:r>
              <a:rPr lang="en-US" dirty="0" smtClean="0"/>
              <a:t> and mobility/wireline subscriber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templates that allow supported stacks to be built at different scales (POC/test</a:t>
            </a:r>
            <a:r>
              <a:rPr lang="en-US" dirty="0"/>
              <a:t>/</a:t>
            </a:r>
            <a:r>
              <a:rPr lang="en-US" dirty="0" smtClean="0"/>
              <a:t>production)</a:t>
            </a:r>
          </a:p>
          <a:p>
            <a:r>
              <a:rPr lang="en-US" dirty="0" smtClean="0"/>
              <a:t>Test deployment at various scales</a:t>
            </a:r>
          </a:p>
          <a:p>
            <a:r>
              <a:rPr lang="en-US" dirty="0" smtClean="0"/>
              <a:t>Test preloading of VNFs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2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</p:spPr>
        <p:txBody>
          <a:bodyPr/>
          <a:lstStyle/>
          <a:p>
            <a:r>
              <a:rPr lang="en-US" dirty="0" smtClean="0"/>
              <a:t>OSCAR configuration server</a:t>
            </a:r>
          </a:p>
          <a:p>
            <a:r>
              <a:rPr lang="en-US" dirty="0" smtClean="0"/>
              <a:t>Scripts and templates for installing each stack component on bare metal (all-in-one, scalable/distributed)</a:t>
            </a:r>
          </a:p>
          <a:p>
            <a:r>
              <a:rPr lang="en-US" dirty="0" smtClean="0"/>
              <a:t>Inventory and system configuration reports</a:t>
            </a:r>
          </a:p>
          <a:p>
            <a:r>
              <a:rPr lang="en-US" dirty="0" smtClean="0"/>
              <a:t>Documentation describing how to configure OSCAR to support new solution components and VNFs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Project Proposal for OPNFV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Deployment system for OPNFV platform and virtual infrastructure</a:t>
            </a:r>
            <a:endParaRPr lang="en-US" sz="2800" dirty="0"/>
          </a:p>
          <a:p>
            <a:r>
              <a:rPr lang="en-US" sz="2800" dirty="0" smtClean="0"/>
              <a:t>Based on open source Cobbler/Puppet</a:t>
            </a:r>
          </a:p>
          <a:p>
            <a:r>
              <a:rPr lang="en-US" sz="2800" dirty="0" smtClean="0"/>
              <a:t>Create templates to build different OPNFV stacks based on different combinations of software components</a:t>
            </a:r>
          </a:p>
          <a:p>
            <a:r>
              <a:rPr lang="en-US" sz="2800" dirty="0" smtClean="0"/>
              <a:t>Preload OPNFV stack with required VNFs</a:t>
            </a:r>
          </a:p>
          <a:p>
            <a:r>
              <a:rPr lang="en-US" sz="2800" dirty="0" smtClean="0"/>
              <a:t>Provides a means to rapidly deploy OPNFV stacks to support several operator cases:</a:t>
            </a:r>
          </a:p>
          <a:p>
            <a:pPr lvl="1"/>
            <a:r>
              <a:rPr lang="en-US" sz="2400" dirty="0" smtClean="0"/>
              <a:t>POC</a:t>
            </a:r>
          </a:p>
          <a:p>
            <a:pPr lvl="1"/>
            <a:r>
              <a:rPr lang="en-US" sz="2400" dirty="0" smtClean="0"/>
              <a:t>System test (Lab/FOA)</a:t>
            </a:r>
          </a:p>
          <a:p>
            <a:pPr lvl="1"/>
            <a:r>
              <a:rPr lang="en-US" sz="2400" dirty="0" smtClean="0"/>
              <a:t>Production</a:t>
            </a:r>
          </a:p>
          <a:p>
            <a:r>
              <a:rPr lang="en-US" sz="2800" dirty="0" smtClean="0"/>
              <a:t>Packaged reports on OPNFV system configuration and status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OPNFV System Configuration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</a:t>
            </a:r>
            <a:r>
              <a:rPr lang="en-US" dirty="0" smtClean="0"/>
              <a:t>Member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Juniper Networks</a:t>
            </a:r>
          </a:p>
          <a:p>
            <a:r>
              <a:rPr lang="en-US" dirty="0" smtClean="0"/>
              <a:t>AT&amp;T</a:t>
            </a:r>
          </a:p>
          <a:p>
            <a:r>
              <a:rPr lang="en-US" dirty="0" smtClean="0"/>
              <a:t>China Mobile</a:t>
            </a:r>
          </a:p>
          <a:p>
            <a:r>
              <a:rPr lang="en-US" dirty="0" err="1" smtClean="0"/>
              <a:t>ClearPath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Canonical</a:t>
            </a:r>
          </a:p>
          <a:p>
            <a:r>
              <a:rPr lang="en-US" dirty="0" err="1" smtClean="0"/>
              <a:t>NGNware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3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project scope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323975" y="2090738"/>
            <a:ext cx="4330700" cy="54197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Deployment of VIM and NFV Infrastructure</a:t>
            </a:r>
          </a:p>
          <a:p>
            <a:pPr lvl="1"/>
            <a:r>
              <a:rPr lang="en-US" sz="2000" dirty="0" smtClean="0"/>
              <a:t>Install software images</a:t>
            </a:r>
          </a:p>
          <a:p>
            <a:pPr lvl="1"/>
            <a:r>
              <a:rPr lang="en-US" sz="2000" dirty="0" smtClean="0"/>
              <a:t>Initialize system</a:t>
            </a:r>
          </a:p>
          <a:p>
            <a:pPr lvl="1"/>
            <a:r>
              <a:rPr lang="en-US" sz="2000" dirty="0" smtClean="0"/>
              <a:t>Preload VNF images</a:t>
            </a:r>
          </a:p>
          <a:p>
            <a:pPr lvl="1"/>
            <a:r>
              <a:rPr lang="en-US" sz="2000" dirty="0" smtClean="0"/>
              <a:t>Optionally configure test environment</a:t>
            </a:r>
          </a:p>
          <a:p>
            <a:pPr lvl="1"/>
            <a:r>
              <a:rPr lang="en-US" sz="2000" dirty="0" smtClean="0"/>
              <a:t>Optionally configure network hardware</a:t>
            </a:r>
          </a:p>
          <a:p>
            <a:r>
              <a:rPr lang="en-US" sz="2400" dirty="0" smtClean="0"/>
              <a:t>Configuration, inventory and status reporting</a:t>
            </a:r>
          </a:p>
          <a:p>
            <a:r>
              <a:rPr lang="en-US" sz="2400" dirty="0" smtClean="0"/>
              <a:t>Operators are intended users</a:t>
            </a:r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99090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54367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54984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82314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78262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63896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09" name="Rectangle 108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536168" y="5198363"/>
            <a:ext cx="47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Nf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196232" y="5166190"/>
            <a:ext cx="6079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333333"/>
                </a:solidFill>
              </a:rPr>
              <a:t>Or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1095078" y="4557944"/>
            <a:ext cx="6815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Vi-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Vnfm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12514858" y="5416747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flipV="1">
            <a:off x="8062745" y="335300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rot="5400000" flipV="1">
            <a:off x="11028006" y="458668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45550" y="1952017"/>
            <a:ext cx="1053806" cy="3886762"/>
          </a:xfrm>
          <a:prstGeom prst="bentConnector3">
            <a:avLst>
              <a:gd name="adj1" fmla="val 1216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709813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8917873" y="5417410"/>
            <a:ext cx="1621355" cy="358694"/>
            <a:chOff x="3018503" y="4943764"/>
            <a:chExt cx="1763205" cy="219365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964028" y="4943764"/>
              <a:ext cx="0" cy="219365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>
            <a:xfrm flipH="1" flipV="1">
              <a:off x="3018503" y="5057057"/>
              <a:ext cx="1763205" cy="5248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509644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509644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34" name="Group 133"/>
          <p:cNvGrpSpPr/>
          <p:nvPr/>
        </p:nvGrpSpPr>
        <p:grpSpPr>
          <a:xfrm>
            <a:off x="5045550" y="4405932"/>
            <a:ext cx="3878935" cy="2641611"/>
            <a:chOff x="1386992" y="3886529"/>
            <a:chExt cx="3204777" cy="2182500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>
              <a:stCxn id="125" idx="2"/>
              <a:endCxn id="149" idx="0"/>
            </p:cNvCxnSpPr>
            <p:nvPr/>
          </p:nvCxnSpPr>
          <p:spPr>
            <a:xfrm>
              <a:off x="2979703" y="3886529"/>
              <a:ext cx="7711" cy="281377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36965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64129" y="3087726"/>
            <a:ext cx="2184926" cy="1359357"/>
            <a:chOff x="1563794" y="2456126"/>
            <a:chExt cx="1805185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692967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9289909" y="1281917"/>
            <a:ext cx="4520125" cy="4936415"/>
            <a:chOff x="1563794" y="2407755"/>
            <a:chExt cx="1805185" cy="1146056"/>
          </a:xfrm>
          <a:noFill/>
        </p:grpSpPr>
        <p:sp>
          <p:nvSpPr>
            <p:cNvPr id="141" name="Rounded Rectangle 140"/>
            <p:cNvSpPr/>
            <p:nvPr/>
          </p:nvSpPr>
          <p:spPr>
            <a:xfrm>
              <a:off x="1563794" y="2410616"/>
              <a:ext cx="1805185" cy="1143195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solidFill>
                <a:schemeClr val="accent2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893851" y="2407755"/>
              <a:ext cx="1137080" cy="58108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VNF Management and Orchestration (MANO)</a:t>
              </a:r>
              <a:endPara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965449" y="5569069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err="1" smtClean="0">
                <a:solidFill>
                  <a:srgbClr val="333333"/>
                </a:solidFill>
              </a:rPr>
              <a:t>Vn-Nf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900628" y="5708343"/>
            <a:ext cx="139363" cy="67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9" name="Straight Connector 138"/>
          <p:cNvCxnSpPr>
            <a:endCxn id="126" idx="2"/>
          </p:cNvCxnSpPr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 rot="2700000">
            <a:off x="10949114" y="6204135"/>
            <a:ext cx="123295" cy="28198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76" name="Straight Connector 175"/>
          <p:cNvCxnSpPr>
            <a:endCxn id="16" idx="4"/>
          </p:cNvCxnSpPr>
          <p:nvPr/>
        </p:nvCxnSpPr>
        <p:spPr>
          <a:xfrm flipV="1">
            <a:off x="10414000" y="6444822"/>
            <a:ext cx="497066" cy="810053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9642475" y="7160826"/>
            <a:ext cx="136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Deploy images and initialize system</a:t>
            </a:r>
            <a:endParaRPr lang="en-US" dirty="0"/>
          </a:p>
        </p:txBody>
      </p:sp>
      <p:cxnSp>
        <p:nvCxnSpPr>
          <p:cNvPr id="179" name="Straight Connector 178"/>
          <p:cNvCxnSpPr>
            <a:endCxn id="108" idx="2"/>
          </p:cNvCxnSpPr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81" name="Rectangle 180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Box 622"/>
          <p:cNvSpPr txBox="1"/>
          <p:nvPr/>
        </p:nvSpPr>
        <p:spPr>
          <a:xfrm>
            <a:off x="9689075" y="2256951"/>
            <a:ext cx="3620008" cy="5477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OSCAR can process any set of images and packages that satisfy criteria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of supported types with associated metadata</a:t>
            </a:r>
            <a:endParaRPr lang="en-US" sz="16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1776" name="Straight Connector 1775"/>
          <p:cNvCxnSpPr/>
          <p:nvPr/>
        </p:nvCxnSpPr>
        <p:spPr>
          <a:xfrm flipH="1">
            <a:off x="8462047" y="7819277"/>
            <a:ext cx="5961014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3" name="Straight Connector 1772"/>
          <p:cNvCxnSpPr/>
          <p:nvPr/>
        </p:nvCxnSpPr>
        <p:spPr>
          <a:xfrm flipH="1">
            <a:off x="505390" y="7819277"/>
            <a:ext cx="7930740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Where OSCAR Fits in OPNFV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160968" y="6531840"/>
            <a:ext cx="1085027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Systems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6602" y="3373359"/>
            <a:ext cx="10178866" cy="4519280"/>
            <a:chOff x="1456602" y="2058246"/>
            <a:chExt cx="10178866" cy="566397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475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48479" y="2541816"/>
              <a:ext cx="0" cy="518040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635468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566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8" name="Straight Connector 1777"/>
            <p:cNvCxnSpPr/>
            <p:nvPr/>
          </p:nvCxnSpPr>
          <p:spPr>
            <a:xfrm flipH="1">
              <a:off x="5359681" y="2058246"/>
              <a:ext cx="2630621" cy="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49720" y="6538454"/>
            <a:ext cx="603892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7033" y="6545994"/>
            <a:ext cx="87185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Images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8843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Development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643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Continuous Integration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0302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Deployment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478820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Production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>
            <a:stCxn id="18" idx="1"/>
            <a:endCxn id="17" idx="3"/>
          </p:cNvCxnSpPr>
          <p:nvPr/>
        </p:nvCxnSpPr>
        <p:spPr>
          <a:xfrm flipH="1">
            <a:off x="4111562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1"/>
            <a:endCxn id="19" idx="3"/>
          </p:cNvCxnSpPr>
          <p:nvPr/>
        </p:nvCxnSpPr>
        <p:spPr>
          <a:xfrm flipH="1">
            <a:off x="11025741" y="6881540"/>
            <a:ext cx="1453080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0599" y="6512534"/>
            <a:ext cx="1637831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Requirements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6015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06610" y="3771900"/>
            <a:ext cx="2800832" cy="2345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Octopus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4882" y="3940854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Telco KPI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4882" y="4347388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Rescuer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4882" y="4752086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IPv6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4882" y="514869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Parser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4882" y="553720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852390" y="4077389"/>
            <a:ext cx="1458426" cy="1580688"/>
            <a:chOff x="3852390" y="4077389"/>
            <a:chExt cx="1642109" cy="1580688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041302" y="14046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OpenStack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55022" y="207125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ODL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72778" y="24141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Cobbler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8386" y="17348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CloudStack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90278" y="27697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159345" y="1668835"/>
            <a:ext cx="0" cy="2090365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464529" y="1993900"/>
            <a:ext cx="0" cy="17653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94089" y="2349500"/>
            <a:ext cx="0" cy="14097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9145" y="2679700"/>
            <a:ext cx="0" cy="10795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9345" y="30353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36769" y="2957054"/>
            <a:ext cx="719528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Download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74610" y="2017774"/>
            <a:ext cx="703617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Upstream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99463" y="22352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126958" y="4305300"/>
            <a:ext cx="2036341" cy="1811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OSCAR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33639" y="4240312"/>
            <a:ext cx="583889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Build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5539" y="4786412"/>
            <a:ext cx="659155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Verify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81239" y="5357912"/>
            <a:ext cx="883350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Package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743000" y="4394889"/>
            <a:ext cx="35524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0" idx="0"/>
            <a:endCxn id="79" idx="2"/>
          </p:cNvCxnSpPr>
          <p:nvPr/>
        </p:nvCxnSpPr>
        <p:spPr>
          <a:xfrm flipV="1">
            <a:off x="7425117" y="4548089"/>
            <a:ext cx="467" cy="2383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80" idx="2"/>
          </p:cNvCxnSpPr>
          <p:nvPr/>
        </p:nvCxnSpPr>
        <p:spPr>
          <a:xfrm flipV="1">
            <a:off x="7422914" y="5094189"/>
            <a:ext cx="2203" cy="2637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856672" y="5525189"/>
            <a:ext cx="262240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850825" y="6888249"/>
            <a:ext cx="125507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Packages</a:t>
            </a:r>
          </a:p>
        </p:txBody>
      </p:sp>
      <p:sp>
        <p:nvSpPr>
          <p:cNvPr id="102" name="Can 101"/>
          <p:cNvSpPr/>
          <p:nvPr/>
        </p:nvSpPr>
        <p:spPr>
          <a:xfrm>
            <a:off x="9232900" y="4470400"/>
            <a:ext cx="1054100" cy="1295400"/>
          </a:xfrm>
          <a:prstGeom prst="can">
            <a:avLst>
              <a:gd name="adj" fmla="val 17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Templates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Images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Clusters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Network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8107332" y="4851400"/>
            <a:ext cx="998567" cy="660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342959" y="5002312"/>
            <a:ext cx="733356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Scripts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10674351" y="4711700"/>
            <a:ext cx="0" cy="26104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293350" y="4715220"/>
            <a:ext cx="38452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 rot="16200000" flipH="1">
            <a:off x="10767415" y="5215536"/>
            <a:ext cx="282014" cy="484359"/>
            <a:chOff x="10293350" y="5435600"/>
            <a:chExt cx="384522" cy="261040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10674351" y="5435600"/>
              <a:ext cx="0" cy="26104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0293350" y="5439120"/>
              <a:ext cx="384522" cy="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64547" y="4077389"/>
            <a:ext cx="2065811" cy="1580688"/>
            <a:chOff x="3852390" y="4077389"/>
            <a:chExt cx="1642109" cy="1580688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1161111" y="4708870"/>
            <a:ext cx="2065810" cy="1045369"/>
            <a:chOff x="3852390" y="4488551"/>
            <a:chExt cx="1642109" cy="794912"/>
          </a:xfrm>
        </p:grpSpPr>
        <p:cxnSp>
          <p:nvCxnSpPr>
            <p:cNvPr id="124" name="Straight Connector 123"/>
            <p:cNvCxnSpPr/>
            <p:nvPr/>
          </p:nvCxnSpPr>
          <p:spPr>
            <a:xfrm flipH="1">
              <a:off x="3852390" y="4488551"/>
              <a:ext cx="749063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852390" y="4899712"/>
              <a:ext cx="1171398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0" name="TextBox 1769"/>
          <p:cNvSpPr txBox="1"/>
          <p:nvPr/>
        </p:nvSpPr>
        <p:spPr>
          <a:xfrm>
            <a:off x="3693239" y="7653014"/>
            <a:ext cx="114433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Developer</a:t>
            </a:r>
          </a:p>
        </p:txBody>
      </p:sp>
      <p:sp>
        <p:nvSpPr>
          <p:cNvPr id="1771" name="TextBox 1770"/>
          <p:cNvSpPr txBox="1"/>
          <p:nvPr/>
        </p:nvSpPr>
        <p:spPr>
          <a:xfrm>
            <a:off x="10911248" y="7653014"/>
            <a:ext cx="100310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Operator</a:t>
            </a:r>
          </a:p>
        </p:txBody>
      </p:sp>
      <p:sp>
        <p:nvSpPr>
          <p:cNvPr id="1781" name="TextBox 1780"/>
          <p:cNvSpPr txBox="1"/>
          <p:nvPr/>
        </p:nvSpPr>
        <p:spPr>
          <a:xfrm rot="2754649">
            <a:off x="7075467" y="2067254"/>
            <a:ext cx="2350345" cy="300003"/>
          </a:xfrm>
          <a:prstGeom prst="rect">
            <a:avLst/>
          </a:prstGeom>
          <a:noFill/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Open Source Projects</a:t>
            </a:r>
          </a:p>
        </p:txBody>
      </p:sp>
      <p:grpSp>
        <p:nvGrpSpPr>
          <p:cNvPr id="3387" name="Group 3386"/>
          <p:cNvGrpSpPr/>
          <p:nvPr/>
        </p:nvGrpSpPr>
        <p:grpSpPr>
          <a:xfrm>
            <a:off x="12123713" y="4296761"/>
            <a:ext cx="359359" cy="813736"/>
            <a:chOff x="10277789" y="1466654"/>
            <a:chExt cx="421486" cy="954418"/>
          </a:xfrm>
        </p:grpSpPr>
        <p:grpSp>
          <p:nvGrpSpPr>
            <p:cNvPr id="2860" name="Group 2859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340" name="Rectangle 3339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341" name="Group 3340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349" name="Group 3348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74" name="Rectangle 337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75" name="Straight Connector 3374"/>
                  <p:cNvCxnSpPr>
                    <a:stCxn id="3374" idx="3"/>
                    <a:endCxn id="337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6" name="Straight Connector 3375"/>
                  <p:cNvCxnSpPr>
                    <a:stCxn id="3374" idx="2"/>
                    <a:endCxn id="337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7" name="Straight Connector 337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8" name="Straight Connector 337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9" name="Straight Connector 337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0" name="Straight Connector 337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0" name="Group 3349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7" name="Rectangle 3366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8" name="Straight Connector 3367"/>
                  <p:cNvCxnSpPr>
                    <a:stCxn id="3367" idx="3"/>
                    <a:endCxn id="3367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9" name="Straight Connector 3368"/>
                  <p:cNvCxnSpPr>
                    <a:stCxn id="3367" idx="2"/>
                    <a:endCxn id="3367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0" name="Straight Connector 3369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1" name="Straight Connector 3370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2" name="Straight Connector 3371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3" name="Straight Connector 3372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1" name="Group 3350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0" name="Rectangle 3359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1" name="Straight Connector 3360"/>
                  <p:cNvCxnSpPr>
                    <a:stCxn id="3360" idx="3"/>
                    <a:endCxn id="3360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2" name="Straight Connector 3361"/>
                  <p:cNvCxnSpPr>
                    <a:stCxn id="3360" idx="2"/>
                    <a:endCxn id="3360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3" name="Straight Connector 3362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4" name="Straight Connector 3363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5" name="Straight Connector 3364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6" name="Straight Connector 3365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2" name="Group 3351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53" name="Rectangle 3352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54" name="Straight Connector 3353"/>
                  <p:cNvCxnSpPr>
                    <a:stCxn id="3353" idx="3"/>
                    <a:endCxn id="3353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5" name="Straight Connector 3354"/>
                  <p:cNvCxnSpPr>
                    <a:stCxn id="3353" idx="2"/>
                    <a:endCxn id="3353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6" name="Straight Connector 3355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7" name="Straight Connector 3356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8" name="Straight Connector 3357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9" name="Straight Connector 3358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342" name="Group 3341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343" name="Straight Connector 3342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4" name="Straight Connector 3343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5" name="Straight Connector 3344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6" name="Straight Connector 3345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7" name="Straight Connector 3346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8" name="Straight Connector 3347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61" name="Rectangle 2860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6" name="Rectangle 2865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7" name="Rectangle 2866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70" name="Group 2869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295" name="Group 3294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6" name="Rectangle 333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7" name="Straight Connector 333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8" name="Straight Connector 333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9" name="Straight Connector 333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6" name="Group 3295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2" name="Rectangle 333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3" name="Straight Connector 333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4" name="Straight Connector 333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5" name="Straight Connector 333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7" name="Group 3296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8" name="Rectangle 332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9" name="Straight Connector 332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0" name="Straight Connector 332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1" name="Straight Connector 333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8" name="Group 3297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4" name="Rectangle 332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5" name="Straight Connector 332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6" name="Straight Connector 332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7" name="Straight Connector 332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9" name="Group 3298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0" name="Rectangle 3319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1" name="Straight Connector 3320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2" name="Straight Connector 3321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3" name="Straight Connector 3322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0" name="Group 3299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6" name="Rectangle 331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7" name="Straight Connector 331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8" name="Straight Connector 331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9" name="Straight Connector 331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1" name="Group 3300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2" name="Rectangle 331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3" name="Straight Connector 331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4" name="Straight Connector 331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5" name="Straight Connector 331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2" name="Group 3301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8" name="Rectangle 330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9" name="Straight Connector 330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0" name="Straight Connector 330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1" name="Straight Connector 331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3" name="Group 3302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4" name="Rectangle 330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5" name="Straight Connector 330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6" name="Straight Connector 330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7" name="Straight Connector 330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71" name="Rectangle 2870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3" name="Rectangle 2872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10325101" y="2136775"/>
              <a:ext cx="317500" cy="269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6" name="Rectangle 3385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89" name="Group 3388"/>
          <p:cNvGrpSpPr/>
          <p:nvPr/>
        </p:nvGrpSpPr>
        <p:grpSpPr>
          <a:xfrm>
            <a:off x="13270967" y="5389985"/>
            <a:ext cx="283194" cy="68117"/>
            <a:chOff x="815974" y="3597276"/>
            <a:chExt cx="387351" cy="93169"/>
          </a:xfrm>
        </p:grpSpPr>
        <p:sp>
          <p:nvSpPr>
            <p:cNvPr id="3453" name="Rectangle 3452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54" name="Group 3453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462" name="Group 3461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7" name="Rectangle 3486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8" name="Straight Connector 3487"/>
                <p:cNvCxnSpPr>
                  <a:stCxn id="3487" idx="3"/>
                  <a:endCxn id="3487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9" name="Straight Connector 3488"/>
                <p:cNvCxnSpPr>
                  <a:stCxn id="3487" idx="2"/>
                  <a:endCxn id="3487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0" name="Straight Connector 3489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1" name="Straight Connector 3490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2" name="Straight Connector 3491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3" name="Straight Connector 3492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3" name="Group 3462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0" name="Rectangle 3479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1" name="Straight Connector 3480"/>
                <p:cNvCxnSpPr>
                  <a:stCxn id="3480" idx="3"/>
                  <a:endCxn id="3480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2" name="Straight Connector 3481"/>
                <p:cNvCxnSpPr>
                  <a:stCxn id="3480" idx="2"/>
                  <a:endCxn id="3480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3" name="Straight Connector 3482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4" name="Straight Connector 3483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5" name="Straight Connector 3484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6" name="Straight Connector 3485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4" name="Group 3463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73" name="Rectangle 347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74" name="Straight Connector 3473"/>
                <p:cNvCxnSpPr>
                  <a:stCxn id="3473" idx="3"/>
                  <a:endCxn id="347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5" name="Straight Connector 3474"/>
                <p:cNvCxnSpPr>
                  <a:stCxn id="3473" idx="2"/>
                  <a:endCxn id="347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6" name="Straight Connector 347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7" name="Straight Connector 347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8" name="Straight Connector 347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9" name="Straight Connector 347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5" name="Group 3464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66" name="Rectangle 346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67" name="Straight Connector 3466"/>
                <p:cNvCxnSpPr>
                  <a:stCxn id="3466" idx="3"/>
                  <a:endCxn id="346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8" name="Straight Connector 3467"/>
                <p:cNvCxnSpPr>
                  <a:stCxn id="3466" idx="2"/>
                  <a:endCxn id="346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9" name="Straight Connector 346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0" name="Straight Connector 346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1" name="Straight Connector 347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2" name="Straight Connector 347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455" name="Group 3454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8" name="Straight Connector 3457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9" name="Straight Connector 3458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0" name="Straight Connector 3459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1" name="Straight Connector 3460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390" name="Rectangle 3389"/>
          <p:cNvSpPr/>
          <p:nvPr/>
        </p:nvSpPr>
        <p:spPr>
          <a:xfrm>
            <a:off x="13266831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1" name="Rectangle 3390"/>
          <p:cNvSpPr/>
          <p:nvPr/>
        </p:nvSpPr>
        <p:spPr>
          <a:xfrm>
            <a:off x="13266831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2" name="Rectangle 3391"/>
          <p:cNvSpPr/>
          <p:nvPr/>
        </p:nvSpPr>
        <p:spPr>
          <a:xfrm>
            <a:off x="13266831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3" name="Rectangle 3392"/>
          <p:cNvSpPr/>
          <p:nvPr/>
        </p:nvSpPr>
        <p:spPr>
          <a:xfrm>
            <a:off x="13266831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4" name="Rectangle 3393"/>
          <p:cNvSpPr/>
          <p:nvPr/>
        </p:nvSpPr>
        <p:spPr>
          <a:xfrm>
            <a:off x="13266831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5" name="Rectangle 3394"/>
          <p:cNvSpPr/>
          <p:nvPr/>
        </p:nvSpPr>
        <p:spPr>
          <a:xfrm>
            <a:off x="13266831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6" name="Rectangle 3395"/>
          <p:cNvSpPr/>
          <p:nvPr/>
        </p:nvSpPr>
        <p:spPr>
          <a:xfrm>
            <a:off x="13266831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7" name="Rectangle 3396"/>
          <p:cNvSpPr/>
          <p:nvPr/>
        </p:nvSpPr>
        <p:spPr>
          <a:xfrm>
            <a:off x="13266831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8" name="Rectangle 3397"/>
          <p:cNvSpPr/>
          <p:nvPr/>
        </p:nvSpPr>
        <p:spPr>
          <a:xfrm>
            <a:off x="13266831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99" name="Group 3398"/>
          <p:cNvGrpSpPr/>
          <p:nvPr/>
        </p:nvGrpSpPr>
        <p:grpSpPr>
          <a:xfrm>
            <a:off x="13268647" y="5454979"/>
            <a:ext cx="283193" cy="706500"/>
            <a:chOff x="1447800" y="3600227"/>
            <a:chExt cx="349854" cy="877671"/>
          </a:xfrm>
        </p:grpSpPr>
        <p:grpSp>
          <p:nvGrpSpPr>
            <p:cNvPr id="3408" name="Group 3407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449" name="Rectangle 34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50" name="Straight Connector 34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1" name="Straight Connector 34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2" name="Straight Connector 34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09" name="Group 3408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445" name="Rectangle 34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6" name="Straight Connector 34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7" name="Straight Connector 34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8" name="Straight Connector 34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0" name="Group 3409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441" name="Rectangle 34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2" name="Straight Connector 34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3" name="Straight Connector 34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4" name="Straight Connector 34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1" name="Group 3410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437" name="Rectangle 34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8" name="Straight Connector 34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9" name="Straight Connector 34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0" name="Straight Connector 34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2" name="Group 3411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433" name="Rectangle 34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4" name="Straight Connector 34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5" name="Straight Connector 34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6" name="Straight Connector 34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3" name="Group 3412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429" name="Rectangle 34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0" name="Straight Connector 34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1" name="Straight Connector 34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2" name="Straight Connector 34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4" name="Group 3413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425" name="Rectangle 342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6" name="Straight Connector 342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7" name="Straight Connector 342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8" name="Straight Connector 342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5" name="Group 3414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421" name="Rectangle 342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2" name="Straight Connector 342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3" name="Straight Connector 342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4" name="Straight Connector 342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6" name="Group 3415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417" name="Rectangle 341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18" name="Straight Connector 341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9" name="Straight Connector 341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0" name="Straight Connector 341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00" name="Rectangle 3399"/>
          <p:cNvSpPr/>
          <p:nvPr/>
        </p:nvSpPr>
        <p:spPr>
          <a:xfrm>
            <a:off x="13231942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1" name="Rectangle 3400"/>
          <p:cNvSpPr/>
          <p:nvPr/>
        </p:nvSpPr>
        <p:spPr>
          <a:xfrm>
            <a:off x="13554596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2" name="Rectangle 3401"/>
          <p:cNvSpPr/>
          <p:nvPr/>
        </p:nvSpPr>
        <p:spPr>
          <a:xfrm>
            <a:off x="13231942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3" name="Rectangle 3402"/>
          <p:cNvSpPr/>
          <p:nvPr/>
        </p:nvSpPr>
        <p:spPr>
          <a:xfrm>
            <a:off x="13272888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4" name="Rectangle 3403"/>
          <p:cNvSpPr/>
          <p:nvPr/>
        </p:nvSpPr>
        <p:spPr>
          <a:xfrm>
            <a:off x="13272280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5" name="Rectangle 3404"/>
          <p:cNvSpPr/>
          <p:nvPr/>
        </p:nvSpPr>
        <p:spPr>
          <a:xfrm>
            <a:off x="13272280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6" name="Rectangle 3405"/>
          <p:cNvSpPr/>
          <p:nvPr/>
        </p:nvSpPr>
        <p:spPr>
          <a:xfrm>
            <a:off x="13272280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7" name="Rectangle 3406"/>
          <p:cNvSpPr/>
          <p:nvPr/>
        </p:nvSpPr>
        <p:spPr>
          <a:xfrm>
            <a:off x="13272280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95" name="Group 3494"/>
          <p:cNvGrpSpPr/>
          <p:nvPr/>
        </p:nvGrpSpPr>
        <p:grpSpPr>
          <a:xfrm>
            <a:off x="13595823" y="5389985"/>
            <a:ext cx="283194" cy="68117"/>
            <a:chOff x="815974" y="3597276"/>
            <a:chExt cx="387351" cy="93169"/>
          </a:xfrm>
        </p:grpSpPr>
        <p:sp>
          <p:nvSpPr>
            <p:cNvPr id="3559" name="Rectangle 3558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60" name="Group 3559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568" name="Group 3567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93" name="Rectangle 359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94" name="Straight Connector 3593"/>
                <p:cNvCxnSpPr>
                  <a:stCxn id="3593" idx="3"/>
                  <a:endCxn id="359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5" name="Straight Connector 3594"/>
                <p:cNvCxnSpPr>
                  <a:stCxn id="3593" idx="2"/>
                  <a:endCxn id="359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6" name="Straight Connector 359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7" name="Straight Connector 359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8" name="Straight Connector 359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9" name="Straight Connector 359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69" name="Group 3568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86" name="Rectangle 358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7" name="Straight Connector 3586"/>
                <p:cNvCxnSpPr>
                  <a:stCxn id="3586" idx="3"/>
                  <a:endCxn id="358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8" name="Straight Connector 3587"/>
                <p:cNvCxnSpPr>
                  <a:stCxn id="3586" idx="2"/>
                  <a:endCxn id="358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9" name="Straight Connector 358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0" name="Straight Connector 358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1" name="Straight Connector 359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2" name="Straight Connector 359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0" name="Group 3569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9" name="Rectangle 357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0" name="Straight Connector 3579"/>
                <p:cNvCxnSpPr>
                  <a:stCxn id="3579" idx="3"/>
                  <a:endCxn id="357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1" name="Straight Connector 3580"/>
                <p:cNvCxnSpPr>
                  <a:stCxn id="3579" idx="2"/>
                  <a:endCxn id="357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2" name="Straight Connector 358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3" name="Straight Connector 358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4" name="Straight Connector 358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5" name="Straight Connector 358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1" name="Group 3570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2" name="Rectangle 357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73" name="Straight Connector 3572"/>
                <p:cNvCxnSpPr>
                  <a:stCxn id="3572" idx="3"/>
                  <a:endCxn id="357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4" name="Straight Connector 3573"/>
                <p:cNvCxnSpPr>
                  <a:stCxn id="3572" idx="2"/>
                  <a:endCxn id="357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5" name="Straight Connector 357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6" name="Straight Connector 357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7" name="Straight Connector 357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8" name="Straight Connector 357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561" name="Group 3560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562" name="Straight Connector 3561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3" name="Straight Connector 3562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4" name="Straight Connector 3563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5" name="Straight Connector 3564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6" name="Straight Connector 3565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7" name="Straight Connector 3566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96" name="Rectangle 3495"/>
          <p:cNvSpPr/>
          <p:nvPr/>
        </p:nvSpPr>
        <p:spPr>
          <a:xfrm>
            <a:off x="13591687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7" name="Rectangle 3496"/>
          <p:cNvSpPr/>
          <p:nvPr/>
        </p:nvSpPr>
        <p:spPr>
          <a:xfrm>
            <a:off x="13591687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8" name="Rectangle 3497"/>
          <p:cNvSpPr/>
          <p:nvPr/>
        </p:nvSpPr>
        <p:spPr>
          <a:xfrm>
            <a:off x="13591687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9" name="Rectangle 3498"/>
          <p:cNvSpPr/>
          <p:nvPr/>
        </p:nvSpPr>
        <p:spPr>
          <a:xfrm>
            <a:off x="13591687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0" name="Rectangle 3499"/>
          <p:cNvSpPr/>
          <p:nvPr/>
        </p:nvSpPr>
        <p:spPr>
          <a:xfrm>
            <a:off x="13591687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1" name="Rectangle 3500"/>
          <p:cNvSpPr/>
          <p:nvPr/>
        </p:nvSpPr>
        <p:spPr>
          <a:xfrm>
            <a:off x="13591687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2" name="Rectangle 3501"/>
          <p:cNvSpPr/>
          <p:nvPr/>
        </p:nvSpPr>
        <p:spPr>
          <a:xfrm>
            <a:off x="13591687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3" name="Rectangle 3502"/>
          <p:cNvSpPr/>
          <p:nvPr/>
        </p:nvSpPr>
        <p:spPr>
          <a:xfrm>
            <a:off x="13591687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4" name="Rectangle 3503"/>
          <p:cNvSpPr/>
          <p:nvPr/>
        </p:nvSpPr>
        <p:spPr>
          <a:xfrm>
            <a:off x="13591687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05" name="Group 3504"/>
          <p:cNvGrpSpPr/>
          <p:nvPr/>
        </p:nvGrpSpPr>
        <p:grpSpPr>
          <a:xfrm>
            <a:off x="13593503" y="5454979"/>
            <a:ext cx="283193" cy="706500"/>
            <a:chOff x="1447800" y="3600227"/>
            <a:chExt cx="349854" cy="877671"/>
          </a:xfrm>
        </p:grpSpPr>
        <p:grpSp>
          <p:nvGrpSpPr>
            <p:cNvPr id="3514" name="Group 3513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555" name="Rectangle 355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6" name="Straight Connector 355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7" name="Straight Connector 355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8" name="Straight Connector 355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5" name="Group 3514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551" name="Rectangle 355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2" name="Straight Connector 355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3" name="Straight Connector 355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4" name="Straight Connector 355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6" name="Group 3515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547" name="Rectangle 354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8" name="Straight Connector 354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9" name="Straight Connector 354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0" name="Straight Connector 354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7" name="Group 3516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543" name="Rectangle 354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4" name="Straight Connector 354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5" name="Straight Connector 354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6" name="Straight Connector 354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8" name="Group 3517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539" name="Rectangle 353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0" name="Straight Connector 353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1" name="Straight Connector 354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2" name="Straight Connector 354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9" name="Group 3518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535" name="Rectangle 353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6" name="Straight Connector 353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7" name="Straight Connector 353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8" name="Straight Connector 353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0" name="Group 3519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531" name="Rectangle 353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2" name="Straight Connector 353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3" name="Straight Connector 353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4" name="Straight Connector 353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1" name="Group 3520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527" name="Rectangle 352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8" name="Straight Connector 352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9" name="Straight Connector 352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0" name="Straight Connector 352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2" name="Group 3521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523" name="Rectangle 352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4" name="Straight Connector 352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5" name="Straight Connector 352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6" name="Straight Connector 352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506" name="Rectangle 3505"/>
          <p:cNvSpPr/>
          <p:nvPr/>
        </p:nvSpPr>
        <p:spPr>
          <a:xfrm>
            <a:off x="13556798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7" name="Rectangle 3506"/>
          <p:cNvSpPr/>
          <p:nvPr/>
        </p:nvSpPr>
        <p:spPr>
          <a:xfrm>
            <a:off x="13879452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8" name="Rectangle 3507"/>
          <p:cNvSpPr/>
          <p:nvPr/>
        </p:nvSpPr>
        <p:spPr>
          <a:xfrm>
            <a:off x="13556798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9" name="Rectangle 3508"/>
          <p:cNvSpPr/>
          <p:nvPr/>
        </p:nvSpPr>
        <p:spPr>
          <a:xfrm>
            <a:off x="13597744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0" name="Rectangle 3509"/>
          <p:cNvSpPr/>
          <p:nvPr/>
        </p:nvSpPr>
        <p:spPr>
          <a:xfrm>
            <a:off x="13597136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1" name="Rectangle 3510"/>
          <p:cNvSpPr/>
          <p:nvPr/>
        </p:nvSpPr>
        <p:spPr>
          <a:xfrm>
            <a:off x="13597136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2" name="Rectangle 3511"/>
          <p:cNvSpPr/>
          <p:nvPr/>
        </p:nvSpPr>
        <p:spPr>
          <a:xfrm>
            <a:off x="13597136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en-US" sz="18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13" name="Rectangle 3512"/>
          <p:cNvSpPr/>
          <p:nvPr/>
        </p:nvSpPr>
        <p:spPr>
          <a:xfrm>
            <a:off x="13597136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01" name="Group 3600"/>
          <p:cNvGrpSpPr/>
          <p:nvPr/>
        </p:nvGrpSpPr>
        <p:grpSpPr>
          <a:xfrm>
            <a:off x="13920680" y="5389985"/>
            <a:ext cx="283194" cy="68117"/>
            <a:chOff x="815974" y="3597276"/>
            <a:chExt cx="387351" cy="93169"/>
          </a:xfrm>
        </p:grpSpPr>
        <p:sp>
          <p:nvSpPr>
            <p:cNvPr id="3665" name="Rectangle 3664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66" name="Group 3665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674" name="Group 3673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9" name="Rectangle 369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00" name="Straight Connector 3699"/>
                <p:cNvCxnSpPr>
                  <a:stCxn id="3699" idx="3"/>
                  <a:endCxn id="369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1" name="Straight Connector 3700"/>
                <p:cNvCxnSpPr>
                  <a:stCxn id="3699" idx="2"/>
                  <a:endCxn id="369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2" name="Straight Connector 370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3" name="Straight Connector 370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4" name="Straight Connector 370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5" name="Straight Connector 370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5" name="Group 3674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2" name="Rectangle 369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93" name="Straight Connector 3692"/>
                <p:cNvCxnSpPr>
                  <a:stCxn id="3692" idx="3"/>
                  <a:endCxn id="369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4" name="Straight Connector 3693"/>
                <p:cNvCxnSpPr>
                  <a:stCxn id="3692" idx="2"/>
                  <a:endCxn id="369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5" name="Straight Connector 369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6" name="Straight Connector 369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7" name="Straight Connector 369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8" name="Straight Connector 369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6" name="Group 3675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85" name="Rectangle 3684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86" name="Straight Connector 3685"/>
                <p:cNvCxnSpPr>
                  <a:stCxn id="3685" idx="3"/>
                  <a:endCxn id="3685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7" name="Straight Connector 3686"/>
                <p:cNvCxnSpPr>
                  <a:stCxn id="3685" idx="2"/>
                  <a:endCxn id="3685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8" name="Straight Connector 3687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9" name="Straight Connector 3688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0" name="Straight Connector 3689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1" name="Straight Connector 3690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7" name="Group 3676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78" name="Rectangle 3677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79" name="Straight Connector 3678"/>
                <p:cNvCxnSpPr>
                  <a:stCxn id="3678" idx="3"/>
                  <a:endCxn id="3678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0" name="Straight Connector 3679"/>
                <p:cNvCxnSpPr>
                  <a:stCxn id="3678" idx="2"/>
                  <a:endCxn id="3678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1" name="Straight Connector 3680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2" name="Straight Connector 3681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3" name="Straight Connector 3682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4" name="Straight Connector 3683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667" name="Group 3666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668" name="Straight Connector 3667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9" name="Straight Connector 3668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0" name="Straight Connector 3669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1" name="Straight Connector 3670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2" name="Straight Connector 3671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3" name="Straight Connector 3672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02" name="Rectangle 3601"/>
          <p:cNvSpPr/>
          <p:nvPr/>
        </p:nvSpPr>
        <p:spPr>
          <a:xfrm>
            <a:off x="13916544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3" name="Rectangle 3602"/>
          <p:cNvSpPr/>
          <p:nvPr/>
        </p:nvSpPr>
        <p:spPr>
          <a:xfrm>
            <a:off x="13916544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4" name="Rectangle 3603"/>
          <p:cNvSpPr/>
          <p:nvPr/>
        </p:nvSpPr>
        <p:spPr>
          <a:xfrm>
            <a:off x="13916544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5" name="Rectangle 3604"/>
          <p:cNvSpPr/>
          <p:nvPr/>
        </p:nvSpPr>
        <p:spPr>
          <a:xfrm>
            <a:off x="13916544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6" name="Rectangle 3605"/>
          <p:cNvSpPr/>
          <p:nvPr/>
        </p:nvSpPr>
        <p:spPr>
          <a:xfrm>
            <a:off x="13916544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7" name="Rectangle 3606"/>
          <p:cNvSpPr/>
          <p:nvPr/>
        </p:nvSpPr>
        <p:spPr>
          <a:xfrm>
            <a:off x="13916544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8" name="Rectangle 3607"/>
          <p:cNvSpPr/>
          <p:nvPr/>
        </p:nvSpPr>
        <p:spPr>
          <a:xfrm>
            <a:off x="13916544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9" name="Rectangle 3608"/>
          <p:cNvSpPr/>
          <p:nvPr/>
        </p:nvSpPr>
        <p:spPr>
          <a:xfrm>
            <a:off x="13916544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0" name="Rectangle 3609"/>
          <p:cNvSpPr/>
          <p:nvPr/>
        </p:nvSpPr>
        <p:spPr>
          <a:xfrm>
            <a:off x="13916544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11" name="Group 3610"/>
          <p:cNvGrpSpPr/>
          <p:nvPr/>
        </p:nvGrpSpPr>
        <p:grpSpPr>
          <a:xfrm>
            <a:off x="13918360" y="5454979"/>
            <a:ext cx="283193" cy="706500"/>
            <a:chOff x="1447800" y="3600227"/>
            <a:chExt cx="349854" cy="877671"/>
          </a:xfrm>
        </p:grpSpPr>
        <p:grpSp>
          <p:nvGrpSpPr>
            <p:cNvPr id="3620" name="Group 3619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661" name="Rectangle 366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62" name="Straight Connector 366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3" name="Straight Connector 366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4" name="Straight Connector 366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1" name="Group 3620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657" name="Rectangle 365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8" name="Straight Connector 365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9" name="Straight Connector 365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0" name="Straight Connector 365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2" name="Group 3621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653" name="Rectangle 365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4" name="Straight Connector 365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5" name="Straight Connector 365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6" name="Straight Connector 365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3" name="Group 3622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649" name="Rectangle 36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0" name="Straight Connector 36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1" name="Straight Connector 36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2" name="Straight Connector 36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4" name="Group 3623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645" name="Rectangle 36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6" name="Straight Connector 36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7" name="Straight Connector 36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8" name="Straight Connector 36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5" name="Group 3624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641" name="Rectangle 36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2" name="Straight Connector 36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3" name="Straight Connector 36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4" name="Straight Connector 36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6" name="Group 3625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637" name="Rectangle 36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8" name="Straight Connector 36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9" name="Straight Connector 36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0" name="Straight Connector 36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7" name="Group 3626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633" name="Rectangle 36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4" name="Straight Connector 36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5" name="Straight Connector 36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6" name="Straight Connector 36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8" name="Group 3627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629" name="Rectangle 36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0" name="Straight Connector 36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1" name="Straight Connector 36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2" name="Straight Connector 36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12" name="Rectangle 3611"/>
          <p:cNvSpPr/>
          <p:nvPr/>
        </p:nvSpPr>
        <p:spPr>
          <a:xfrm>
            <a:off x="13881655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3" name="Rectangle 3612"/>
          <p:cNvSpPr/>
          <p:nvPr/>
        </p:nvSpPr>
        <p:spPr>
          <a:xfrm>
            <a:off x="14204309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4" name="Rectangle 3613"/>
          <p:cNvSpPr/>
          <p:nvPr/>
        </p:nvSpPr>
        <p:spPr>
          <a:xfrm>
            <a:off x="13881655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5" name="Rectangle 3614"/>
          <p:cNvSpPr/>
          <p:nvPr/>
        </p:nvSpPr>
        <p:spPr>
          <a:xfrm>
            <a:off x="13922601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6" name="Rectangle 3615"/>
          <p:cNvSpPr/>
          <p:nvPr/>
        </p:nvSpPr>
        <p:spPr>
          <a:xfrm>
            <a:off x="13921993" y="5460735"/>
            <a:ext cx="270700" cy="69547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06" name="Group 3705"/>
          <p:cNvGrpSpPr/>
          <p:nvPr/>
        </p:nvGrpSpPr>
        <p:grpSpPr>
          <a:xfrm>
            <a:off x="12652867" y="4803897"/>
            <a:ext cx="359359" cy="813736"/>
            <a:chOff x="10277789" y="1466654"/>
            <a:chExt cx="421486" cy="954418"/>
          </a:xfrm>
        </p:grpSpPr>
        <p:grpSp>
          <p:nvGrpSpPr>
            <p:cNvPr id="3707" name="Group 3706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771" name="Rectangle 3770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772" name="Group 3771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780" name="Group 3779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805" name="Rectangle 3804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806" name="Straight Connector 3805"/>
                  <p:cNvCxnSpPr>
                    <a:stCxn id="3805" idx="3"/>
                    <a:endCxn id="3805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7" name="Straight Connector 3806"/>
                  <p:cNvCxnSpPr>
                    <a:stCxn id="3805" idx="2"/>
                    <a:endCxn id="3805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8" name="Straight Connector 3807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9" name="Straight Connector 3808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0" name="Straight Connector 3809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1" name="Straight Connector 3810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1" name="Group 3780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8" name="Rectangle 3797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9" name="Straight Connector 3798"/>
                  <p:cNvCxnSpPr>
                    <a:stCxn id="3798" idx="3"/>
                    <a:endCxn id="3798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0" name="Straight Connector 3799"/>
                  <p:cNvCxnSpPr>
                    <a:stCxn id="3798" idx="2"/>
                    <a:endCxn id="3798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1" name="Straight Connector 3800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2" name="Straight Connector 3801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3" name="Straight Connector 3802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4" name="Straight Connector 3803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2" name="Group 3781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1" name="Rectangle 3790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2" name="Straight Connector 3791"/>
                  <p:cNvCxnSpPr>
                    <a:stCxn id="3791" idx="3"/>
                    <a:endCxn id="3791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3" name="Straight Connector 3792"/>
                  <p:cNvCxnSpPr>
                    <a:stCxn id="3791" idx="2"/>
                    <a:endCxn id="3791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4" name="Straight Connector 3793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5" name="Straight Connector 3794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6" name="Straight Connector 3795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7" name="Straight Connector 3796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3" name="Group 3782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84" name="Rectangle 378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85" name="Straight Connector 3784"/>
                  <p:cNvCxnSpPr>
                    <a:stCxn id="3784" idx="3"/>
                    <a:endCxn id="378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6" name="Straight Connector 3785"/>
                  <p:cNvCxnSpPr>
                    <a:stCxn id="3784" idx="2"/>
                    <a:endCxn id="378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7" name="Straight Connector 378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8" name="Straight Connector 378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9" name="Straight Connector 378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0" name="Straight Connector 378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773" name="Group 3772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774" name="Straight Connector 3773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5" name="Straight Connector 3774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6" name="Straight Connector 3775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7" name="Straight Connector 3776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8" name="Straight Connector 3777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9" name="Straight Connector 3778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08" name="Rectangle 3707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2" name="Rectangle 3711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3" name="Rectangle 3712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17" name="Group 3716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726" name="Group 3725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7" name="Rectangle 376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8" name="Straight Connector 376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9" name="Straight Connector 376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0" name="Straight Connector 376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7" name="Group 3726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3" name="Rectangle 376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4" name="Straight Connector 376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5" name="Straight Connector 376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6" name="Straight Connector 376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8" name="Group 3727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9" name="Rectangle 375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0" name="Straight Connector 375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1" name="Straight Connector 376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2" name="Straight Connector 376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9" name="Group 3728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5" name="Rectangle 375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6" name="Straight Connector 375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7" name="Straight Connector 375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8" name="Straight Connector 375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0" name="Group 3729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1" name="Rectangle 3750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2" name="Straight Connector 3751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3" name="Straight Connector 3752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4" name="Straight Connector 3753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1" name="Group 3730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7" name="Rectangle 374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8" name="Straight Connector 374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9" name="Straight Connector 374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0" name="Straight Connector 374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2" name="Group 3731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3" name="Rectangle 374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4" name="Straight Connector 374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5" name="Straight Connector 374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6" name="Straight Connector 374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3" name="Group 3732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9" name="Rectangle 373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0" name="Straight Connector 373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1" name="Straight Connector 374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2" name="Straight Connector 374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4" name="Group 3733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5" name="Rectangle 373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36" name="Straight Connector 373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7" name="Straight Connector 373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8" name="Straight Connector 373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18" name="Rectangle 3717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9" name="Rectangle 3718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10325101" y="1959831"/>
              <a:ext cx="317500" cy="44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rgbClr val="008000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4" name="Rectangle 3723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5" name="Rectangle 3724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16" name="TextBox 3815"/>
          <p:cNvSpPr txBox="1"/>
          <p:nvPr/>
        </p:nvSpPr>
        <p:spPr>
          <a:xfrm>
            <a:off x="11884503" y="3616260"/>
            <a:ext cx="2568476" cy="549302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Deployed operational stacks with compute</a:t>
            </a:r>
          </a:p>
        </p:txBody>
      </p:sp>
      <p:cxnSp>
        <p:nvCxnSpPr>
          <p:cNvPr id="3817" name="Straight Connector 3816"/>
          <p:cNvCxnSpPr/>
          <p:nvPr/>
        </p:nvCxnSpPr>
        <p:spPr>
          <a:xfrm flipV="1">
            <a:off x="10669027" y="3784320"/>
            <a:ext cx="0" cy="5192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9" name="Rectangle 3818"/>
          <p:cNvSpPr/>
          <p:nvPr/>
        </p:nvSpPr>
        <p:spPr>
          <a:xfrm>
            <a:off x="10011611" y="352143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User/OSS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20" name="TextBox 3819"/>
          <p:cNvSpPr txBox="1"/>
          <p:nvPr/>
        </p:nvSpPr>
        <p:spPr>
          <a:xfrm>
            <a:off x="10085966" y="3884014"/>
            <a:ext cx="1130923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Manage OPNFV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821" name="TextBox 3820"/>
          <p:cNvSpPr txBox="1"/>
          <p:nvPr/>
        </p:nvSpPr>
        <p:spPr>
          <a:xfrm>
            <a:off x="2035873" y="3538500"/>
            <a:ext cx="2568476" cy="300003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OPNFV Projects</a:t>
            </a:r>
          </a:p>
        </p:txBody>
      </p:sp>
      <p:sp>
        <p:nvSpPr>
          <p:cNvPr id="3822" name="Can 3821"/>
          <p:cNvSpPr/>
          <p:nvPr/>
        </p:nvSpPr>
        <p:spPr>
          <a:xfrm>
            <a:off x="5488049" y="3976891"/>
            <a:ext cx="1421270" cy="1885816"/>
          </a:xfrm>
          <a:prstGeom prst="can">
            <a:avLst>
              <a:gd name="adj" fmla="val 1145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Projects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Code Trees</a:t>
            </a:r>
          </a:p>
          <a:p>
            <a:pPr algn="ctr"/>
            <a:r>
              <a:rPr lang="en-US" sz="1400" dirty="0" err="1" smtClean="0">
                <a:latin typeface="Arial"/>
                <a:cs typeface="Arial"/>
              </a:rPr>
              <a:t>Makefiles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>
                <a:latin typeface="Arial"/>
                <a:cs typeface="Arial"/>
              </a:rPr>
              <a:t>Stacks (BGS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Dependencies</a:t>
            </a:r>
            <a:endParaRPr lang="en-US" sz="1400" dirty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</a:t>
            </a:r>
            <a:r>
              <a:rPr lang="en-US" sz="1400" dirty="0" err="1" smtClean="0">
                <a:latin typeface="Arial"/>
                <a:cs typeface="Arial"/>
              </a:rPr>
              <a:t>Envs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Plans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19" idx="1"/>
            <a:endCxn id="18" idx="3"/>
          </p:cNvCxnSpPr>
          <p:nvPr/>
        </p:nvCxnSpPr>
        <p:spPr>
          <a:xfrm flipH="1">
            <a:off x="7769150" y="6881540"/>
            <a:ext cx="1433872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H="1">
            <a:off x="8572849" y="2758167"/>
            <a:ext cx="1137992" cy="2242096"/>
          </a:xfrm>
          <a:prstGeom prst="line">
            <a:avLst/>
          </a:prstGeom>
          <a:ln w="19050" cmpd="sng">
            <a:solidFill>
              <a:schemeClr val="bg2">
                <a:lumMod val="75000"/>
              </a:schemeClr>
            </a:solidFill>
            <a:prstDash val="sysDash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9517089" y="2508280"/>
            <a:ext cx="92177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95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supported stack - committed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Start with a known working software stack and hardware configuration</a:t>
            </a:r>
          </a:p>
          <a:p>
            <a:pPr marL="230188" indent="-230188"/>
            <a:r>
              <a:rPr lang="en-US" sz="2000" dirty="0" smtClean="0"/>
              <a:t>OSCAR can be reconfigured to support other stacks based on operators’ business/technical needs</a:t>
            </a:r>
          </a:p>
          <a:p>
            <a:pPr marL="230188" indent="-230188"/>
            <a:r>
              <a:rPr lang="en-US" sz="2000" dirty="0" smtClean="0"/>
              <a:t>Other combinations could be supported in Release 1 with additional resources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CentOS, </a:t>
            </a:r>
            <a:r>
              <a:rPr lang="en-US" sz="1100" dirty="0" err="1" smtClean="0">
                <a:latin typeface="Arial"/>
                <a:cs typeface="Arial"/>
              </a:rPr>
              <a:t>Docker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OpenContrail</a:t>
            </a:r>
            <a:r>
              <a:rPr lang="en-US" sz="1100" dirty="0" smtClean="0">
                <a:latin typeface="Arial"/>
                <a:cs typeface="Arial"/>
              </a:rPr>
              <a:t> vRouter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Contrail VN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35500" y="2221384"/>
            <a:ext cx="15875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VNFs from OSCAR contributors and third-parties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429250" y="2798465"/>
            <a:ext cx="133350" cy="186035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supported stack - goal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298057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Goal of also supporting OpenStack/ODL/OVS stack</a:t>
            </a:r>
          </a:p>
          <a:p>
            <a:pPr marL="230188" indent="-230188"/>
            <a:r>
              <a:rPr lang="en-US" sz="2000" dirty="0" smtClean="0"/>
              <a:t>Aligns to Bootstrap/Getting Started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9169030" y="5206292"/>
            <a:ext cx="646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OVSDB</a:t>
            </a:r>
            <a:endParaRPr kumimoji="0" lang="en-US" sz="1100" b="0" i="0" u="none" strike="noStrike" kern="0" cap="none" spc="0" normalizeH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</a:t>
            </a:r>
            <a:r>
              <a:rPr lang="en-US" sz="1100" dirty="0" err="1" smtClean="0">
                <a:latin typeface="Arial"/>
                <a:cs typeface="Arial"/>
              </a:rPr>
              <a:t>CentOS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 vSwitch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266373" y="5321300"/>
            <a:ext cx="1527154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OpenDaylight</a:t>
            </a:r>
            <a:r>
              <a:rPr lang="en-US" sz="1100" dirty="0" smtClean="0">
                <a:latin typeface="Arial"/>
                <a:cs typeface="Arial"/>
              </a:rPr>
              <a:t>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35500" y="2221384"/>
            <a:ext cx="15875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VNFs from OSCAR contributors and third-parties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429250" y="2798465"/>
            <a:ext cx="133350" cy="186035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1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07706"/>
              </p:ext>
            </p:extLst>
          </p:nvPr>
        </p:nvGraphicFramePr>
        <p:xfrm>
          <a:off x="746125" y="2103438"/>
          <a:ext cx="13166724" cy="537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4273900"/>
                <a:gridCol w="43493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Ubuntu/Centos KVM with QEMU or </a:t>
                      </a:r>
                      <a:r>
                        <a:rPr lang="en-US" dirty="0" err="1" smtClean="0"/>
                        <a:t>Docker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hypervisors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vRouter kernel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vSwitch forwarding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Cinder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Cloud reference architecture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architectures</a:t>
                      </a:r>
                      <a:r>
                        <a:rPr lang="en-US" baseline="0" dirty="0" smtClean="0"/>
                        <a:t> supporting minimum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 Juno 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OpenStack releases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 Controller (commit)</a:t>
                      </a:r>
                    </a:p>
                    <a:p>
                      <a:r>
                        <a:rPr lang="en-US" dirty="0" smtClean="0"/>
                        <a:t>ODL (goal)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controllers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Cinder plugin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 out-of</a:t>
                      </a:r>
                      <a:r>
                        <a:rPr lang="en-US" baseline="0" dirty="0" smtClean="0"/>
                        <a:t>-band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Netconf/XMPP</a:t>
                      </a:r>
                      <a:r>
                        <a:rPr lang="en-US" baseline="0" dirty="0" smtClean="0"/>
                        <a:t> from Contrail</a:t>
                      </a:r>
                    </a:p>
                    <a:p>
                      <a:r>
                        <a:rPr lang="en-US" baseline="0" dirty="0" smtClean="0"/>
                        <a:t>ODL provisioning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5900" y="7620000"/>
            <a:ext cx="6491365" cy="437477"/>
          </a:xfrm>
          <a:prstGeom prst="rect">
            <a:avLst/>
          </a:prstGeom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marL="177800" indent="-177800" algn="l">
              <a:lnSpc>
                <a:spcPct val="90000"/>
              </a:lnSpc>
              <a:buAutoNum type="arabicPeriod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Implemented on arbitrary hardware supporting the architecture requirements</a:t>
            </a:r>
          </a:p>
          <a:p>
            <a:pPr marL="114300" indent="-114300" algn="l">
              <a:lnSpc>
                <a:spcPct val="90000"/>
              </a:lnSpc>
              <a:buAutoNum type="arabicPeriod"/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9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98593"/>
              </p:ext>
            </p:extLst>
          </p:nvPr>
        </p:nvGraphicFramePr>
        <p:xfrm>
          <a:off x="720725" y="2090738"/>
          <a:ext cx="13166724" cy="202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3869502"/>
                <a:gridCol w="47537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VNFM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VNF</a:t>
                      </a:r>
                      <a:r>
                        <a:rPr lang="en-US" baseline="0" dirty="0" smtClean="0"/>
                        <a:t> Lifecycle </a:t>
                      </a:r>
                      <a:r>
                        <a:rPr lang="en-US" baseline="0" dirty="0" err="1" smtClean="0"/>
                        <a:t>inc.</a:t>
                      </a:r>
                      <a:r>
                        <a:rPr lang="en-US" baseline="0" dirty="0" smtClean="0"/>
                        <a:t> scaling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 Heat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VNFM solutions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Orchestration/Catalogs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</a:t>
                      </a:r>
                      <a:r>
                        <a:rPr lang="en-US" baseline="0" dirty="0" smtClean="0"/>
                        <a:t> templates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orchestration platforms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uniper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79162</TotalTime>
  <Words>1120</Words>
  <Application>Microsoft Macintosh PowerPoint</Application>
  <PresentationFormat>Custom</PresentationFormat>
  <Paragraphs>323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Juniper</vt:lpstr>
      <vt:lpstr>OSCAR Project</vt:lpstr>
      <vt:lpstr>OSCAR Project Proposal for OPNFV</vt:lpstr>
      <vt:lpstr>OSCAR Member Organizations</vt:lpstr>
      <vt:lpstr>OSCAR project scope</vt:lpstr>
      <vt:lpstr>Where OSCAR Fits in OPNFV</vt:lpstr>
      <vt:lpstr>OSCAR Release 1 supported stack - committed</vt:lpstr>
      <vt:lpstr>OSCAR Release 1 supported stack - goal</vt:lpstr>
      <vt:lpstr>OSCAR Component Options (1)</vt:lpstr>
      <vt:lpstr>OSCAR Component Options (2)</vt:lpstr>
      <vt:lpstr>Possible VNFs to test in OSCAR environment</vt:lpstr>
      <vt:lpstr>Test Cases</vt:lpstr>
      <vt:lpstr>Deliverables</vt:lpstr>
      <vt:lpstr>Thank You</vt:lpstr>
    </vt:vector>
  </TitlesOfParts>
  <Company>Barker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1243</cp:revision>
  <cp:lastPrinted>2013-12-27T18:52:02Z</cp:lastPrinted>
  <dcterms:created xsi:type="dcterms:W3CDTF">2013-11-15T20:57:24Z</dcterms:created>
  <dcterms:modified xsi:type="dcterms:W3CDTF">2014-12-16T19:03:21Z</dcterms:modified>
</cp:coreProperties>
</file>