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77" r:id="rId2"/>
    <p:sldId id="664" r:id="rId3"/>
    <p:sldId id="665" r:id="rId4"/>
    <p:sldId id="663" r:id="rId5"/>
    <p:sldId id="671" r:id="rId6"/>
    <p:sldId id="672" r:id="rId7"/>
    <p:sldId id="673" r:id="rId8"/>
    <p:sldId id="662" r:id="rId9"/>
    <p:sldId id="674" r:id="rId10"/>
    <p:sldId id="557" r:id="rId11"/>
    <p:sldId id="667" r:id="rId12"/>
    <p:sldId id="668" r:id="rId13"/>
    <p:sldId id="669" r:id="rId14"/>
    <p:sldId id="659" r:id="rId15"/>
  </p:sldIdLst>
  <p:sldSz cx="14630400" cy="8229600"/>
  <p:notesSz cx="7102475" cy="9369425"/>
  <p:defaultTextStyle>
    <a:defPPr>
      <a:defRPr lang="en-US"/>
    </a:defPPr>
    <a:lvl1pPr marL="0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860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97211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45817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9442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43025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592">
          <p15:clr>
            <a:srgbClr val="A4A3A4"/>
          </p15:clr>
        </p15:guide>
        <p15:guide id="2" orient="horz" pos="744">
          <p15:clr>
            <a:srgbClr val="A4A3A4"/>
          </p15:clr>
        </p15:guide>
        <p15:guide id="3" pos="522">
          <p15:clr>
            <a:srgbClr val="A4A3A4"/>
          </p15:clr>
        </p15:guide>
        <p15:guide id="4" pos="2904">
          <p15:clr>
            <a:srgbClr val="A4A3A4"/>
          </p15:clr>
        </p15:guide>
        <p15:guide id="5" pos="4622">
          <p15:clr>
            <a:srgbClr val="A4A3A4"/>
          </p15:clr>
        </p15:guide>
        <p15:guide id="6" orient="horz" pos="1256">
          <p15:clr>
            <a:srgbClr val="A4A3A4"/>
          </p15:clr>
        </p15:guide>
        <p15:guide id="7" orient="horz" pos="4848">
          <p15:clr>
            <a:srgbClr val="A4A3A4"/>
          </p15:clr>
        </p15:guide>
        <p15:guide id="8" pos="588">
          <p15:clr>
            <a:srgbClr val="A4A3A4"/>
          </p15:clr>
        </p15:guide>
        <p15:guide id="9" pos="4610">
          <p15:clr>
            <a:srgbClr val="A4A3A4"/>
          </p15:clr>
        </p15:guide>
        <p15:guide id="10" pos="869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301"/>
    <a:srgbClr val="0080FF"/>
    <a:srgbClr val="FFFFFF"/>
    <a:srgbClr val="829AB0"/>
    <a:srgbClr val="A8B9C8"/>
    <a:srgbClr val="B1D5AF"/>
    <a:srgbClr val="C8C8C8"/>
    <a:srgbClr val="00A3A5"/>
    <a:srgbClr val="3C3C3C"/>
    <a:srgbClr val="309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886" autoAdjust="0"/>
  </p:normalViewPr>
  <p:slideViewPr>
    <p:cSldViewPr snapToGrid="0">
      <p:cViewPr varScale="1">
        <p:scale>
          <a:sx n="100" d="100"/>
          <a:sy n="100" d="100"/>
        </p:scale>
        <p:origin x="-160" y="-112"/>
      </p:cViewPr>
      <p:guideLst>
        <p:guide orient="horz" pos="4592"/>
        <p:guide orient="horz" pos="744"/>
        <p:guide orient="horz" pos="1256"/>
        <p:guide orient="horz" pos="4848"/>
        <p:guide pos="522"/>
        <p:guide pos="2904"/>
        <p:guide pos="4622"/>
        <p:guide pos="588"/>
        <p:guide pos="4610"/>
        <p:guide pos="8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4432" y="-104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D22D-0F46-4BF4-9660-1D4B24F0D9EA}" type="datetimeFigureOut">
              <a:rPr lang="en-US" smtClean="0">
                <a:latin typeface="Arial" panose="020B0604020202020204" pitchFamily="34" charset="0"/>
              </a:rPr>
              <a:t>1/8/15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8606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7211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5817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4422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3025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6750" y="392113"/>
            <a:ext cx="2938463" cy="165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7" y="2185313"/>
            <a:ext cx="6173015" cy="6481405"/>
          </a:xfrm>
        </p:spPr>
        <p:txBody>
          <a:bodyPr/>
          <a:lstStyle/>
          <a:p>
            <a:r>
              <a:rPr lang="en-US" sz="1100" dirty="0"/>
              <a:t>We live in a connected world and the foundation for these connections is the network.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Broadband Internet traffic is doubling each and every year (according to IDC) [or] Internet traffic worldwide will grow three-fold by the year 2017. (Internet Trends, Mary Meeker (KCPB)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Today we have 2.5 billion Internet users in the world – roughly one-third of the Earth’s population. In the next decade, the number of Internet users will double to 5 billion (Mary Meeker, KPCB)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That means that two-thirds of the world will be connected by 2023.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When you add in the big trends of cloud, mobility, video and security, the combined rate of acceleration is placing unprecedented demands on the network.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[Optional stats/factoids]</a:t>
            </a:r>
          </a:p>
          <a:p>
            <a:r>
              <a:rPr lang="en-US" sz="1100" dirty="0"/>
              <a:t>100 hours of video uploaded every single minute to YouTube (YouTube) 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video traffic exceeded 50 percent for the first time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network connection speeds more than doubled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In 2012, a fourth-generation (4G) connection generated 19 times more traffic on average than a non-4G connection. Although 4G connections represent only 0.9 percent of mobile connections today, they already account for 14 percent of mobile data traffic.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i="1" dirty="0"/>
              <a:t>[NOTE: Consider finding alternate source for above stats to avoid siting Cisco]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As you just described (refer to pain points from previous slide), you are living in this world and feeling the pressure every day.</a:t>
            </a:r>
          </a:p>
          <a:p>
            <a:endParaRPr lang="en-US" sz="1100" dirty="0"/>
          </a:p>
          <a:p>
            <a:r>
              <a:rPr lang="en-US" sz="1100" dirty="0" err="1"/>
              <a:t>Pradeep</a:t>
            </a:r>
            <a:r>
              <a:rPr lang="en-US" sz="1100" dirty="0"/>
              <a:t> </a:t>
            </a:r>
            <a:r>
              <a:rPr lang="en-US" sz="1100" dirty="0" err="1"/>
              <a:t>Sindhu</a:t>
            </a:r>
            <a:r>
              <a:rPr lang="en-US" sz="1100" dirty="0"/>
              <a:t> founded Juniper 17 years ago on the belief that we should solve technology problems that matter most to our customers and that make a difference in the world. He recognized the importance of the network and the impact it would have on our world.</a:t>
            </a:r>
          </a:p>
          <a:p>
            <a:endParaRPr lang="en-US" sz="1100" dirty="0"/>
          </a:p>
          <a:p>
            <a:r>
              <a:rPr lang="en-US" sz="1100" dirty="0"/>
              <a:t>Our mission is simple, but powerful; to connect everything and empower everyone. </a:t>
            </a:r>
          </a:p>
          <a:p>
            <a:pPr lvl="0"/>
            <a:endParaRPr lang="en-US" sz="1100" dirty="0"/>
          </a:p>
          <a:p>
            <a:r>
              <a:rPr lang="en-US" sz="1100" dirty="0"/>
              <a:t>In today’s connected world, this mission is more relevant than ever.</a:t>
            </a:r>
          </a:p>
          <a:p>
            <a:pPr lvl="0"/>
            <a:endParaRPr lang="en-US" sz="1100" dirty="0"/>
          </a:p>
          <a:p>
            <a:r>
              <a:rPr lang="en-US" sz="1100" dirty="0"/>
              <a:t>Here at Juniper we are focused on helping alleviate those pain points through our portfolio of high performance networking products.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[T] And we do this by listening to our customers and helping them address their challenges and capitalize on their opportunities.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91A7-CDAE-6648-97E4-398EE75EB3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8419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423984"/>
            <a:ext cx="13167362" cy="6059092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02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9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7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ytest5.png"/>
          <p:cNvPicPr>
            <a:picLocks noChangeAspect="1"/>
          </p:cNvPicPr>
          <p:nvPr userDrawn="1"/>
        </p:nvPicPr>
        <p:blipFill rotWithShape="1"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6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7" name="Picture 6" descr="juniper_cmyk.png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  <p:pic>
        <p:nvPicPr>
          <p:cNvPr id="8" name="Picture 7" descr="Slide16 copy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5766" y="4824065"/>
            <a:ext cx="6050008" cy="10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43" y="3323490"/>
            <a:ext cx="6674148" cy="1371600"/>
          </a:xfrm>
          <a:prstGeom prst="rect">
            <a:avLst/>
          </a:prstGeom>
        </p:spPr>
        <p:txBody>
          <a:bodyPr lIns="91425" tIns="45713" rIns="91425" bIns="45713" anchor="b" anchorCtr="0"/>
          <a:lstStyle>
            <a:lvl1pPr>
              <a:lnSpc>
                <a:spcPct val="95000"/>
              </a:lnSpc>
              <a:spcBef>
                <a:spcPts val="900"/>
              </a:spcBef>
              <a:defRPr lang="en-US" sz="10000" b="0" cap="none" spc="-6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estricted &amp; 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77260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877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tricted &amp; 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07218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11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156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00286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052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2830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4570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7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503152"/>
            <a:ext cx="7700009" cy="93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6220" y="2579408"/>
            <a:ext cx="8055056" cy="17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defRPr lang="en-US" sz="72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109174" y="4747696"/>
            <a:ext cx="8055218" cy="548788"/>
          </a:xfrm>
          <a:prstGeom prst="rect">
            <a:avLst/>
          </a:prstGeom>
          <a:noFill/>
          <a:ln>
            <a:noFill/>
          </a:ln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400" cap="none" spc="-61" baseline="0">
                <a:solidFill>
                  <a:schemeClr val="tx1"/>
                </a:solidFill>
              </a:defRPr>
            </a:lvl1pPr>
            <a:lvl2pPr marL="548606" indent="0">
              <a:buNone/>
              <a:defRPr sz="29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9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9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9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1109174" y="5928803"/>
            <a:ext cx="8034064" cy="781050"/>
          </a:xfrm>
          <a:prstGeom prst="rect">
            <a:avLst/>
          </a:prstGeom>
          <a:noFill/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0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4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4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4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4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juniper_cmyk.png"/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stytest8.png"/>
          <p:cNvPicPr>
            <a:picLocks noChangeAspect="1"/>
          </p:cNvPicPr>
          <p:nvPr userDrawn="1"/>
        </p:nvPicPr>
        <p:blipFill rotWithShape="1">
          <a:blip r:embed="rId2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3" t="16137"/>
          <a:stretch/>
        </p:blipFill>
        <p:spPr>
          <a:xfrm>
            <a:off x="3" y="0"/>
            <a:ext cx="14630399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3" y="4629915"/>
            <a:ext cx="9052311" cy="1634491"/>
          </a:xfrm>
          <a:prstGeom prst="rect">
            <a:avLst/>
          </a:prstGeom>
        </p:spPr>
        <p:txBody>
          <a:bodyPr lIns="91425" tIns="45713" rIns="91425" bIns="45713" anchor="t"/>
          <a:lstStyle>
            <a:lvl1pPr algn="l">
              <a:lnSpc>
                <a:spcPct val="95000"/>
              </a:lnSpc>
              <a:spcBef>
                <a:spcPts val="400"/>
              </a:spcBef>
              <a:defRPr sz="5800" b="0" cap="none" spc="-6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452512"/>
            <a:ext cx="8800012" cy="9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 baseline="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54312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3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2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83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02684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512852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73051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241951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779938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tabLst/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2883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73051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itle w Content, Lef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flipH="1">
            <a:off x="0" y="2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62255" y="2088304"/>
            <a:ext cx="9033904" cy="5200228"/>
          </a:xfrm>
          <a:prstGeom prst="rect">
            <a:avLst/>
          </a:prstGeom>
        </p:spPr>
        <p:txBody>
          <a:bodyPr lIns="109887" tIns="54942" rIns="109887" bIns="54942"/>
          <a:lstStyle>
            <a:lvl1pPr marL="411455" indent="-411455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 marL="1371515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 marL="2468722" indent="-274304">
              <a:buClr>
                <a:schemeClr val="tx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8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3" name="Picture 12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Aft>
                <a:spcPts val="1441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88644" y="3366639"/>
            <a:ext cx="7698751" cy="1891666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139267" indent="-139267">
              <a:lnSpc>
                <a:spcPct val="95000"/>
              </a:lnSpc>
              <a:spcBef>
                <a:spcPts val="900"/>
              </a:spcBef>
              <a:buNone/>
              <a:tabLst>
                <a:tab pos="8115599" algn="r"/>
              </a:tabLst>
              <a:defRPr sz="2900">
                <a:solidFill>
                  <a:schemeClr val="accent2"/>
                </a:solidFill>
              </a:defRPr>
            </a:lvl1pPr>
            <a:lvl2pPr marL="548606" indent="0">
              <a:buNone/>
              <a:defRPr sz="2900">
                <a:solidFill>
                  <a:schemeClr val="accent2"/>
                </a:solidFill>
              </a:defRPr>
            </a:lvl2pPr>
            <a:lvl3pPr marL="1097211" indent="0">
              <a:buNone/>
              <a:defRPr sz="2900">
                <a:solidFill>
                  <a:schemeClr val="accent2"/>
                </a:solidFill>
              </a:defRPr>
            </a:lvl3pPr>
            <a:lvl4pPr marL="1645813" indent="0">
              <a:buNone/>
              <a:defRPr sz="2900">
                <a:solidFill>
                  <a:schemeClr val="accent2"/>
                </a:solidFill>
              </a:defRPr>
            </a:lvl4pPr>
            <a:lvl5pPr marL="2194418" indent="0">
              <a:buNone/>
              <a:defRPr sz="29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2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3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room.jpg"/>
          <p:cNvPicPr>
            <a:picLocks noChangeAspect="1"/>
          </p:cNvPicPr>
          <p:nvPr userDrawn="1"/>
        </p:nvPicPr>
        <p:blipFill rotWithShape="1">
          <a:blip r:embed="rId2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4630401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32875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66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/>
        </p:nvPicPr>
        <p:blipFill rotWithShape="1">
          <a:blip r:embed="rId18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5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825" r:id="rId4"/>
    <p:sldLayoutId id="2147483826" r:id="rId5"/>
    <p:sldLayoutId id="2147483653" r:id="rId6"/>
    <p:sldLayoutId id="2147483844" r:id="rId7"/>
    <p:sldLayoutId id="2147483846" r:id="rId8"/>
    <p:sldLayoutId id="2147483827" r:id="rId9"/>
    <p:sldLayoutId id="2147483828" r:id="rId10"/>
    <p:sldLayoutId id="2147483850" r:id="rId11"/>
    <p:sldLayoutId id="2147483655" r:id="rId12"/>
    <p:sldLayoutId id="2147483851" r:id="rId13"/>
    <p:sldLayoutId id="2147483852" r:id="rId14"/>
    <p:sldLayoutId id="2147483853" r:id="rId15"/>
    <p:sldLayoutId id="214748385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548606" rtl="0" eaLnBrk="1" latinLnBrk="0" hangingPunct="1">
        <a:spcBef>
          <a:spcPct val="0"/>
        </a:spcBef>
        <a:buNone/>
        <a:defRPr sz="4000" b="1" i="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411455" indent="-411455" algn="l" defTabSz="54860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891485" indent="-342878" algn="l" defTabSz="548606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371515" indent="-274304" algn="l" defTabSz="548606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920117" indent="-274304" algn="l" defTabSz="54860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468722" indent="-274304" algn="l" defTabSz="548606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3017328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35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42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46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1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7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2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5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33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4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220" y="3290373"/>
            <a:ext cx="8055056" cy="1061829"/>
          </a:xfrm>
        </p:spPr>
        <p:txBody>
          <a:bodyPr/>
          <a:lstStyle/>
          <a:p>
            <a:r>
              <a:rPr lang="en-US" dirty="0" smtClean="0"/>
              <a:t>OSCAR Project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Proposed Project for OPNFV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Stuart Mackie</a:t>
            </a:r>
          </a:p>
          <a:p>
            <a:r>
              <a:rPr lang="en-US" dirty="0" smtClean="0"/>
              <a:t>NFV/SDN Architect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</a:t>
            </a:r>
            <a:r>
              <a:rPr lang="en-US" dirty="0" smtClean="0"/>
              <a:t>Release 1 – Supported Stacks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9511"/>
              </p:ext>
            </p:extLst>
          </p:nvPr>
        </p:nvGraphicFramePr>
        <p:xfrm>
          <a:off x="1456760" y="2179025"/>
          <a:ext cx="10894967" cy="3444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94955"/>
                <a:gridCol w="2313346"/>
                <a:gridCol w="28866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Infrastructure Manager (VIM)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(Juno)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(Juno)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OpenDaylight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OpenContrail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</a:t>
                      </a:r>
                      <a:r>
                        <a:rPr lang="en-US" baseline="0" dirty="0" smtClean="0"/>
                        <a:t> 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Ubuntu,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Debian</a:t>
                      </a:r>
                      <a:r>
                        <a:rPr lang="en-US" baseline="0" dirty="0" smtClean="0"/>
                        <a:t>, Fedora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Centos, Ubuntu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KVM/QEMU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KVM/QEMU,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Docker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r>
                        <a:rPr lang="en-US" baseline="0" dirty="0" smtClean="0"/>
                        <a:t> vSwitch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</a:t>
                      </a:r>
                      <a:r>
                        <a:rPr lang="en-US" baseline="0" dirty="0" err="1" smtClean="0"/>
                        <a:t>Contrail</a:t>
                      </a:r>
                      <a:r>
                        <a:rPr lang="en-US" baseline="0" dirty="0" smtClean="0"/>
                        <a:t>  vRouter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VNFs</a:t>
                      </a:r>
                      <a:r>
                        <a:rPr lang="en-US" baseline="0" dirty="0" smtClean="0"/>
                        <a:t> for pre-loading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per</a:t>
                      </a:r>
                      <a:r>
                        <a:rPr lang="en-US" baseline="0" dirty="0" smtClean="0"/>
                        <a:t> BSG + 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486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 per</a:t>
                      </a:r>
                      <a:r>
                        <a:rPr lang="en-US" baseline="0" dirty="0" smtClean="0"/>
                        <a:t> BSG + TBD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9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Possible VNFs to </a:t>
            </a:r>
            <a:r>
              <a:rPr lang="en-US" dirty="0" smtClean="0"/>
              <a:t>upload in </a:t>
            </a:r>
            <a:r>
              <a:rPr lang="en-US" dirty="0" smtClean="0"/>
              <a:t>OSCAR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Stateful firewall</a:t>
            </a:r>
          </a:p>
          <a:p>
            <a:r>
              <a:rPr lang="en-US" dirty="0" smtClean="0"/>
              <a:t>Virtual PE</a:t>
            </a:r>
          </a:p>
          <a:p>
            <a:r>
              <a:rPr lang="en-US" dirty="0" smtClean="0"/>
              <a:t>Media cache/TCP proxy</a:t>
            </a:r>
          </a:p>
          <a:p>
            <a:r>
              <a:rPr lang="en-US" dirty="0" smtClean="0"/>
              <a:t>Application load balancer</a:t>
            </a:r>
          </a:p>
          <a:p>
            <a:r>
              <a:rPr lang="en-US" dirty="0" err="1" smtClean="0"/>
              <a:t>vEPC</a:t>
            </a:r>
            <a:r>
              <a:rPr lang="en-US" dirty="0" smtClean="0"/>
              <a:t> (SGW/PGW)</a:t>
            </a:r>
          </a:p>
          <a:p>
            <a:r>
              <a:rPr lang="en-US" dirty="0" err="1" smtClean="0"/>
              <a:t>vMME</a:t>
            </a:r>
            <a:endParaRPr lang="en-US" dirty="0" smtClean="0"/>
          </a:p>
          <a:p>
            <a:r>
              <a:rPr lang="en-US" dirty="0" smtClean="0"/>
              <a:t>Session Border </a:t>
            </a:r>
            <a:r>
              <a:rPr lang="en-US" dirty="0"/>
              <a:t>C</a:t>
            </a:r>
            <a:r>
              <a:rPr lang="en-US" dirty="0" smtClean="0"/>
              <a:t>ontroller (</a:t>
            </a:r>
            <a:r>
              <a:rPr lang="en-US" dirty="0" err="1" smtClean="0"/>
              <a:t>vSBC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Video optimization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Applicability for </a:t>
            </a:r>
            <a:r>
              <a:rPr lang="en-US" dirty="0" err="1" smtClean="0"/>
              <a:t>vCPE</a:t>
            </a:r>
            <a:r>
              <a:rPr lang="en-US" dirty="0" smtClean="0"/>
              <a:t> and mobility/wireline subscriber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templates that allow supported stacks to be built at different scales (POC/test</a:t>
            </a:r>
            <a:r>
              <a:rPr lang="en-US" dirty="0"/>
              <a:t>/</a:t>
            </a:r>
            <a:r>
              <a:rPr lang="en-US" dirty="0" smtClean="0"/>
              <a:t>production)</a:t>
            </a:r>
          </a:p>
          <a:p>
            <a:r>
              <a:rPr lang="en-US" dirty="0" smtClean="0"/>
              <a:t>Test deployment at various scales</a:t>
            </a:r>
          </a:p>
          <a:p>
            <a:r>
              <a:rPr lang="en-US" dirty="0" smtClean="0"/>
              <a:t>Test preloading of VNFs</a:t>
            </a:r>
          </a:p>
        </p:txBody>
      </p:sp>
    </p:spTree>
    <p:extLst>
      <p:ext uri="{BB962C8B-B14F-4D97-AF65-F5344CB8AC3E}">
        <p14:creationId xmlns:p14="http://schemas.microsoft.com/office/powerpoint/2010/main" val="139862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</p:spPr>
        <p:txBody>
          <a:bodyPr/>
          <a:lstStyle/>
          <a:p>
            <a:r>
              <a:rPr lang="en-US" dirty="0" smtClean="0"/>
              <a:t>OSCAR configuration server</a:t>
            </a:r>
          </a:p>
          <a:p>
            <a:r>
              <a:rPr lang="en-US" dirty="0" smtClean="0"/>
              <a:t>Scripts and templates for installing each stack component on bare metal (all-in-one, scalable/distributed)</a:t>
            </a:r>
          </a:p>
          <a:p>
            <a:r>
              <a:rPr lang="en-US" dirty="0" smtClean="0"/>
              <a:t>Inventory and system configuration reports</a:t>
            </a:r>
          </a:p>
          <a:p>
            <a:r>
              <a:rPr lang="en-US" dirty="0" smtClean="0"/>
              <a:t>Documentation describing how to configure OSCAR to support new solution components and VNFs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1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Project Proposal for OPNFV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Deployment system for OPNFV platform and virtual infrastructure</a:t>
            </a:r>
            <a:endParaRPr lang="en-US" sz="2800" dirty="0"/>
          </a:p>
          <a:p>
            <a:r>
              <a:rPr lang="en-US" sz="2800" dirty="0" smtClean="0"/>
              <a:t>Based on open source Cobbler/Puppet</a:t>
            </a:r>
          </a:p>
          <a:p>
            <a:r>
              <a:rPr lang="en-US" sz="2800" dirty="0" smtClean="0"/>
              <a:t>Create templates to build different OPNFV stacks based on different combinations of software components</a:t>
            </a:r>
          </a:p>
          <a:p>
            <a:r>
              <a:rPr lang="en-US" sz="2800" dirty="0" smtClean="0"/>
              <a:t>Preload OPNFV stack with required VNFs</a:t>
            </a:r>
          </a:p>
          <a:p>
            <a:r>
              <a:rPr lang="en-US" sz="2800" dirty="0" smtClean="0"/>
              <a:t>Provides a means to rapidly deploy OPNFV stacks to support several operator cases:</a:t>
            </a:r>
          </a:p>
          <a:p>
            <a:pPr lvl="1"/>
            <a:r>
              <a:rPr lang="en-US" sz="2400" dirty="0" smtClean="0"/>
              <a:t>POC</a:t>
            </a:r>
          </a:p>
          <a:p>
            <a:pPr lvl="1"/>
            <a:r>
              <a:rPr lang="en-US" sz="2400" dirty="0" smtClean="0"/>
              <a:t>System test (Lab/FOA)</a:t>
            </a:r>
          </a:p>
          <a:p>
            <a:pPr lvl="1"/>
            <a:r>
              <a:rPr lang="en-US" sz="2400" dirty="0" smtClean="0"/>
              <a:t>Production</a:t>
            </a:r>
          </a:p>
          <a:p>
            <a:r>
              <a:rPr lang="en-US" sz="2800" dirty="0" smtClean="0"/>
              <a:t>Packaged reports on OPNFV system configuration and status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OPNFV System Configuration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</a:t>
            </a:r>
            <a:r>
              <a:rPr lang="en-US" dirty="0" smtClean="0"/>
              <a:t>Member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Juniper Networks</a:t>
            </a:r>
          </a:p>
          <a:p>
            <a:r>
              <a:rPr lang="en-US" dirty="0" smtClean="0"/>
              <a:t>AT&amp;T</a:t>
            </a:r>
          </a:p>
          <a:p>
            <a:r>
              <a:rPr lang="en-US" dirty="0" smtClean="0"/>
              <a:t>China Mobile</a:t>
            </a:r>
          </a:p>
          <a:p>
            <a:r>
              <a:rPr lang="en-US" dirty="0" err="1" smtClean="0"/>
              <a:t>ClearPath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Canonical</a:t>
            </a:r>
          </a:p>
          <a:p>
            <a:r>
              <a:rPr lang="en-US" dirty="0" err="1" smtClean="0"/>
              <a:t>NGNware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3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project scope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323975" y="2090738"/>
            <a:ext cx="4330700" cy="54197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Deployment of VIM and NFV Infrastructure</a:t>
            </a:r>
          </a:p>
          <a:p>
            <a:pPr lvl="1"/>
            <a:r>
              <a:rPr lang="en-US" sz="2000" dirty="0" smtClean="0"/>
              <a:t>Install software images</a:t>
            </a:r>
          </a:p>
          <a:p>
            <a:pPr lvl="1"/>
            <a:r>
              <a:rPr lang="en-US" sz="2000" dirty="0" smtClean="0"/>
              <a:t>Initialize system</a:t>
            </a:r>
          </a:p>
          <a:p>
            <a:pPr lvl="1"/>
            <a:r>
              <a:rPr lang="en-US" sz="2000" dirty="0" smtClean="0"/>
              <a:t>Preload VNF images</a:t>
            </a:r>
          </a:p>
          <a:p>
            <a:pPr lvl="1"/>
            <a:r>
              <a:rPr lang="en-US" sz="2000" dirty="0" smtClean="0"/>
              <a:t>Optionally configure test environment</a:t>
            </a:r>
          </a:p>
          <a:p>
            <a:pPr lvl="1"/>
            <a:r>
              <a:rPr lang="en-US" sz="2000" dirty="0" smtClean="0"/>
              <a:t>Optionally configure network hardware</a:t>
            </a:r>
          </a:p>
          <a:p>
            <a:r>
              <a:rPr lang="en-US" sz="2400" dirty="0" smtClean="0"/>
              <a:t>Configuration, inventory and status reporting</a:t>
            </a:r>
          </a:p>
          <a:p>
            <a:r>
              <a:rPr lang="en-US" sz="2400" dirty="0" smtClean="0"/>
              <a:t>Operators are intended users</a:t>
            </a:r>
            <a:endParaRPr lang="en-US" sz="20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99090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54367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54984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82314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78262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63896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09" name="Rectangle 108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536168" y="5198363"/>
            <a:ext cx="47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Nf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2196232" y="5166190"/>
            <a:ext cx="6079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333333"/>
                </a:solidFill>
              </a:rPr>
              <a:t>Or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1095078" y="4557944"/>
            <a:ext cx="6815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Vi-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Vnfm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12514858" y="5416747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flipV="1">
            <a:off x="8062745" y="335300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rot="5400000" flipV="1">
            <a:off x="11028006" y="458668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45550" y="1952017"/>
            <a:ext cx="1053806" cy="3886762"/>
          </a:xfrm>
          <a:prstGeom prst="bentConnector3">
            <a:avLst>
              <a:gd name="adj1" fmla="val 1216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709813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8917873" y="5417410"/>
            <a:ext cx="1621355" cy="358694"/>
            <a:chOff x="3018503" y="4943764"/>
            <a:chExt cx="1763205" cy="219365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964028" y="4943764"/>
              <a:ext cx="0" cy="219365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>
            <a:xfrm flipH="1" flipV="1">
              <a:off x="3018503" y="5057057"/>
              <a:ext cx="1763205" cy="5248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509644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509644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34" name="Group 133"/>
          <p:cNvGrpSpPr/>
          <p:nvPr/>
        </p:nvGrpSpPr>
        <p:grpSpPr>
          <a:xfrm>
            <a:off x="5045550" y="4405932"/>
            <a:ext cx="3878935" cy="2641611"/>
            <a:chOff x="1386992" y="3886529"/>
            <a:chExt cx="3204777" cy="2182500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>
              <a:stCxn id="125" idx="2"/>
              <a:endCxn id="149" idx="0"/>
            </p:cNvCxnSpPr>
            <p:nvPr/>
          </p:nvCxnSpPr>
          <p:spPr>
            <a:xfrm>
              <a:off x="2979703" y="3886529"/>
              <a:ext cx="7711" cy="281377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36965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64129" y="3087726"/>
            <a:ext cx="2184926" cy="1359357"/>
            <a:chOff x="1563794" y="2456126"/>
            <a:chExt cx="1805185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692967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9289909" y="1281917"/>
            <a:ext cx="4520125" cy="4936415"/>
            <a:chOff x="1563794" y="2407755"/>
            <a:chExt cx="1805185" cy="1146056"/>
          </a:xfrm>
          <a:noFill/>
        </p:grpSpPr>
        <p:sp>
          <p:nvSpPr>
            <p:cNvPr id="141" name="Rounded Rectangle 140"/>
            <p:cNvSpPr/>
            <p:nvPr/>
          </p:nvSpPr>
          <p:spPr>
            <a:xfrm>
              <a:off x="1563794" y="2410616"/>
              <a:ext cx="1805185" cy="1143195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solidFill>
                <a:schemeClr val="accent2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893851" y="2407755"/>
              <a:ext cx="1137080" cy="58108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VNF Management and Orchestration (MANO)</a:t>
              </a:r>
              <a:endPara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965449" y="5569069"/>
            <a:ext cx="5164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err="1" smtClean="0">
                <a:solidFill>
                  <a:srgbClr val="333333"/>
                </a:solidFill>
              </a:rPr>
              <a:t>Vn-Nf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900628" y="5708343"/>
            <a:ext cx="139363" cy="67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9" name="Straight Connector 138"/>
          <p:cNvCxnSpPr>
            <a:endCxn id="126" idx="2"/>
          </p:cNvCxnSpPr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43" name="Straight Connector 142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6" name="Oval 15"/>
          <p:cNvSpPr/>
          <p:nvPr/>
        </p:nvSpPr>
        <p:spPr>
          <a:xfrm rot="2700000">
            <a:off x="10949114" y="6204135"/>
            <a:ext cx="123295" cy="28198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76" name="Straight Connector 175"/>
          <p:cNvCxnSpPr>
            <a:endCxn id="16" idx="4"/>
          </p:cNvCxnSpPr>
          <p:nvPr/>
        </p:nvCxnSpPr>
        <p:spPr>
          <a:xfrm flipV="1">
            <a:off x="10414000" y="6444822"/>
            <a:ext cx="497066" cy="810053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9642475" y="7160826"/>
            <a:ext cx="1368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Deploy images and initialize system</a:t>
            </a:r>
            <a:endParaRPr lang="en-US" dirty="0"/>
          </a:p>
        </p:txBody>
      </p:sp>
      <p:cxnSp>
        <p:nvCxnSpPr>
          <p:cNvPr id="179" name="Straight Connector 178"/>
          <p:cNvCxnSpPr>
            <a:endCxn id="108" idx="2"/>
          </p:cNvCxnSpPr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81" name="Rectangle 180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Box 622"/>
          <p:cNvSpPr txBox="1"/>
          <p:nvPr/>
        </p:nvSpPr>
        <p:spPr>
          <a:xfrm>
            <a:off x="9689074" y="2105771"/>
            <a:ext cx="4251480" cy="9365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OSCAR can process any set of images and packages </a:t>
            </a: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from Octopus and other sources </a:t>
            </a: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that </a:t>
            </a: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satisfy criteria of supported types </a:t>
            </a:r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and have required metadata</a:t>
            </a:r>
            <a:endParaRPr lang="en-US" sz="20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1776" name="Straight Connector 1775"/>
          <p:cNvCxnSpPr/>
          <p:nvPr/>
        </p:nvCxnSpPr>
        <p:spPr>
          <a:xfrm flipH="1">
            <a:off x="8591634" y="7819277"/>
            <a:ext cx="5831428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3" name="Straight Connector 1772"/>
          <p:cNvCxnSpPr/>
          <p:nvPr/>
        </p:nvCxnSpPr>
        <p:spPr>
          <a:xfrm flipH="1">
            <a:off x="505391" y="7819277"/>
            <a:ext cx="8063934" cy="0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Where OSCAR Fits in OPNFV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160968" y="6531840"/>
            <a:ext cx="1085027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Systems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456602" y="3373359"/>
            <a:ext cx="10178866" cy="4678441"/>
            <a:chOff x="1456602" y="2058246"/>
            <a:chExt cx="10178866" cy="586344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475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591028" y="2541816"/>
              <a:ext cx="0" cy="5379875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635468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56602" y="2541816"/>
              <a:ext cx="0" cy="3068857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8" name="Straight Connector 1777"/>
            <p:cNvCxnSpPr/>
            <p:nvPr/>
          </p:nvCxnSpPr>
          <p:spPr>
            <a:xfrm flipH="1">
              <a:off x="5359681" y="2058246"/>
              <a:ext cx="2630621" cy="0"/>
            </a:xfrm>
            <a:prstGeom prst="line">
              <a:avLst/>
            </a:prstGeom>
            <a:ln w="19050" cmpd="sng">
              <a:solidFill>
                <a:schemeClr val="bg2">
                  <a:lumMod val="75000"/>
                </a:schemeClr>
              </a:solidFill>
              <a:prstDash val="dash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49720" y="6538454"/>
            <a:ext cx="603892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6073" y="6545994"/>
            <a:ext cx="87185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Images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8843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Development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643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Continuous Integration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203022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Deployment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478820" y="6479780"/>
            <a:ext cx="1822719" cy="80352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Production</a:t>
            </a:r>
            <a:endParaRPr lang="en-US" sz="1400" b="1" dirty="0">
              <a:latin typeface="Arial"/>
              <a:cs typeface="Arial"/>
            </a:endParaRPr>
          </a:p>
        </p:txBody>
      </p:sp>
      <p:cxnSp>
        <p:nvCxnSpPr>
          <p:cNvPr id="21" name="Straight Connector 20"/>
          <p:cNvCxnSpPr>
            <a:stCxn id="18" idx="1"/>
            <a:endCxn id="17" idx="3"/>
          </p:cNvCxnSpPr>
          <p:nvPr/>
        </p:nvCxnSpPr>
        <p:spPr>
          <a:xfrm flipH="1">
            <a:off x="4111562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1"/>
            <a:endCxn id="19" idx="3"/>
          </p:cNvCxnSpPr>
          <p:nvPr/>
        </p:nvCxnSpPr>
        <p:spPr>
          <a:xfrm flipH="1">
            <a:off x="11025741" y="6881540"/>
            <a:ext cx="1453080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0599" y="6512534"/>
            <a:ext cx="1637831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Requirements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6015" y="6881540"/>
            <a:ext cx="1834869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306610" y="3771900"/>
            <a:ext cx="2800832" cy="2345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Octopus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4882" y="3940854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Telco KPI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4882" y="4347388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Rescuer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4882" y="4752086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IPv6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24882" y="514869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Parser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24882" y="5537200"/>
            <a:ext cx="1143249" cy="2665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852390" y="4077389"/>
            <a:ext cx="1458426" cy="1580688"/>
            <a:chOff x="3852390" y="4077389"/>
            <a:chExt cx="1642109" cy="1580688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041302" y="14046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OpenStack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655022" y="207125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ODL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972778" y="24141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Cobbler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08386" y="1734811"/>
            <a:ext cx="1143249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CloudStack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90278" y="276975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...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159345" y="1668835"/>
            <a:ext cx="0" cy="2090365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464529" y="1993900"/>
            <a:ext cx="0" cy="17653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794089" y="2349500"/>
            <a:ext cx="0" cy="14097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9145" y="2679700"/>
            <a:ext cx="0" cy="10795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29345" y="30353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36769" y="2957054"/>
            <a:ext cx="719528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Download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74610" y="2017774"/>
            <a:ext cx="703617" cy="20125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100" dirty="0" smtClean="0">
                <a:solidFill>
                  <a:schemeClr val="accent2"/>
                </a:solidFill>
                <a:latin typeface="Arial"/>
                <a:cs typeface="Arial"/>
              </a:rPr>
              <a:t>Upstream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499463" y="2235200"/>
            <a:ext cx="0" cy="7239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126958" y="4305300"/>
            <a:ext cx="2036341" cy="1811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b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OSCAR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133639" y="4240312"/>
            <a:ext cx="583889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Build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95539" y="4786412"/>
            <a:ext cx="659155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Verify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81239" y="5357912"/>
            <a:ext cx="883350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Package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743000" y="4394889"/>
            <a:ext cx="35524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0" idx="0"/>
            <a:endCxn id="79" idx="2"/>
          </p:cNvCxnSpPr>
          <p:nvPr/>
        </p:nvCxnSpPr>
        <p:spPr>
          <a:xfrm flipV="1">
            <a:off x="7425117" y="4548089"/>
            <a:ext cx="467" cy="2383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0"/>
            <a:endCxn id="80" idx="2"/>
          </p:cNvCxnSpPr>
          <p:nvPr/>
        </p:nvCxnSpPr>
        <p:spPr>
          <a:xfrm flipV="1">
            <a:off x="7422914" y="5094189"/>
            <a:ext cx="2203" cy="263723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856672" y="5525189"/>
            <a:ext cx="262240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850825" y="6888249"/>
            <a:ext cx="1255076" cy="5493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Packages</a:t>
            </a:r>
          </a:p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Metadata</a:t>
            </a:r>
          </a:p>
        </p:txBody>
      </p:sp>
      <p:sp>
        <p:nvSpPr>
          <p:cNvPr id="102" name="Can 101"/>
          <p:cNvSpPr/>
          <p:nvPr/>
        </p:nvSpPr>
        <p:spPr>
          <a:xfrm>
            <a:off x="9232900" y="4470400"/>
            <a:ext cx="1054100" cy="1295400"/>
          </a:xfrm>
          <a:prstGeom prst="can">
            <a:avLst>
              <a:gd name="adj" fmla="val 1777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Templates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Images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Clusters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Network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3" name="Right Arrow 102"/>
          <p:cNvSpPr/>
          <p:nvPr/>
        </p:nvSpPr>
        <p:spPr>
          <a:xfrm>
            <a:off x="8107332" y="4851400"/>
            <a:ext cx="998567" cy="660400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342959" y="5002312"/>
            <a:ext cx="733356" cy="30777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Scripts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10674351" y="4711700"/>
            <a:ext cx="0" cy="26104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10293350" y="4715220"/>
            <a:ext cx="384522" cy="0"/>
          </a:xfrm>
          <a:prstGeom prst="line">
            <a:avLst/>
          </a:prstGeom>
          <a:ln w="19050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 rot="16200000" flipH="1">
            <a:off x="10767415" y="5215536"/>
            <a:ext cx="282014" cy="484359"/>
            <a:chOff x="10293350" y="5435600"/>
            <a:chExt cx="384522" cy="261040"/>
          </a:xfrm>
        </p:grpSpPr>
        <p:cxnSp>
          <p:nvCxnSpPr>
            <p:cNvPr id="113" name="Straight Connector 112"/>
            <p:cNvCxnSpPr/>
            <p:nvPr/>
          </p:nvCxnSpPr>
          <p:spPr>
            <a:xfrm flipV="1">
              <a:off x="10674351" y="5435600"/>
              <a:ext cx="0" cy="26104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10293350" y="5439120"/>
              <a:ext cx="384522" cy="0"/>
            </a:xfrm>
            <a:prstGeom prst="line">
              <a:avLst/>
            </a:prstGeom>
            <a:ln w="19050" cmpd="sng">
              <a:solidFill>
                <a:schemeClr val="tx1">
                  <a:lumMod val="20000"/>
                  <a:lumOff val="80000"/>
                </a:schemeClr>
              </a:solidFill>
              <a:prstDash val="solid"/>
              <a:miter lim="800000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64547" y="4077389"/>
            <a:ext cx="2065811" cy="1580688"/>
            <a:chOff x="3852390" y="4077389"/>
            <a:chExt cx="1642109" cy="1580688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3852390" y="4077389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3852390" y="4488551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3852390" y="4899712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52390" y="5658077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11161111" y="4708870"/>
            <a:ext cx="2065810" cy="1045369"/>
            <a:chOff x="3852390" y="4488551"/>
            <a:chExt cx="1642109" cy="794912"/>
          </a:xfrm>
        </p:grpSpPr>
        <p:cxnSp>
          <p:nvCxnSpPr>
            <p:cNvPr id="124" name="Straight Connector 123"/>
            <p:cNvCxnSpPr/>
            <p:nvPr/>
          </p:nvCxnSpPr>
          <p:spPr>
            <a:xfrm flipH="1">
              <a:off x="3852390" y="4488551"/>
              <a:ext cx="749063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3852390" y="4899712"/>
              <a:ext cx="1171398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3852390" y="5283463"/>
              <a:ext cx="1642109" cy="0"/>
            </a:xfrm>
            <a:prstGeom prst="line">
              <a:avLst/>
            </a:prstGeom>
            <a:ln w="19050" cmpd="sng">
              <a:solidFill>
                <a:schemeClr val="accent2"/>
              </a:solidFill>
              <a:prstDash val="solid"/>
              <a:miter lim="800000"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0" name="TextBox 1769"/>
          <p:cNvSpPr txBox="1"/>
          <p:nvPr/>
        </p:nvSpPr>
        <p:spPr>
          <a:xfrm>
            <a:off x="3693239" y="7653014"/>
            <a:ext cx="1144336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Developer</a:t>
            </a:r>
          </a:p>
        </p:txBody>
      </p:sp>
      <p:sp>
        <p:nvSpPr>
          <p:cNvPr id="1771" name="TextBox 1770"/>
          <p:cNvSpPr txBox="1"/>
          <p:nvPr/>
        </p:nvSpPr>
        <p:spPr>
          <a:xfrm>
            <a:off x="10911248" y="7653014"/>
            <a:ext cx="1003109" cy="30000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Operator</a:t>
            </a:r>
          </a:p>
        </p:txBody>
      </p:sp>
      <p:sp>
        <p:nvSpPr>
          <p:cNvPr id="1781" name="TextBox 1780"/>
          <p:cNvSpPr txBox="1"/>
          <p:nvPr/>
        </p:nvSpPr>
        <p:spPr>
          <a:xfrm rot="2754649">
            <a:off x="7075467" y="2067254"/>
            <a:ext cx="2350345" cy="300003"/>
          </a:xfrm>
          <a:prstGeom prst="rect">
            <a:avLst/>
          </a:prstGeom>
          <a:noFill/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Open Source Projects</a:t>
            </a:r>
          </a:p>
        </p:txBody>
      </p:sp>
      <p:grpSp>
        <p:nvGrpSpPr>
          <p:cNvPr id="3387" name="Group 3386"/>
          <p:cNvGrpSpPr/>
          <p:nvPr/>
        </p:nvGrpSpPr>
        <p:grpSpPr>
          <a:xfrm>
            <a:off x="12123713" y="4296761"/>
            <a:ext cx="359359" cy="813736"/>
            <a:chOff x="10277789" y="1466654"/>
            <a:chExt cx="421486" cy="954418"/>
          </a:xfrm>
        </p:grpSpPr>
        <p:grpSp>
          <p:nvGrpSpPr>
            <p:cNvPr id="2860" name="Group 2859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340" name="Rectangle 3339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341" name="Group 3340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349" name="Group 3348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74" name="Rectangle 337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75" name="Straight Connector 3374"/>
                  <p:cNvCxnSpPr>
                    <a:stCxn id="3374" idx="3"/>
                    <a:endCxn id="337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6" name="Straight Connector 3375"/>
                  <p:cNvCxnSpPr>
                    <a:stCxn id="3374" idx="2"/>
                    <a:endCxn id="337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7" name="Straight Connector 337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8" name="Straight Connector 337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9" name="Straight Connector 337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0" name="Straight Connector 337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0" name="Group 3349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7" name="Rectangle 3366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8" name="Straight Connector 3367"/>
                  <p:cNvCxnSpPr>
                    <a:stCxn id="3367" idx="3"/>
                    <a:endCxn id="3367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9" name="Straight Connector 3368"/>
                  <p:cNvCxnSpPr>
                    <a:stCxn id="3367" idx="2"/>
                    <a:endCxn id="3367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0" name="Straight Connector 3369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1" name="Straight Connector 3370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2" name="Straight Connector 3371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3" name="Straight Connector 3372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1" name="Group 3350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60" name="Rectangle 3359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61" name="Straight Connector 3360"/>
                  <p:cNvCxnSpPr>
                    <a:stCxn id="3360" idx="3"/>
                    <a:endCxn id="3360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2" name="Straight Connector 3361"/>
                  <p:cNvCxnSpPr>
                    <a:stCxn id="3360" idx="2"/>
                    <a:endCxn id="3360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3" name="Straight Connector 3362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4" name="Straight Connector 3363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5" name="Straight Connector 3364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6" name="Straight Connector 3365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352" name="Group 3351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353" name="Rectangle 3352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354" name="Straight Connector 3353"/>
                  <p:cNvCxnSpPr>
                    <a:stCxn id="3353" idx="3"/>
                    <a:endCxn id="3353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5" name="Straight Connector 3354"/>
                  <p:cNvCxnSpPr>
                    <a:stCxn id="3353" idx="2"/>
                    <a:endCxn id="3353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6" name="Straight Connector 3355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7" name="Straight Connector 3356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8" name="Straight Connector 3357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9" name="Straight Connector 3358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342" name="Group 3341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343" name="Straight Connector 3342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4" name="Straight Connector 3343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5" name="Straight Connector 3344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6" name="Straight Connector 3345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7" name="Straight Connector 3346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48" name="Straight Connector 3347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61" name="Rectangle 2860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2" name="Rectangle 2861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3" name="Rectangle 2862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4" name="Rectangle 2863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5" name="Rectangle 2864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6" name="Rectangle 2865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7" name="Rectangle 2866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8" name="Rectangle 2867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69" name="Rectangle 2868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70" name="Group 2869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295" name="Group 3294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6" name="Rectangle 333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7" name="Straight Connector 333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8" name="Straight Connector 333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9" name="Straight Connector 333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6" name="Group 3295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332" name="Rectangle 333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33" name="Straight Connector 333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4" name="Straight Connector 333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5" name="Straight Connector 333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7" name="Group 3296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8" name="Rectangle 332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9" name="Straight Connector 332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0" name="Straight Connector 332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31" name="Straight Connector 333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8" name="Group 3297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4" name="Rectangle 332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5" name="Straight Connector 332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6" name="Straight Connector 332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7" name="Straight Connector 332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299" name="Group 3298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320" name="Rectangle 3319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21" name="Straight Connector 3320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2" name="Straight Connector 3321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23" name="Straight Connector 3322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0" name="Group 3299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6" name="Rectangle 3315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7" name="Straight Connector 3316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8" name="Straight Connector 3317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9" name="Straight Connector 3318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1" name="Group 3300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312" name="Rectangle 3311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13" name="Straight Connector 3312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4" name="Straight Connector 3313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5" name="Straight Connector 3314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2" name="Group 3301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8" name="Rectangle 3307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9" name="Straight Connector 3308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0" name="Straight Connector 3309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11" name="Straight Connector 3310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303" name="Group 3302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304" name="Rectangle 3303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305" name="Straight Connector 3304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6" name="Straight Connector 3305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307" name="Straight Connector 3306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2871" name="Rectangle 2870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2" name="Rectangle 2871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3" name="Rectangle 2872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5" name="Rectangle 2924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29" name="Rectangle 2928"/>
            <p:cNvSpPr/>
            <p:nvPr/>
          </p:nvSpPr>
          <p:spPr>
            <a:xfrm>
              <a:off x="10325101" y="2136775"/>
              <a:ext cx="317500" cy="269407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4" name="Rectangle 3383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5" name="Rectangle 3384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86" name="Rectangle 3385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89" name="Group 3388"/>
          <p:cNvGrpSpPr/>
          <p:nvPr/>
        </p:nvGrpSpPr>
        <p:grpSpPr>
          <a:xfrm>
            <a:off x="13270967" y="5389985"/>
            <a:ext cx="283194" cy="68117"/>
            <a:chOff x="815974" y="3597276"/>
            <a:chExt cx="387351" cy="93169"/>
          </a:xfrm>
        </p:grpSpPr>
        <p:sp>
          <p:nvSpPr>
            <p:cNvPr id="3453" name="Rectangle 3452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54" name="Group 3453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462" name="Group 3461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7" name="Rectangle 3486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8" name="Straight Connector 3487"/>
                <p:cNvCxnSpPr>
                  <a:stCxn id="3487" idx="3"/>
                  <a:endCxn id="3487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9" name="Straight Connector 3488"/>
                <p:cNvCxnSpPr>
                  <a:stCxn id="3487" idx="2"/>
                  <a:endCxn id="3487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0" name="Straight Connector 3489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1" name="Straight Connector 3490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2" name="Straight Connector 3491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93" name="Straight Connector 3492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3" name="Group 3462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80" name="Rectangle 3479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81" name="Straight Connector 3480"/>
                <p:cNvCxnSpPr>
                  <a:stCxn id="3480" idx="3"/>
                  <a:endCxn id="3480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2" name="Straight Connector 3481"/>
                <p:cNvCxnSpPr>
                  <a:stCxn id="3480" idx="2"/>
                  <a:endCxn id="3480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3" name="Straight Connector 3482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4" name="Straight Connector 3483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5" name="Straight Connector 3484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86" name="Straight Connector 3485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4" name="Group 3463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73" name="Rectangle 347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74" name="Straight Connector 3473"/>
                <p:cNvCxnSpPr>
                  <a:stCxn id="3473" idx="3"/>
                  <a:endCxn id="347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5" name="Straight Connector 3474"/>
                <p:cNvCxnSpPr>
                  <a:stCxn id="3473" idx="2"/>
                  <a:endCxn id="347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6" name="Straight Connector 347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7" name="Straight Connector 347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8" name="Straight Connector 347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9" name="Straight Connector 347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465" name="Group 3464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466" name="Rectangle 346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467" name="Straight Connector 3466"/>
                <p:cNvCxnSpPr>
                  <a:stCxn id="3466" idx="3"/>
                  <a:endCxn id="346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8" name="Straight Connector 3467"/>
                <p:cNvCxnSpPr>
                  <a:stCxn id="3466" idx="2"/>
                  <a:endCxn id="346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69" name="Straight Connector 346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0" name="Straight Connector 346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1" name="Straight Connector 347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472" name="Straight Connector 347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455" name="Group 3454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456" name="Straight Connector 3455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7" name="Straight Connector 3456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8" name="Straight Connector 3457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9" name="Straight Connector 3458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0" name="Straight Connector 3459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1" name="Straight Connector 3460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390" name="Rectangle 3389"/>
          <p:cNvSpPr/>
          <p:nvPr/>
        </p:nvSpPr>
        <p:spPr>
          <a:xfrm>
            <a:off x="13266831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1" name="Rectangle 3390"/>
          <p:cNvSpPr/>
          <p:nvPr/>
        </p:nvSpPr>
        <p:spPr>
          <a:xfrm>
            <a:off x="13266831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2" name="Rectangle 3391"/>
          <p:cNvSpPr/>
          <p:nvPr/>
        </p:nvSpPr>
        <p:spPr>
          <a:xfrm>
            <a:off x="13266831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3" name="Rectangle 3392"/>
          <p:cNvSpPr/>
          <p:nvPr/>
        </p:nvSpPr>
        <p:spPr>
          <a:xfrm>
            <a:off x="13266831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4" name="Rectangle 3393"/>
          <p:cNvSpPr/>
          <p:nvPr/>
        </p:nvSpPr>
        <p:spPr>
          <a:xfrm>
            <a:off x="13266831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5" name="Rectangle 3394"/>
          <p:cNvSpPr/>
          <p:nvPr/>
        </p:nvSpPr>
        <p:spPr>
          <a:xfrm>
            <a:off x="13266831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6" name="Rectangle 3395"/>
          <p:cNvSpPr/>
          <p:nvPr/>
        </p:nvSpPr>
        <p:spPr>
          <a:xfrm>
            <a:off x="13266831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7" name="Rectangle 3396"/>
          <p:cNvSpPr/>
          <p:nvPr/>
        </p:nvSpPr>
        <p:spPr>
          <a:xfrm>
            <a:off x="13266831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98" name="Rectangle 3397"/>
          <p:cNvSpPr/>
          <p:nvPr/>
        </p:nvSpPr>
        <p:spPr>
          <a:xfrm>
            <a:off x="13266831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399" name="Group 3398"/>
          <p:cNvGrpSpPr/>
          <p:nvPr/>
        </p:nvGrpSpPr>
        <p:grpSpPr>
          <a:xfrm>
            <a:off x="13268647" y="5454979"/>
            <a:ext cx="283193" cy="706500"/>
            <a:chOff x="1447800" y="3600227"/>
            <a:chExt cx="349854" cy="877671"/>
          </a:xfrm>
        </p:grpSpPr>
        <p:grpSp>
          <p:nvGrpSpPr>
            <p:cNvPr id="3408" name="Group 3407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449" name="Rectangle 34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50" name="Straight Connector 34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1" name="Straight Connector 34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2" name="Straight Connector 34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09" name="Group 3408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445" name="Rectangle 34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6" name="Straight Connector 34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7" name="Straight Connector 34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8" name="Straight Connector 34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0" name="Group 3409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441" name="Rectangle 34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42" name="Straight Connector 34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3" name="Straight Connector 34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4" name="Straight Connector 34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1" name="Group 3410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437" name="Rectangle 34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8" name="Straight Connector 34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9" name="Straight Connector 34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0" name="Straight Connector 34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2" name="Group 3411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433" name="Rectangle 34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4" name="Straight Connector 34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5" name="Straight Connector 34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6" name="Straight Connector 34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3" name="Group 3412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429" name="Rectangle 34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30" name="Straight Connector 34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1" name="Straight Connector 34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2" name="Straight Connector 34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4" name="Group 3413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425" name="Rectangle 342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6" name="Straight Connector 342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7" name="Straight Connector 342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8" name="Straight Connector 342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5" name="Group 3414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421" name="Rectangle 342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22" name="Straight Connector 342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3" name="Straight Connector 342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4" name="Straight Connector 342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416" name="Group 3415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417" name="Rectangle 341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418" name="Straight Connector 341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9" name="Straight Connector 341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0" name="Straight Connector 341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00" name="Rectangle 3399"/>
          <p:cNvSpPr/>
          <p:nvPr/>
        </p:nvSpPr>
        <p:spPr>
          <a:xfrm>
            <a:off x="13231942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1" name="Rectangle 3400"/>
          <p:cNvSpPr/>
          <p:nvPr/>
        </p:nvSpPr>
        <p:spPr>
          <a:xfrm>
            <a:off x="13554596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2" name="Rectangle 3401"/>
          <p:cNvSpPr/>
          <p:nvPr/>
        </p:nvSpPr>
        <p:spPr>
          <a:xfrm>
            <a:off x="13231942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3" name="Rectangle 3402"/>
          <p:cNvSpPr/>
          <p:nvPr/>
        </p:nvSpPr>
        <p:spPr>
          <a:xfrm>
            <a:off x="13272888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4" name="Rectangle 3403"/>
          <p:cNvSpPr/>
          <p:nvPr/>
        </p:nvSpPr>
        <p:spPr>
          <a:xfrm>
            <a:off x="13272280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5" name="Rectangle 3404"/>
          <p:cNvSpPr/>
          <p:nvPr/>
        </p:nvSpPr>
        <p:spPr>
          <a:xfrm>
            <a:off x="13272280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6" name="Rectangle 3405"/>
          <p:cNvSpPr/>
          <p:nvPr/>
        </p:nvSpPr>
        <p:spPr>
          <a:xfrm>
            <a:off x="13272280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07" name="Rectangle 3406"/>
          <p:cNvSpPr/>
          <p:nvPr/>
        </p:nvSpPr>
        <p:spPr>
          <a:xfrm>
            <a:off x="13272280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495" name="Group 3494"/>
          <p:cNvGrpSpPr/>
          <p:nvPr/>
        </p:nvGrpSpPr>
        <p:grpSpPr>
          <a:xfrm>
            <a:off x="13595823" y="5389985"/>
            <a:ext cx="283194" cy="68117"/>
            <a:chOff x="815974" y="3597276"/>
            <a:chExt cx="387351" cy="93169"/>
          </a:xfrm>
        </p:grpSpPr>
        <p:sp>
          <p:nvSpPr>
            <p:cNvPr id="3559" name="Rectangle 3558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560" name="Group 3559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568" name="Group 3567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93" name="Rectangle 3592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94" name="Straight Connector 3593"/>
                <p:cNvCxnSpPr>
                  <a:stCxn id="3593" idx="3"/>
                  <a:endCxn id="3593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5" name="Straight Connector 3594"/>
                <p:cNvCxnSpPr>
                  <a:stCxn id="3593" idx="2"/>
                  <a:endCxn id="3593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6" name="Straight Connector 3595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7" name="Straight Connector 3596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8" name="Straight Connector 3597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9" name="Straight Connector 3598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69" name="Group 3568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86" name="Rectangle 3585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7" name="Straight Connector 3586"/>
                <p:cNvCxnSpPr>
                  <a:stCxn id="3586" idx="3"/>
                  <a:endCxn id="3586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8" name="Straight Connector 3587"/>
                <p:cNvCxnSpPr>
                  <a:stCxn id="3586" idx="2"/>
                  <a:endCxn id="3586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9" name="Straight Connector 3588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0" name="Straight Connector 3589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1" name="Straight Connector 3590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92" name="Straight Connector 3591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0" name="Group 3569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9" name="Rectangle 357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80" name="Straight Connector 3579"/>
                <p:cNvCxnSpPr>
                  <a:stCxn id="3579" idx="3"/>
                  <a:endCxn id="357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1" name="Straight Connector 3580"/>
                <p:cNvCxnSpPr>
                  <a:stCxn id="3579" idx="2"/>
                  <a:endCxn id="357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2" name="Straight Connector 358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3" name="Straight Connector 358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4" name="Straight Connector 358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85" name="Straight Connector 358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571" name="Group 3570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572" name="Rectangle 357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573" name="Straight Connector 3572"/>
                <p:cNvCxnSpPr>
                  <a:stCxn id="3572" idx="3"/>
                  <a:endCxn id="357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4" name="Straight Connector 3573"/>
                <p:cNvCxnSpPr>
                  <a:stCxn id="3572" idx="2"/>
                  <a:endCxn id="357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5" name="Straight Connector 357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6" name="Straight Connector 357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7" name="Straight Connector 357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578" name="Straight Connector 357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561" name="Group 3560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562" name="Straight Connector 3561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3" name="Straight Connector 3562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4" name="Straight Connector 3563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5" name="Straight Connector 3564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6" name="Straight Connector 3565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67" name="Straight Connector 3566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496" name="Rectangle 3495"/>
          <p:cNvSpPr/>
          <p:nvPr/>
        </p:nvSpPr>
        <p:spPr>
          <a:xfrm>
            <a:off x="13591687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7" name="Rectangle 3496"/>
          <p:cNvSpPr/>
          <p:nvPr/>
        </p:nvSpPr>
        <p:spPr>
          <a:xfrm>
            <a:off x="13591687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8" name="Rectangle 3497"/>
          <p:cNvSpPr/>
          <p:nvPr/>
        </p:nvSpPr>
        <p:spPr>
          <a:xfrm>
            <a:off x="13591687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99" name="Rectangle 3498"/>
          <p:cNvSpPr/>
          <p:nvPr/>
        </p:nvSpPr>
        <p:spPr>
          <a:xfrm>
            <a:off x="13591687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0" name="Rectangle 3499"/>
          <p:cNvSpPr/>
          <p:nvPr/>
        </p:nvSpPr>
        <p:spPr>
          <a:xfrm>
            <a:off x="13591687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1" name="Rectangle 3500"/>
          <p:cNvSpPr/>
          <p:nvPr/>
        </p:nvSpPr>
        <p:spPr>
          <a:xfrm>
            <a:off x="13591687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2" name="Rectangle 3501"/>
          <p:cNvSpPr/>
          <p:nvPr/>
        </p:nvSpPr>
        <p:spPr>
          <a:xfrm>
            <a:off x="13591687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3" name="Rectangle 3502"/>
          <p:cNvSpPr/>
          <p:nvPr/>
        </p:nvSpPr>
        <p:spPr>
          <a:xfrm>
            <a:off x="13591687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4" name="Rectangle 3503"/>
          <p:cNvSpPr/>
          <p:nvPr/>
        </p:nvSpPr>
        <p:spPr>
          <a:xfrm>
            <a:off x="13591687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05" name="Group 3504"/>
          <p:cNvGrpSpPr/>
          <p:nvPr/>
        </p:nvGrpSpPr>
        <p:grpSpPr>
          <a:xfrm>
            <a:off x="13593503" y="5454979"/>
            <a:ext cx="283193" cy="706500"/>
            <a:chOff x="1447800" y="3600227"/>
            <a:chExt cx="349854" cy="877671"/>
          </a:xfrm>
        </p:grpSpPr>
        <p:grpSp>
          <p:nvGrpSpPr>
            <p:cNvPr id="3514" name="Group 3513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555" name="Rectangle 355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6" name="Straight Connector 355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7" name="Straight Connector 355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8" name="Straight Connector 355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5" name="Group 3514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551" name="Rectangle 355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52" name="Straight Connector 355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3" name="Straight Connector 355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4" name="Straight Connector 355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6" name="Group 3515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547" name="Rectangle 354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8" name="Straight Connector 354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9" name="Straight Connector 354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50" name="Straight Connector 354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7" name="Group 3516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543" name="Rectangle 354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4" name="Straight Connector 354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5" name="Straight Connector 354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6" name="Straight Connector 354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8" name="Group 3517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539" name="Rectangle 353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40" name="Straight Connector 353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1" name="Straight Connector 354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42" name="Straight Connector 354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19" name="Group 3518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535" name="Rectangle 353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6" name="Straight Connector 353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7" name="Straight Connector 353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8" name="Straight Connector 353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0" name="Group 3519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531" name="Rectangle 353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32" name="Straight Connector 353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3" name="Straight Connector 353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4" name="Straight Connector 353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1" name="Group 3520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527" name="Rectangle 352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8" name="Straight Connector 352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9" name="Straight Connector 352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30" name="Straight Connector 352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522" name="Group 3521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523" name="Rectangle 352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524" name="Straight Connector 352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5" name="Straight Connector 352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526" name="Straight Connector 352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506" name="Rectangle 3505"/>
          <p:cNvSpPr/>
          <p:nvPr/>
        </p:nvSpPr>
        <p:spPr>
          <a:xfrm>
            <a:off x="13556798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7" name="Rectangle 3506"/>
          <p:cNvSpPr/>
          <p:nvPr/>
        </p:nvSpPr>
        <p:spPr>
          <a:xfrm>
            <a:off x="13879452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8" name="Rectangle 3507"/>
          <p:cNvSpPr/>
          <p:nvPr/>
        </p:nvSpPr>
        <p:spPr>
          <a:xfrm>
            <a:off x="13556798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09" name="Rectangle 3508"/>
          <p:cNvSpPr/>
          <p:nvPr/>
        </p:nvSpPr>
        <p:spPr>
          <a:xfrm>
            <a:off x="13597744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0" name="Rectangle 3509"/>
          <p:cNvSpPr/>
          <p:nvPr/>
        </p:nvSpPr>
        <p:spPr>
          <a:xfrm>
            <a:off x="13597136" y="5780161"/>
            <a:ext cx="270700" cy="37604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1" name="Rectangle 3510"/>
          <p:cNvSpPr/>
          <p:nvPr/>
        </p:nvSpPr>
        <p:spPr>
          <a:xfrm>
            <a:off x="13597136" y="5701829"/>
            <a:ext cx="270700" cy="645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12" name="Rectangle 3511"/>
          <p:cNvSpPr/>
          <p:nvPr/>
        </p:nvSpPr>
        <p:spPr>
          <a:xfrm>
            <a:off x="13597136" y="5615205"/>
            <a:ext cx="270700" cy="64569"/>
          </a:xfrm>
          <a:prstGeom prst="rect">
            <a:avLst/>
          </a:prstGeom>
          <a:solidFill>
            <a:srgbClr val="F1F301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/>
            <a:endParaRPr lang="en-US" sz="1800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13" name="Rectangle 3512"/>
          <p:cNvSpPr/>
          <p:nvPr/>
        </p:nvSpPr>
        <p:spPr>
          <a:xfrm>
            <a:off x="13597136" y="5536702"/>
            <a:ext cx="270700" cy="64569"/>
          </a:xfrm>
          <a:prstGeom prst="rect">
            <a:avLst/>
          </a:prstGeom>
          <a:solidFill>
            <a:srgbClr val="0080FF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01" name="Group 3600"/>
          <p:cNvGrpSpPr/>
          <p:nvPr/>
        </p:nvGrpSpPr>
        <p:grpSpPr>
          <a:xfrm>
            <a:off x="13920680" y="5389985"/>
            <a:ext cx="283194" cy="68117"/>
            <a:chOff x="815974" y="3597276"/>
            <a:chExt cx="387351" cy="93169"/>
          </a:xfrm>
        </p:grpSpPr>
        <p:sp>
          <p:nvSpPr>
            <p:cNvPr id="3665" name="Rectangle 3664"/>
            <p:cNvSpPr/>
            <p:nvPr/>
          </p:nvSpPr>
          <p:spPr>
            <a:xfrm>
              <a:off x="815974" y="3597276"/>
              <a:ext cx="387351" cy="93169"/>
            </a:xfrm>
            <a:prstGeom prst="rect">
              <a:avLst/>
            </a:prstGeom>
            <a:solidFill>
              <a:srgbClr val="333333">
                <a:lumMod val="90000"/>
                <a:lumOff val="10000"/>
              </a:srgbClr>
            </a:solidFill>
            <a:ln w="3175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666" name="Group 3665"/>
            <p:cNvGrpSpPr/>
            <p:nvPr/>
          </p:nvGrpSpPr>
          <p:grpSpPr>
            <a:xfrm>
              <a:off x="830389" y="3626572"/>
              <a:ext cx="300395" cy="34578"/>
              <a:chOff x="193674" y="2867027"/>
              <a:chExt cx="2085976" cy="228599"/>
            </a:xfrm>
          </p:grpSpPr>
          <p:grpSp>
            <p:nvGrpSpPr>
              <p:cNvPr id="3674" name="Group 3673"/>
              <p:cNvGrpSpPr/>
              <p:nvPr/>
            </p:nvGrpSpPr>
            <p:grpSpPr>
              <a:xfrm>
                <a:off x="19367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9" name="Rectangle 3698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00" name="Straight Connector 3699"/>
                <p:cNvCxnSpPr>
                  <a:stCxn id="3699" idx="3"/>
                  <a:endCxn id="3699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1" name="Straight Connector 3700"/>
                <p:cNvCxnSpPr>
                  <a:stCxn id="3699" idx="2"/>
                  <a:endCxn id="3699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2" name="Straight Connector 3701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3" name="Straight Connector 3702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4" name="Straight Connector 3703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05" name="Straight Connector 3704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5" name="Group 3674"/>
              <p:cNvGrpSpPr/>
              <p:nvPr/>
            </p:nvGrpSpPr>
            <p:grpSpPr>
              <a:xfrm>
                <a:off x="72389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92" name="Rectangle 3691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93" name="Straight Connector 3692"/>
                <p:cNvCxnSpPr>
                  <a:stCxn id="3692" idx="3"/>
                  <a:endCxn id="3692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4" name="Straight Connector 3693"/>
                <p:cNvCxnSpPr>
                  <a:stCxn id="3692" idx="2"/>
                  <a:endCxn id="3692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5" name="Straight Connector 3694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6" name="Straight Connector 3695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7" name="Straight Connector 3696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8" name="Straight Connector 3697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6" name="Group 3675"/>
              <p:cNvGrpSpPr/>
              <p:nvPr/>
            </p:nvGrpSpPr>
            <p:grpSpPr>
              <a:xfrm>
                <a:off x="1254124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85" name="Rectangle 3684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86" name="Straight Connector 3685"/>
                <p:cNvCxnSpPr>
                  <a:stCxn id="3685" idx="3"/>
                  <a:endCxn id="3685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7" name="Straight Connector 3686"/>
                <p:cNvCxnSpPr>
                  <a:stCxn id="3685" idx="2"/>
                  <a:endCxn id="3685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8" name="Straight Connector 3687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9" name="Straight Connector 3688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0" name="Straight Connector 3689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91" name="Straight Connector 3690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677" name="Group 3676"/>
              <p:cNvGrpSpPr/>
              <p:nvPr/>
            </p:nvGrpSpPr>
            <p:grpSpPr>
              <a:xfrm>
                <a:off x="1784349" y="2867027"/>
                <a:ext cx="495301" cy="228599"/>
                <a:chOff x="650874" y="3429002"/>
                <a:chExt cx="504825" cy="228599"/>
              </a:xfrm>
            </p:grpSpPr>
            <p:sp>
              <p:nvSpPr>
                <p:cNvPr id="3678" name="Rectangle 3677"/>
                <p:cNvSpPr/>
                <p:nvPr/>
              </p:nvSpPr>
              <p:spPr>
                <a:xfrm>
                  <a:off x="650874" y="3432177"/>
                  <a:ext cx="504825" cy="225424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679" name="Straight Connector 3678"/>
                <p:cNvCxnSpPr>
                  <a:stCxn id="3678" idx="3"/>
                  <a:endCxn id="3678" idx="1"/>
                </p:cNvCxnSpPr>
                <p:nvPr/>
              </p:nvCxnSpPr>
              <p:spPr>
                <a:xfrm flipH="1">
                  <a:off x="650874" y="3544889"/>
                  <a:ext cx="504825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0" name="Straight Connector 3679"/>
                <p:cNvCxnSpPr>
                  <a:stCxn id="3678" idx="2"/>
                  <a:endCxn id="3678" idx="0"/>
                </p:cNvCxnSpPr>
                <p:nvPr/>
              </p:nvCxnSpPr>
              <p:spPr>
                <a:xfrm flipV="1">
                  <a:off x="903287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1" name="Straight Connector 3680"/>
                <p:cNvCxnSpPr/>
                <p:nvPr/>
              </p:nvCxnSpPr>
              <p:spPr>
                <a:xfrm flipV="1">
                  <a:off x="73501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2" name="Straight Connector 3681"/>
                <p:cNvCxnSpPr/>
                <p:nvPr/>
              </p:nvCxnSpPr>
              <p:spPr>
                <a:xfrm flipV="1">
                  <a:off x="821795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3" name="Straight Connector 3682"/>
                <p:cNvCxnSpPr/>
                <p:nvPr/>
              </p:nvCxnSpPr>
              <p:spPr>
                <a:xfrm flipV="1">
                  <a:off x="987953" y="3429002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684" name="Straight Connector 3683"/>
                <p:cNvCxnSpPr/>
                <p:nvPr/>
              </p:nvCxnSpPr>
              <p:spPr>
                <a:xfrm flipV="1">
                  <a:off x="1071562" y="3432177"/>
                  <a:ext cx="0" cy="225424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667" name="Group 3666"/>
            <p:cNvGrpSpPr/>
            <p:nvPr/>
          </p:nvGrpSpPr>
          <p:grpSpPr>
            <a:xfrm>
              <a:off x="1142777" y="3633464"/>
              <a:ext cx="47528" cy="20651"/>
              <a:chOff x="815311" y="4068290"/>
              <a:chExt cx="324514" cy="136525"/>
            </a:xfrm>
          </p:grpSpPr>
          <p:cxnSp>
            <p:nvCxnSpPr>
              <p:cNvPr id="3668" name="Straight Connector 3667"/>
              <p:cNvCxnSpPr/>
              <p:nvPr/>
            </p:nvCxnSpPr>
            <p:spPr>
              <a:xfrm flipH="1">
                <a:off x="81531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9" name="Straight Connector 3668"/>
              <p:cNvCxnSpPr/>
              <p:nvPr/>
            </p:nvCxnSpPr>
            <p:spPr>
              <a:xfrm flipH="1">
                <a:off x="81531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0" name="Straight Connector 3669"/>
              <p:cNvCxnSpPr/>
              <p:nvPr/>
            </p:nvCxnSpPr>
            <p:spPr>
              <a:xfrm flipH="1">
                <a:off x="935961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1" name="Straight Connector 3670"/>
              <p:cNvCxnSpPr/>
              <p:nvPr/>
            </p:nvCxnSpPr>
            <p:spPr>
              <a:xfrm flipH="1">
                <a:off x="935961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2" name="Straight Connector 3671"/>
              <p:cNvCxnSpPr/>
              <p:nvPr/>
            </p:nvCxnSpPr>
            <p:spPr>
              <a:xfrm flipH="1">
                <a:off x="1053436" y="4068290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73" name="Straight Connector 3672"/>
              <p:cNvCxnSpPr/>
              <p:nvPr/>
            </p:nvCxnSpPr>
            <p:spPr>
              <a:xfrm flipH="1">
                <a:off x="1053436" y="4204815"/>
                <a:ext cx="8638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02" name="Rectangle 3601"/>
          <p:cNvSpPr/>
          <p:nvPr/>
        </p:nvSpPr>
        <p:spPr>
          <a:xfrm>
            <a:off x="13916544" y="6084510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3" name="Rectangle 3602"/>
          <p:cNvSpPr/>
          <p:nvPr/>
        </p:nvSpPr>
        <p:spPr>
          <a:xfrm>
            <a:off x="13916544" y="6008397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4" name="Rectangle 3603"/>
          <p:cNvSpPr/>
          <p:nvPr/>
        </p:nvSpPr>
        <p:spPr>
          <a:xfrm>
            <a:off x="13916544" y="5929537"/>
            <a:ext cx="280246" cy="83724"/>
          </a:xfrm>
          <a:prstGeom prst="rect">
            <a:avLst/>
          </a:prstGeom>
          <a:solidFill>
            <a:srgbClr val="0067AC">
              <a:lumMod val="40000"/>
              <a:lumOff val="6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5" name="Rectangle 3604"/>
          <p:cNvSpPr/>
          <p:nvPr/>
        </p:nvSpPr>
        <p:spPr>
          <a:xfrm>
            <a:off x="13916544" y="5850676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6" name="Rectangle 3605"/>
          <p:cNvSpPr/>
          <p:nvPr/>
        </p:nvSpPr>
        <p:spPr>
          <a:xfrm>
            <a:off x="13916544" y="5771815"/>
            <a:ext cx="280246" cy="83724"/>
          </a:xfrm>
          <a:prstGeom prst="rect">
            <a:avLst/>
          </a:prstGeom>
          <a:solidFill>
            <a:srgbClr val="F26649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7" name="Rectangle 3606"/>
          <p:cNvSpPr/>
          <p:nvPr/>
        </p:nvSpPr>
        <p:spPr>
          <a:xfrm>
            <a:off x="13916544" y="5692954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8" name="Rectangle 3607"/>
          <p:cNvSpPr/>
          <p:nvPr/>
        </p:nvSpPr>
        <p:spPr>
          <a:xfrm>
            <a:off x="13916544" y="5614093"/>
            <a:ext cx="280246" cy="83724"/>
          </a:xfrm>
          <a:prstGeom prst="rect">
            <a:avLst/>
          </a:prstGeom>
          <a:solidFill>
            <a:srgbClr val="FFFFFF">
              <a:lumMod val="6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09" name="Rectangle 3608"/>
          <p:cNvSpPr/>
          <p:nvPr/>
        </p:nvSpPr>
        <p:spPr>
          <a:xfrm>
            <a:off x="13916544" y="5535232"/>
            <a:ext cx="280246" cy="83724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0" name="Rectangle 3609"/>
          <p:cNvSpPr/>
          <p:nvPr/>
        </p:nvSpPr>
        <p:spPr>
          <a:xfrm>
            <a:off x="13916544" y="5456371"/>
            <a:ext cx="280246" cy="83724"/>
          </a:xfrm>
          <a:prstGeom prst="rect">
            <a:avLst/>
          </a:prstGeom>
          <a:solidFill>
            <a:srgbClr val="5C852D">
              <a:lumMod val="60000"/>
              <a:lumOff val="40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611" name="Group 3610"/>
          <p:cNvGrpSpPr/>
          <p:nvPr/>
        </p:nvGrpSpPr>
        <p:grpSpPr>
          <a:xfrm>
            <a:off x="13918360" y="5454979"/>
            <a:ext cx="283193" cy="706500"/>
            <a:chOff x="1447800" y="3600227"/>
            <a:chExt cx="349854" cy="877671"/>
          </a:xfrm>
        </p:grpSpPr>
        <p:grpSp>
          <p:nvGrpSpPr>
            <p:cNvPr id="3620" name="Group 3619"/>
            <p:cNvGrpSpPr/>
            <p:nvPr/>
          </p:nvGrpSpPr>
          <p:grpSpPr>
            <a:xfrm>
              <a:off x="1447800" y="3600227"/>
              <a:ext cx="349854" cy="96621"/>
              <a:chOff x="6258032" y="3571875"/>
              <a:chExt cx="1485794" cy="320675"/>
            </a:xfrm>
          </p:grpSpPr>
          <p:sp>
            <p:nvSpPr>
              <p:cNvPr id="3661" name="Rectangle 366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62" name="Straight Connector 366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3" name="Straight Connector 366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4" name="Straight Connector 366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1" name="Group 3620"/>
            <p:cNvGrpSpPr/>
            <p:nvPr/>
          </p:nvGrpSpPr>
          <p:grpSpPr>
            <a:xfrm>
              <a:off x="1447800" y="3697858"/>
              <a:ext cx="349854" cy="96621"/>
              <a:chOff x="6258032" y="3571875"/>
              <a:chExt cx="1485794" cy="320675"/>
            </a:xfrm>
          </p:grpSpPr>
          <p:sp>
            <p:nvSpPr>
              <p:cNvPr id="3657" name="Rectangle 365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8" name="Straight Connector 365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9" name="Straight Connector 365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60" name="Straight Connector 365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2" name="Group 3621"/>
            <p:cNvGrpSpPr/>
            <p:nvPr/>
          </p:nvGrpSpPr>
          <p:grpSpPr>
            <a:xfrm>
              <a:off x="1447800" y="3795489"/>
              <a:ext cx="349854" cy="96621"/>
              <a:chOff x="6258032" y="3571875"/>
              <a:chExt cx="1485794" cy="320675"/>
            </a:xfrm>
          </p:grpSpPr>
          <p:sp>
            <p:nvSpPr>
              <p:cNvPr id="3653" name="Rectangle 365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4" name="Straight Connector 365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5" name="Straight Connector 365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6" name="Straight Connector 365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3" name="Group 3622"/>
            <p:cNvGrpSpPr/>
            <p:nvPr/>
          </p:nvGrpSpPr>
          <p:grpSpPr>
            <a:xfrm>
              <a:off x="1447800" y="3893120"/>
              <a:ext cx="349854" cy="96621"/>
              <a:chOff x="6258032" y="3571875"/>
              <a:chExt cx="1485794" cy="320675"/>
            </a:xfrm>
          </p:grpSpPr>
          <p:sp>
            <p:nvSpPr>
              <p:cNvPr id="3649" name="Rectangle 364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50" name="Straight Connector 364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1" name="Straight Connector 365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52" name="Straight Connector 365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4" name="Group 3623"/>
            <p:cNvGrpSpPr/>
            <p:nvPr/>
          </p:nvGrpSpPr>
          <p:grpSpPr>
            <a:xfrm>
              <a:off x="1447800" y="3990751"/>
              <a:ext cx="349854" cy="96621"/>
              <a:chOff x="6258032" y="3571875"/>
              <a:chExt cx="1485794" cy="320675"/>
            </a:xfrm>
          </p:grpSpPr>
          <p:sp>
            <p:nvSpPr>
              <p:cNvPr id="3645" name="Rectangle 3644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6" name="Straight Connector 3645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7" name="Straight Connector 3646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8" name="Straight Connector 3647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5" name="Group 3624"/>
            <p:cNvGrpSpPr/>
            <p:nvPr/>
          </p:nvGrpSpPr>
          <p:grpSpPr>
            <a:xfrm>
              <a:off x="1447800" y="4088382"/>
              <a:ext cx="349854" cy="96621"/>
              <a:chOff x="6258032" y="3571875"/>
              <a:chExt cx="1485794" cy="320675"/>
            </a:xfrm>
          </p:grpSpPr>
          <p:sp>
            <p:nvSpPr>
              <p:cNvPr id="3641" name="Rectangle 3640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42" name="Straight Connector 3641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3" name="Straight Connector 3642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4" name="Straight Connector 3643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6" name="Group 3625"/>
            <p:cNvGrpSpPr/>
            <p:nvPr/>
          </p:nvGrpSpPr>
          <p:grpSpPr>
            <a:xfrm>
              <a:off x="1447800" y="4186013"/>
              <a:ext cx="349854" cy="96621"/>
              <a:chOff x="6258032" y="3571875"/>
              <a:chExt cx="1485794" cy="320675"/>
            </a:xfrm>
          </p:grpSpPr>
          <p:sp>
            <p:nvSpPr>
              <p:cNvPr id="3637" name="Rectangle 3636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8" name="Straight Connector 3637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9" name="Straight Connector 3638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40" name="Straight Connector 3639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7" name="Group 3626"/>
            <p:cNvGrpSpPr/>
            <p:nvPr/>
          </p:nvGrpSpPr>
          <p:grpSpPr>
            <a:xfrm>
              <a:off x="1447800" y="4283644"/>
              <a:ext cx="349854" cy="96621"/>
              <a:chOff x="6258032" y="3571875"/>
              <a:chExt cx="1485794" cy="320675"/>
            </a:xfrm>
          </p:grpSpPr>
          <p:sp>
            <p:nvSpPr>
              <p:cNvPr id="3633" name="Rectangle 3632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4" name="Straight Connector 3633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5" name="Straight Connector 3634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6" name="Straight Connector 3635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  <p:grpSp>
          <p:nvGrpSpPr>
            <p:cNvPr id="3628" name="Group 3627"/>
            <p:cNvGrpSpPr/>
            <p:nvPr/>
          </p:nvGrpSpPr>
          <p:grpSpPr>
            <a:xfrm>
              <a:off x="1447800" y="4381277"/>
              <a:ext cx="349854" cy="96621"/>
              <a:chOff x="6258032" y="3571875"/>
              <a:chExt cx="1485794" cy="320675"/>
            </a:xfrm>
          </p:grpSpPr>
          <p:sp>
            <p:nvSpPr>
              <p:cNvPr id="3629" name="Rectangle 3628"/>
              <p:cNvSpPr/>
              <p:nvPr/>
            </p:nvSpPr>
            <p:spPr>
              <a:xfrm>
                <a:off x="6258032" y="3571875"/>
                <a:ext cx="1485794" cy="320675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3630" name="Straight Connector 3629"/>
              <p:cNvCxnSpPr/>
              <p:nvPr/>
            </p:nvCxnSpPr>
            <p:spPr>
              <a:xfrm flipH="1">
                <a:off x="6988174" y="3695564"/>
                <a:ext cx="276222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1" name="Straight Connector 3630"/>
              <p:cNvCxnSpPr/>
              <p:nvPr/>
            </p:nvCxnSpPr>
            <p:spPr>
              <a:xfrm flipH="1">
                <a:off x="7432675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</a:ln>
              <a:effectLst/>
            </p:spPr>
          </p:cxnSp>
          <p:cxnSp>
            <p:nvCxnSpPr>
              <p:cNvPr id="3632" name="Straight Connector 3631"/>
              <p:cNvCxnSpPr/>
              <p:nvPr/>
            </p:nvCxnSpPr>
            <p:spPr>
              <a:xfrm flipH="1">
                <a:off x="7569202" y="3695564"/>
                <a:ext cx="95249" cy="0"/>
              </a:xfrm>
              <a:prstGeom prst="line">
                <a:avLst/>
              </a:prstGeom>
              <a:noFill/>
              <a:ln w="3175" cap="flat" cmpd="sng" algn="ctr">
                <a:solidFill>
                  <a:srgbClr val="FFFFFF">
                    <a:lumMod val="95000"/>
                  </a:srgbClr>
                </a:solidFill>
                <a:prstDash val="solid"/>
              </a:ln>
              <a:effectLst/>
            </p:spPr>
          </p:cxnSp>
        </p:grpSp>
      </p:grpSp>
      <p:sp>
        <p:nvSpPr>
          <p:cNvPr id="3612" name="Rectangle 3611"/>
          <p:cNvSpPr/>
          <p:nvPr/>
        </p:nvSpPr>
        <p:spPr>
          <a:xfrm>
            <a:off x="13881655" y="5383020"/>
            <a:ext cx="36995" cy="784797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3" name="Rectangle 3612"/>
          <p:cNvSpPr/>
          <p:nvPr/>
        </p:nvSpPr>
        <p:spPr>
          <a:xfrm>
            <a:off x="14204309" y="5389180"/>
            <a:ext cx="36704" cy="778638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4" name="Rectangle 3613"/>
          <p:cNvSpPr/>
          <p:nvPr/>
        </p:nvSpPr>
        <p:spPr>
          <a:xfrm>
            <a:off x="13881655" y="5355165"/>
            <a:ext cx="359359" cy="3643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solidFill>
              <a:srgbClr val="333333">
                <a:lumMod val="75000"/>
                <a:lumOff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5" name="Rectangle 3614"/>
          <p:cNvSpPr/>
          <p:nvPr/>
        </p:nvSpPr>
        <p:spPr>
          <a:xfrm>
            <a:off x="13922601" y="5396068"/>
            <a:ext cx="279385" cy="772834"/>
          </a:xfrm>
          <a:prstGeom prst="rect">
            <a:avLst/>
          </a:prstGeom>
          <a:solidFill>
            <a:srgbClr val="FFFFFF">
              <a:lumMod val="95000"/>
              <a:alpha val="51000"/>
            </a:srgb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16" name="Rectangle 3615"/>
          <p:cNvSpPr/>
          <p:nvPr/>
        </p:nvSpPr>
        <p:spPr>
          <a:xfrm>
            <a:off x="13921993" y="5460735"/>
            <a:ext cx="270700" cy="695471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06" name="Group 3705"/>
          <p:cNvGrpSpPr/>
          <p:nvPr/>
        </p:nvGrpSpPr>
        <p:grpSpPr>
          <a:xfrm>
            <a:off x="12652867" y="4803897"/>
            <a:ext cx="359359" cy="813736"/>
            <a:chOff x="10277789" y="1466654"/>
            <a:chExt cx="421486" cy="954418"/>
          </a:xfrm>
        </p:grpSpPr>
        <p:grpSp>
          <p:nvGrpSpPr>
            <p:cNvPr id="3707" name="Group 3706"/>
            <p:cNvGrpSpPr/>
            <p:nvPr/>
          </p:nvGrpSpPr>
          <p:grpSpPr>
            <a:xfrm>
              <a:off x="10323561" y="1507493"/>
              <a:ext cx="332153" cy="79893"/>
              <a:chOff x="815974" y="3597276"/>
              <a:chExt cx="387351" cy="93169"/>
            </a:xfrm>
          </p:grpSpPr>
          <p:sp>
            <p:nvSpPr>
              <p:cNvPr id="3771" name="Rectangle 3770"/>
              <p:cNvSpPr/>
              <p:nvPr/>
            </p:nvSpPr>
            <p:spPr>
              <a:xfrm>
                <a:off x="815974" y="3597276"/>
                <a:ext cx="387351" cy="93169"/>
              </a:xfrm>
              <a:prstGeom prst="rect">
                <a:avLst/>
              </a:prstGeom>
              <a:solidFill>
                <a:srgbClr val="333333">
                  <a:lumMod val="90000"/>
                  <a:lumOff val="10000"/>
                </a:srgbClr>
              </a:solidFill>
              <a:ln w="3175" cap="flat" cmpd="sng" algn="ctr">
                <a:solidFill>
                  <a:srgbClr val="FFFFFF">
                    <a:lumMod val="6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772" name="Group 3771"/>
              <p:cNvGrpSpPr/>
              <p:nvPr/>
            </p:nvGrpSpPr>
            <p:grpSpPr>
              <a:xfrm>
                <a:off x="830389" y="3626572"/>
                <a:ext cx="300395" cy="34578"/>
                <a:chOff x="193674" y="2867027"/>
                <a:chExt cx="2085976" cy="228599"/>
              </a:xfrm>
            </p:grpSpPr>
            <p:grpSp>
              <p:nvGrpSpPr>
                <p:cNvPr id="3780" name="Group 3779"/>
                <p:cNvGrpSpPr/>
                <p:nvPr/>
              </p:nvGrpSpPr>
              <p:grpSpPr>
                <a:xfrm>
                  <a:off x="19367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805" name="Rectangle 3804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806" name="Straight Connector 3805"/>
                  <p:cNvCxnSpPr>
                    <a:stCxn id="3805" idx="3"/>
                    <a:endCxn id="3805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7" name="Straight Connector 3806"/>
                  <p:cNvCxnSpPr>
                    <a:stCxn id="3805" idx="2"/>
                    <a:endCxn id="3805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8" name="Straight Connector 3807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9" name="Straight Connector 3808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0" name="Straight Connector 3809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11" name="Straight Connector 3810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1" name="Group 3780"/>
                <p:cNvGrpSpPr/>
                <p:nvPr/>
              </p:nvGrpSpPr>
              <p:grpSpPr>
                <a:xfrm>
                  <a:off x="72389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8" name="Rectangle 3797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9" name="Straight Connector 3798"/>
                  <p:cNvCxnSpPr>
                    <a:stCxn id="3798" idx="3"/>
                    <a:endCxn id="3798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0" name="Straight Connector 3799"/>
                  <p:cNvCxnSpPr>
                    <a:stCxn id="3798" idx="2"/>
                    <a:endCxn id="3798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1" name="Straight Connector 3800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2" name="Straight Connector 3801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3" name="Straight Connector 3802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04" name="Straight Connector 3803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2" name="Group 3781"/>
                <p:cNvGrpSpPr/>
                <p:nvPr/>
              </p:nvGrpSpPr>
              <p:grpSpPr>
                <a:xfrm>
                  <a:off x="1254124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91" name="Rectangle 3790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92" name="Straight Connector 3791"/>
                  <p:cNvCxnSpPr>
                    <a:stCxn id="3791" idx="3"/>
                    <a:endCxn id="3791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3" name="Straight Connector 3792"/>
                  <p:cNvCxnSpPr>
                    <a:stCxn id="3791" idx="2"/>
                    <a:endCxn id="3791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4" name="Straight Connector 3793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5" name="Straight Connector 3794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6" name="Straight Connector 3795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7" name="Straight Connector 3796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783" name="Group 3782"/>
                <p:cNvGrpSpPr/>
                <p:nvPr/>
              </p:nvGrpSpPr>
              <p:grpSpPr>
                <a:xfrm>
                  <a:off x="1784349" y="2867027"/>
                  <a:ext cx="495301" cy="228599"/>
                  <a:chOff x="650874" y="3429002"/>
                  <a:chExt cx="504825" cy="228599"/>
                </a:xfrm>
              </p:grpSpPr>
              <p:sp>
                <p:nvSpPr>
                  <p:cNvPr id="3784" name="Rectangle 3783"/>
                  <p:cNvSpPr/>
                  <p:nvPr/>
                </p:nvSpPr>
                <p:spPr>
                  <a:xfrm>
                    <a:off x="650874" y="3432177"/>
                    <a:ext cx="504825" cy="225424"/>
                  </a:xfrm>
                  <a:prstGeom prst="rect">
                    <a:avLst/>
                  </a:prstGeom>
                  <a:solidFill>
                    <a:srgbClr val="333333">
                      <a:lumMod val="90000"/>
                      <a:lumOff val="10000"/>
                    </a:srgbClr>
                  </a:solidFill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785" name="Straight Connector 3784"/>
                  <p:cNvCxnSpPr>
                    <a:stCxn id="3784" idx="3"/>
                    <a:endCxn id="3784" idx="1"/>
                  </p:cNvCxnSpPr>
                  <p:nvPr/>
                </p:nvCxnSpPr>
                <p:spPr>
                  <a:xfrm flipH="1">
                    <a:off x="650874" y="3544889"/>
                    <a:ext cx="504825" cy="0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6" name="Straight Connector 3785"/>
                  <p:cNvCxnSpPr>
                    <a:stCxn id="3784" idx="2"/>
                    <a:endCxn id="3784" idx="0"/>
                  </p:cNvCxnSpPr>
                  <p:nvPr/>
                </p:nvCxnSpPr>
                <p:spPr>
                  <a:xfrm flipV="1">
                    <a:off x="903287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7" name="Straight Connector 3786"/>
                  <p:cNvCxnSpPr/>
                  <p:nvPr/>
                </p:nvCxnSpPr>
                <p:spPr>
                  <a:xfrm flipV="1">
                    <a:off x="73501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8" name="Straight Connector 3787"/>
                  <p:cNvCxnSpPr/>
                  <p:nvPr/>
                </p:nvCxnSpPr>
                <p:spPr>
                  <a:xfrm flipV="1">
                    <a:off x="821795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89" name="Straight Connector 3788"/>
                  <p:cNvCxnSpPr/>
                  <p:nvPr/>
                </p:nvCxnSpPr>
                <p:spPr>
                  <a:xfrm flipV="1">
                    <a:off x="987953" y="3429002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90" name="Straight Connector 3789"/>
                  <p:cNvCxnSpPr/>
                  <p:nvPr/>
                </p:nvCxnSpPr>
                <p:spPr>
                  <a:xfrm flipV="1">
                    <a:off x="1071562" y="3432177"/>
                    <a:ext cx="0" cy="225424"/>
                  </a:xfrm>
                  <a:prstGeom prst="line">
                    <a:avLst/>
                  </a:prstGeom>
                  <a:noFill/>
                  <a:ln w="3175" cap="flat" cmpd="sng" algn="ctr">
                    <a:solidFill>
                      <a:srgbClr val="FFFFFF">
                        <a:lumMod val="65000"/>
                      </a:srgbClr>
                    </a:solidFill>
                    <a:prstDash val="solid"/>
                  </a:ln>
                  <a:effectLst/>
                </p:spPr>
              </p:cxnSp>
            </p:grpSp>
          </p:grpSp>
          <p:grpSp>
            <p:nvGrpSpPr>
              <p:cNvPr id="3773" name="Group 3772"/>
              <p:cNvGrpSpPr/>
              <p:nvPr/>
            </p:nvGrpSpPr>
            <p:grpSpPr>
              <a:xfrm>
                <a:off x="1142777" y="3633464"/>
                <a:ext cx="47528" cy="20651"/>
                <a:chOff x="815311" y="4068290"/>
                <a:chExt cx="324514" cy="136525"/>
              </a:xfrm>
            </p:grpSpPr>
            <p:cxnSp>
              <p:nvCxnSpPr>
                <p:cNvPr id="3774" name="Straight Connector 3773"/>
                <p:cNvCxnSpPr/>
                <p:nvPr/>
              </p:nvCxnSpPr>
              <p:spPr>
                <a:xfrm flipH="1">
                  <a:off x="81531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5" name="Straight Connector 3774"/>
                <p:cNvCxnSpPr/>
                <p:nvPr/>
              </p:nvCxnSpPr>
              <p:spPr>
                <a:xfrm flipH="1">
                  <a:off x="81531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6" name="Straight Connector 3775"/>
                <p:cNvCxnSpPr/>
                <p:nvPr/>
              </p:nvCxnSpPr>
              <p:spPr>
                <a:xfrm flipH="1">
                  <a:off x="935961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7" name="Straight Connector 3776"/>
                <p:cNvCxnSpPr/>
                <p:nvPr/>
              </p:nvCxnSpPr>
              <p:spPr>
                <a:xfrm flipH="1">
                  <a:off x="935961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8" name="Straight Connector 3777"/>
                <p:cNvCxnSpPr/>
                <p:nvPr/>
              </p:nvCxnSpPr>
              <p:spPr>
                <a:xfrm flipH="1">
                  <a:off x="1053436" y="4068290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9" name="Straight Connector 3778"/>
                <p:cNvCxnSpPr/>
                <p:nvPr/>
              </p:nvCxnSpPr>
              <p:spPr>
                <a:xfrm flipH="1">
                  <a:off x="1053436" y="4204815"/>
                  <a:ext cx="8638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08" name="Rectangle 3707"/>
            <p:cNvSpPr/>
            <p:nvPr/>
          </p:nvSpPr>
          <p:spPr>
            <a:xfrm>
              <a:off x="10318710" y="2322090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09" name="Rectangle 3708"/>
            <p:cNvSpPr/>
            <p:nvPr/>
          </p:nvSpPr>
          <p:spPr>
            <a:xfrm>
              <a:off x="10318710" y="2232819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0" name="Rectangle 3709"/>
            <p:cNvSpPr/>
            <p:nvPr/>
          </p:nvSpPr>
          <p:spPr>
            <a:xfrm>
              <a:off x="10318710" y="2140325"/>
              <a:ext cx="328696" cy="98198"/>
            </a:xfrm>
            <a:prstGeom prst="rect">
              <a:avLst/>
            </a:prstGeom>
            <a:solidFill>
              <a:srgbClr val="0067AC">
                <a:lumMod val="40000"/>
                <a:lumOff val="6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1" name="Rectangle 3710"/>
            <p:cNvSpPr/>
            <p:nvPr/>
          </p:nvSpPr>
          <p:spPr>
            <a:xfrm>
              <a:off x="10318710" y="2047830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2" name="Rectangle 3711"/>
            <p:cNvSpPr/>
            <p:nvPr/>
          </p:nvSpPr>
          <p:spPr>
            <a:xfrm>
              <a:off x="10318710" y="1955335"/>
              <a:ext cx="328696" cy="98198"/>
            </a:xfrm>
            <a:prstGeom prst="rect">
              <a:avLst/>
            </a:prstGeom>
            <a:solidFill>
              <a:srgbClr val="F26649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3" name="Rectangle 3712"/>
            <p:cNvSpPr/>
            <p:nvPr/>
          </p:nvSpPr>
          <p:spPr>
            <a:xfrm>
              <a:off x="10318710" y="1862841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4" name="Rectangle 3713"/>
            <p:cNvSpPr/>
            <p:nvPr/>
          </p:nvSpPr>
          <p:spPr>
            <a:xfrm>
              <a:off x="10318710" y="1770346"/>
              <a:ext cx="328696" cy="98198"/>
            </a:xfrm>
            <a:prstGeom prst="rect">
              <a:avLst/>
            </a:prstGeom>
            <a:solidFill>
              <a:srgbClr val="FFFFFF">
                <a:lumMod val="6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5" name="Rectangle 3714"/>
            <p:cNvSpPr/>
            <p:nvPr/>
          </p:nvSpPr>
          <p:spPr>
            <a:xfrm>
              <a:off x="10318710" y="1677851"/>
              <a:ext cx="328696" cy="98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6" name="Rectangle 3715"/>
            <p:cNvSpPr/>
            <p:nvPr/>
          </p:nvSpPr>
          <p:spPr>
            <a:xfrm>
              <a:off x="10318710" y="1585356"/>
              <a:ext cx="328696" cy="98198"/>
            </a:xfrm>
            <a:prstGeom prst="rect">
              <a:avLst/>
            </a:prstGeom>
            <a:solidFill>
              <a:srgbClr val="5C852D">
                <a:lumMod val="60000"/>
                <a:lumOff val="40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717" name="Group 3716"/>
            <p:cNvGrpSpPr/>
            <p:nvPr/>
          </p:nvGrpSpPr>
          <p:grpSpPr>
            <a:xfrm>
              <a:off x="10320839" y="1583724"/>
              <a:ext cx="332152" cy="828642"/>
              <a:chOff x="1447800" y="3600227"/>
              <a:chExt cx="349854" cy="877671"/>
            </a:xfrm>
          </p:grpSpPr>
          <p:grpSp>
            <p:nvGrpSpPr>
              <p:cNvPr id="3726" name="Group 3725"/>
              <p:cNvGrpSpPr/>
              <p:nvPr/>
            </p:nvGrpSpPr>
            <p:grpSpPr>
              <a:xfrm>
                <a:off x="1447800" y="360022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7" name="Rectangle 376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8" name="Straight Connector 376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9" name="Straight Connector 376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70" name="Straight Connector 376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7" name="Group 3726"/>
              <p:cNvGrpSpPr/>
              <p:nvPr/>
            </p:nvGrpSpPr>
            <p:grpSpPr>
              <a:xfrm>
                <a:off x="1447800" y="3697858"/>
                <a:ext cx="349854" cy="96621"/>
                <a:chOff x="6258032" y="3571875"/>
                <a:chExt cx="1485794" cy="320675"/>
              </a:xfrm>
            </p:grpSpPr>
            <p:sp>
              <p:nvSpPr>
                <p:cNvPr id="3763" name="Rectangle 376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4" name="Straight Connector 376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5" name="Straight Connector 376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6" name="Straight Connector 376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8" name="Group 3727"/>
              <p:cNvGrpSpPr/>
              <p:nvPr/>
            </p:nvGrpSpPr>
            <p:grpSpPr>
              <a:xfrm>
                <a:off x="1447800" y="3795489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9" name="Rectangle 375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60" name="Straight Connector 375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1" name="Straight Connector 376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62" name="Straight Connector 376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29" name="Group 3728"/>
              <p:cNvGrpSpPr/>
              <p:nvPr/>
            </p:nvGrpSpPr>
            <p:grpSpPr>
              <a:xfrm>
                <a:off x="1447800" y="3893120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5" name="Rectangle 375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6" name="Straight Connector 375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7" name="Straight Connector 375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8" name="Straight Connector 375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0" name="Group 3729"/>
              <p:cNvGrpSpPr/>
              <p:nvPr/>
            </p:nvGrpSpPr>
            <p:grpSpPr>
              <a:xfrm>
                <a:off x="1447800" y="3990751"/>
                <a:ext cx="349854" cy="96621"/>
                <a:chOff x="6258032" y="3571875"/>
                <a:chExt cx="1485794" cy="320675"/>
              </a:xfrm>
            </p:grpSpPr>
            <p:sp>
              <p:nvSpPr>
                <p:cNvPr id="3751" name="Rectangle 3750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52" name="Straight Connector 3751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3" name="Straight Connector 3752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4" name="Straight Connector 3753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1" name="Group 3730"/>
              <p:cNvGrpSpPr/>
              <p:nvPr/>
            </p:nvGrpSpPr>
            <p:grpSpPr>
              <a:xfrm>
                <a:off x="1447800" y="4088382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7" name="Rectangle 3746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8" name="Straight Connector 3747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9" name="Straight Connector 3748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50" name="Straight Connector 3749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2" name="Group 3731"/>
              <p:cNvGrpSpPr/>
              <p:nvPr/>
            </p:nvGrpSpPr>
            <p:grpSpPr>
              <a:xfrm>
                <a:off x="1447800" y="4186013"/>
                <a:ext cx="349854" cy="96621"/>
                <a:chOff x="6258032" y="3571875"/>
                <a:chExt cx="1485794" cy="320675"/>
              </a:xfrm>
            </p:grpSpPr>
            <p:sp>
              <p:nvSpPr>
                <p:cNvPr id="3743" name="Rectangle 3742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4" name="Straight Connector 3743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5" name="Straight Connector 3744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6" name="Straight Connector 3745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3" name="Group 3732"/>
              <p:cNvGrpSpPr/>
              <p:nvPr/>
            </p:nvGrpSpPr>
            <p:grpSpPr>
              <a:xfrm>
                <a:off x="1447800" y="4283644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9" name="Rectangle 3738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40" name="Straight Connector 3739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1" name="Straight Connector 3740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42" name="Straight Connector 3741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3734" name="Group 3733"/>
              <p:cNvGrpSpPr/>
              <p:nvPr/>
            </p:nvGrpSpPr>
            <p:grpSpPr>
              <a:xfrm>
                <a:off x="1447800" y="4381277"/>
                <a:ext cx="349854" cy="96621"/>
                <a:chOff x="6258032" y="3571875"/>
                <a:chExt cx="1485794" cy="320675"/>
              </a:xfrm>
            </p:grpSpPr>
            <p:sp>
              <p:nvSpPr>
                <p:cNvPr id="3735" name="Rectangle 3734"/>
                <p:cNvSpPr/>
                <p:nvPr/>
              </p:nvSpPr>
              <p:spPr>
                <a:xfrm>
                  <a:off x="6258032" y="3571875"/>
                  <a:ext cx="1485794" cy="320675"/>
                </a:xfrm>
                <a:prstGeom prst="rect">
                  <a:avLst/>
                </a:prstGeom>
                <a:solidFill>
                  <a:srgbClr val="333333">
                    <a:lumMod val="90000"/>
                    <a:lumOff val="10000"/>
                  </a:srgbClr>
                </a:solidFill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cxnSp>
              <p:nvCxnSpPr>
                <p:cNvPr id="3736" name="Straight Connector 3735"/>
                <p:cNvCxnSpPr/>
                <p:nvPr/>
              </p:nvCxnSpPr>
              <p:spPr>
                <a:xfrm flipH="1">
                  <a:off x="6988174" y="3695564"/>
                  <a:ext cx="276222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7" name="Straight Connector 3736"/>
                <p:cNvCxnSpPr/>
                <p:nvPr/>
              </p:nvCxnSpPr>
              <p:spPr>
                <a:xfrm flipH="1">
                  <a:off x="7432675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3738" name="Straight Connector 3737"/>
                <p:cNvCxnSpPr/>
                <p:nvPr/>
              </p:nvCxnSpPr>
              <p:spPr>
                <a:xfrm flipH="1">
                  <a:off x="7569202" y="3695564"/>
                  <a:ext cx="95249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FFFF">
                      <a:lumMod val="9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3718" name="Rectangle 3717"/>
            <p:cNvSpPr/>
            <p:nvPr/>
          </p:nvSpPr>
          <p:spPr>
            <a:xfrm>
              <a:off x="10277789" y="1499324"/>
              <a:ext cx="43391" cy="920476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19" name="Rectangle 3718"/>
            <p:cNvSpPr/>
            <p:nvPr/>
          </p:nvSpPr>
          <p:spPr>
            <a:xfrm>
              <a:off x="10656224" y="1506549"/>
              <a:ext cx="43050" cy="91325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0" name="Rectangle 3719"/>
            <p:cNvSpPr/>
            <p:nvPr/>
          </p:nvSpPr>
          <p:spPr>
            <a:xfrm>
              <a:off x="10277789" y="1466654"/>
              <a:ext cx="421486" cy="42729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1" name="Rectangle 3720"/>
            <p:cNvSpPr/>
            <p:nvPr/>
          </p:nvSpPr>
          <p:spPr>
            <a:xfrm>
              <a:off x="10325814" y="1514628"/>
              <a:ext cx="327686" cy="906444"/>
            </a:xfrm>
            <a:prstGeom prst="rect">
              <a:avLst/>
            </a:prstGeom>
            <a:solidFill>
              <a:srgbClr val="FFFFFF">
                <a:lumMod val="95000"/>
                <a:alpha val="51000"/>
              </a:srgb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2" name="Rectangle 3721"/>
            <p:cNvSpPr/>
            <p:nvPr/>
          </p:nvSpPr>
          <p:spPr>
            <a:xfrm>
              <a:off x="10325101" y="1959831"/>
              <a:ext cx="317500" cy="446352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3" name="Rectangle 3722"/>
            <p:cNvSpPr/>
            <p:nvPr/>
          </p:nvSpPr>
          <p:spPr>
            <a:xfrm>
              <a:off x="10325101" y="1873250"/>
              <a:ext cx="317500" cy="75732"/>
            </a:xfrm>
            <a:prstGeom prst="rect">
              <a:avLst/>
            </a:prstGeom>
            <a:solidFill>
              <a:srgbClr val="008000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4" name="Rectangle 3723"/>
            <p:cNvSpPr/>
            <p:nvPr/>
          </p:nvSpPr>
          <p:spPr>
            <a:xfrm>
              <a:off x="10325101" y="1771650"/>
              <a:ext cx="317500" cy="757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25" name="Rectangle 3724"/>
            <p:cNvSpPr/>
            <p:nvPr/>
          </p:nvSpPr>
          <p:spPr>
            <a:xfrm>
              <a:off x="10325101" y="1679575"/>
              <a:ext cx="317500" cy="75732"/>
            </a:xfrm>
            <a:prstGeom prst="rect">
              <a:avLst/>
            </a:prstGeom>
            <a:solidFill>
              <a:srgbClr val="0080FF"/>
            </a:solidFill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816" name="TextBox 3815"/>
          <p:cNvSpPr txBox="1"/>
          <p:nvPr/>
        </p:nvSpPr>
        <p:spPr>
          <a:xfrm>
            <a:off x="11884503" y="3616260"/>
            <a:ext cx="2568476" cy="549302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Deployed operational stacks with compute</a:t>
            </a:r>
          </a:p>
        </p:txBody>
      </p:sp>
      <p:cxnSp>
        <p:nvCxnSpPr>
          <p:cNvPr id="3817" name="Straight Connector 3816"/>
          <p:cNvCxnSpPr/>
          <p:nvPr/>
        </p:nvCxnSpPr>
        <p:spPr>
          <a:xfrm flipV="1">
            <a:off x="10669027" y="3784320"/>
            <a:ext cx="0" cy="519202"/>
          </a:xfrm>
          <a:prstGeom prst="line">
            <a:avLst/>
          </a:prstGeom>
          <a:ln w="190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19" name="Rectangle 3818"/>
          <p:cNvSpPr/>
          <p:nvPr/>
        </p:nvSpPr>
        <p:spPr>
          <a:xfrm>
            <a:off x="10011611" y="3521431"/>
            <a:ext cx="1269522" cy="2655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User/OSS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20" name="TextBox 3819"/>
          <p:cNvSpPr txBox="1"/>
          <p:nvPr/>
        </p:nvSpPr>
        <p:spPr>
          <a:xfrm>
            <a:off x="10085966" y="3884014"/>
            <a:ext cx="1413052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Manage OPNFV</a:t>
            </a: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821" name="TextBox 3820"/>
          <p:cNvSpPr txBox="1"/>
          <p:nvPr/>
        </p:nvSpPr>
        <p:spPr>
          <a:xfrm>
            <a:off x="2035873" y="3538500"/>
            <a:ext cx="2568476" cy="300003"/>
          </a:xfrm>
          <a:prstGeom prst="rect">
            <a:avLst/>
          </a:prstGeom>
          <a:noFill/>
          <a:ln>
            <a:noFill/>
          </a:ln>
        </p:spPr>
        <p:txBody>
          <a:bodyPr wrap="square" lIns="45643" tIns="22821" rIns="45643" bIns="22821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2"/>
                </a:solidFill>
                <a:latin typeface="Arial"/>
                <a:cs typeface="Arial"/>
              </a:rPr>
              <a:t>OPNFV Projects</a:t>
            </a:r>
          </a:p>
        </p:txBody>
      </p:sp>
      <p:sp>
        <p:nvSpPr>
          <p:cNvPr id="3822" name="Can 3821"/>
          <p:cNvSpPr/>
          <p:nvPr/>
        </p:nvSpPr>
        <p:spPr>
          <a:xfrm>
            <a:off x="5488049" y="3976891"/>
            <a:ext cx="1421270" cy="1885816"/>
          </a:xfrm>
          <a:prstGeom prst="can">
            <a:avLst>
              <a:gd name="adj" fmla="val 1145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Projects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Code Trees</a:t>
            </a:r>
          </a:p>
          <a:p>
            <a:pPr algn="ctr"/>
            <a:r>
              <a:rPr lang="en-US" sz="1400" dirty="0" err="1" smtClean="0">
                <a:latin typeface="Arial"/>
                <a:cs typeface="Arial"/>
              </a:rPr>
              <a:t>Makefiles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>
                <a:latin typeface="Arial"/>
                <a:cs typeface="Arial"/>
              </a:rPr>
              <a:t>Stacks (BGS</a:t>
            </a:r>
            <a:r>
              <a:rPr lang="en-US" sz="1400" dirty="0" smtClean="0">
                <a:latin typeface="Arial"/>
                <a:cs typeface="Arial"/>
              </a:rPr>
              <a:t>)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Dependencies</a:t>
            </a:r>
            <a:endParaRPr lang="en-US" sz="1400" dirty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Packages</a:t>
            </a: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</a:t>
            </a:r>
            <a:r>
              <a:rPr lang="en-US" sz="1400" dirty="0" err="1" smtClean="0">
                <a:latin typeface="Arial"/>
                <a:cs typeface="Arial"/>
              </a:rPr>
              <a:t>Envs</a:t>
            </a:r>
            <a:endParaRPr lang="en-US" sz="1400" dirty="0" smtClean="0"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latin typeface="Arial"/>
                <a:cs typeface="Arial"/>
              </a:rPr>
              <a:t>Test Plans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>
            <a:stCxn id="19" idx="1"/>
            <a:endCxn id="18" idx="3"/>
          </p:cNvCxnSpPr>
          <p:nvPr/>
        </p:nvCxnSpPr>
        <p:spPr>
          <a:xfrm flipH="1">
            <a:off x="7769150" y="6881540"/>
            <a:ext cx="1433872" cy="0"/>
          </a:xfrm>
          <a:prstGeom prst="line">
            <a:avLst/>
          </a:prstGeom>
          <a:ln w="57150" cmpd="sng">
            <a:solidFill>
              <a:schemeClr val="accent2"/>
            </a:solidFill>
            <a:prstDash val="solid"/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6" name="Straight Connector 615"/>
          <p:cNvCxnSpPr/>
          <p:nvPr/>
        </p:nvCxnSpPr>
        <p:spPr>
          <a:xfrm flipH="1">
            <a:off x="8773058" y="2993760"/>
            <a:ext cx="971903" cy="1399680"/>
          </a:xfrm>
          <a:prstGeom prst="line">
            <a:avLst/>
          </a:prstGeom>
          <a:ln w="19050" cmpd="sng">
            <a:solidFill>
              <a:schemeClr val="bg2">
                <a:lumMod val="75000"/>
              </a:schemeClr>
            </a:solidFill>
            <a:prstDash val="sysDash"/>
            <a:miter lim="800000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9" name="TextBox 618"/>
          <p:cNvSpPr txBox="1"/>
          <p:nvPr/>
        </p:nvSpPr>
        <p:spPr>
          <a:xfrm>
            <a:off x="9517089" y="2508280"/>
            <a:ext cx="92177" cy="243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algn="l">
              <a:lnSpc>
                <a:spcPct val="90000"/>
              </a:lnSpc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" name="Bent Arrow 2"/>
          <p:cNvSpPr/>
          <p:nvPr/>
        </p:nvSpPr>
        <p:spPr>
          <a:xfrm flipV="1">
            <a:off x="8164751" y="3492147"/>
            <a:ext cx="967674" cy="1360574"/>
          </a:xfrm>
          <a:prstGeom prst="bent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615" name="Rectangle 614"/>
          <p:cNvSpPr/>
          <p:nvPr/>
        </p:nvSpPr>
        <p:spPr>
          <a:xfrm rot="16200000" flipV="1">
            <a:off x="7986977" y="3662524"/>
            <a:ext cx="610894" cy="261700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5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1 – Stack 1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298057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OpenStack</a:t>
            </a:r>
            <a:r>
              <a:rPr lang="en-US" sz="2000" dirty="0" smtClean="0"/>
              <a:t>/</a:t>
            </a:r>
            <a:r>
              <a:rPr lang="en-US" sz="2000" dirty="0" err="1" smtClean="0"/>
              <a:t>OpenDaylight</a:t>
            </a:r>
            <a:r>
              <a:rPr lang="en-US" sz="2000" dirty="0" smtClean="0"/>
              <a:t>/Open vSwitch stack</a:t>
            </a:r>
            <a:endParaRPr lang="en-US" sz="2000" dirty="0" smtClean="0"/>
          </a:p>
          <a:p>
            <a:pPr marL="230188" indent="-230188"/>
            <a:r>
              <a:rPr lang="en-US" sz="2000" dirty="0" smtClean="0"/>
              <a:t>Aligns to Bootstrap/Getting Started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9169030" y="5206292"/>
            <a:ext cx="646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OVSDB</a:t>
            </a:r>
            <a:endParaRPr kumimoji="0" lang="en-US" sz="1100" b="0" i="0" u="none" strike="noStrike" kern="0" cap="none" spc="0" normalizeH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Ubuntu</a:t>
            </a:r>
            <a:r>
              <a:rPr lang="en-US" sz="1100" dirty="0" smtClean="0">
                <a:latin typeface="Arial"/>
                <a:cs typeface="Arial"/>
              </a:rPr>
              <a:t>, </a:t>
            </a:r>
            <a:r>
              <a:rPr lang="en-US" sz="1100" dirty="0" err="1" smtClean="0">
                <a:latin typeface="Arial"/>
                <a:cs typeface="Arial"/>
              </a:rPr>
              <a:t>Debian</a:t>
            </a:r>
            <a:r>
              <a:rPr lang="en-US" sz="1100" dirty="0" smtClean="0">
                <a:latin typeface="Arial"/>
                <a:cs typeface="Arial"/>
              </a:rPr>
              <a:t>, Fedora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 vSwitch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</a:t>
            </a:r>
            <a:r>
              <a:rPr lang="en-US" sz="1100" dirty="0" smtClean="0">
                <a:latin typeface="Arial"/>
                <a:cs typeface="Arial"/>
              </a:rPr>
              <a:t>Cinder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266373" y="5321300"/>
            <a:ext cx="1527154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OpenDaylight</a:t>
            </a:r>
            <a:r>
              <a:rPr lang="en-US" sz="1100" dirty="0" smtClean="0">
                <a:latin typeface="Arial"/>
                <a:cs typeface="Arial"/>
              </a:rPr>
              <a:t>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40" name="Rectangle 139"/>
          <p:cNvSpPr/>
          <p:nvPr/>
        </p:nvSpPr>
        <p:spPr>
          <a:xfrm>
            <a:off x="8940800" y="6551585"/>
            <a:ext cx="20600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Hardware to support ODL/OVS requirements</a:t>
            </a:r>
            <a:endParaRPr lang="en-US" sz="1050" b="1" kern="0" dirty="0" smtClean="0">
              <a:solidFill>
                <a:srgbClr val="3366FF"/>
              </a:solidFill>
              <a:latin typeface="Arial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741340" y="2387682"/>
            <a:ext cx="15875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User choice of VNFs to preload</a:t>
            </a:r>
            <a:endParaRPr lang="en-US" sz="1050" b="1" kern="0" dirty="0" smtClean="0">
              <a:solidFill>
                <a:srgbClr val="3366FF"/>
              </a:solidFill>
              <a:latin typeface="Arial"/>
            </a:endParaRPr>
          </a:p>
        </p:txBody>
      </p:sp>
      <p:cxnSp>
        <p:nvCxnSpPr>
          <p:cNvPr id="142" name="Straight Connector 141"/>
          <p:cNvCxnSpPr>
            <a:endCxn id="141" idx="2"/>
          </p:cNvCxnSpPr>
          <p:nvPr/>
        </p:nvCxnSpPr>
        <p:spPr>
          <a:xfrm flipH="1" flipV="1">
            <a:off x="5535090" y="2803180"/>
            <a:ext cx="74395" cy="174971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7680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</a:t>
            </a:r>
            <a:r>
              <a:rPr lang="en-US" dirty="0" smtClean="0"/>
              <a:t>1- Stack 2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492442" y="2045384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OpenStack/</a:t>
            </a:r>
            <a:r>
              <a:rPr lang="en-US" sz="2000" dirty="0" err="1" smtClean="0"/>
              <a:t>OpenContrail</a:t>
            </a:r>
            <a:r>
              <a:rPr lang="en-US" sz="2000" dirty="0" smtClean="0"/>
              <a:t>/Open vRouter </a:t>
            </a:r>
          </a:p>
          <a:p>
            <a:pPr marL="230188" indent="-230188"/>
            <a:r>
              <a:rPr lang="en-US" sz="2000" dirty="0" smtClean="0"/>
              <a:t>Known </a:t>
            </a:r>
            <a:r>
              <a:rPr lang="en-US" sz="2000" dirty="0" smtClean="0"/>
              <a:t>working </a:t>
            </a:r>
            <a:r>
              <a:rPr lang="en-US" sz="2000" dirty="0" smtClean="0"/>
              <a:t>software stack and hardware </a:t>
            </a:r>
            <a:r>
              <a:rPr lang="en-US" sz="2000" dirty="0" smtClean="0"/>
              <a:t>configuration</a:t>
            </a:r>
          </a:p>
          <a:p>
            <a:pPr marL="230188" indent="-230188"/>
            <a:endParaRPr lang="en-US" sz="20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Contrail Cloud reference </a:t>
            </a:r>
            <a:r>
              <a:rPr lang="en-US" sz="1050" b="1" kern="0" dirty="0">
                <a:solidFill>
                  <a:srgbClr val="3366FF"/>
                </a:solidFill>
                <a:latin typeface="Arial"/>
              </a:rPr>
              <a:t>a</a:t>
            </a: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rchitecture implemented on arbitrary hardware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Canonical Ubuntu, CentOS, </a:t>
            </a:r>
            <a:r>
              <a:rPr lang="en-US" sz="1100" dirty="0" err="1" smtClean="0">
                <a:latin typeface="Arial"/>
                <a:cs typeface="Arial"/>
              </a:rPr>
              <a:t>Docker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OpenContrail</a:t>
            </a:r>
            <a:r>
              <a:rPr lang="en-US" sz="1100" dirty="0" smtClean="0">
                <a:latin typeface="Arial"/>
                <a:cs typeface="Arial"/>
              </a:rPr>
              <a:t> vRouter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 or CEPH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Contrail VN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741340" y="2387682"/>
            <a:ext cx="15875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User choice of VNFs to preload</a:t>
            </a:r>
            <a:endParaRPr lang="en-US" sz="1050" b="1" kern="0" dirty="0" smtClean="0">
              <a:solidFill>
                <a:srgbClr val="3366FF"/>
              </a:solidFill>
              <a:latin typeface="Arial"/>
            </a:endParaRP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535090" y="2803180"/>
            <a:ext cx="74395" cy="174971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4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923" y="485186"/>
            <a:ext cx="13167362" cy="677108"/>
          </a:xfrm>
        </p:spPr>
        <p:txBody>
          <a:bodyPr/>
          <a:lstStyle/>
          <a:p>
            <a:r>
              <a:rPr lang="en-US" dirty="0" smtClean="0"/>
              <a:t>OSCAR Release 2+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492442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User-defined stacks</a:t>
            </a:r>
          </a:p>
          <a:p>
            <a:pPr marL="230188" indent="-230188"/>
            <a:r>
              <a:rPr lang="en-US" sz="2000" dirty="0" smtClean="0"/>
              <a:t>Additional OPNFV components</a:t>
            </a:r>
          </a:p>
          <a:p>
            <a:pPr marL="710218" lvl="1" indent="-230188"/>
            <a:r>
              <a:rPr lang="en-US" sz="1900" dirty="0" smtClean="0"/>
              <a:t>Doctor</a:t>
            </a:r>
          </a:p>
          <a:p>
            <a:pPr marL="710218" lvl="1" indent="-230188"/>
            <a:r>
              <a:rPr lang="en-US" sz="1900" dirty="0" smtClean="0"/>
              <a:t>Promise</a:t>
            </a:r>
          </a:p>
          <a:p>
            <a:pPr marL="710218" lvl="1" indent="-230188"/>
            <a:r>
              <a:rPr lang="en-US" sz="1900" dirty="0" smtClean="0"/>
              <a:t>...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Contrail Cloud reference </a:t>
            </a:r>
            <a:r>
              <a:rPr lang="en-US" sz="1050" b="1" kern="0" dirty="0">
                <a:solidFill>
                  <a:srgbClr val="3366FF"/>
                </a:solidFill>
                <a:latin typeface="Arial"/>
              </a:rPr>
              <a:t>a</a:t>
            </a: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rchitecture implemented on arbitrary hardware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OS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Network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Storage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988178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VIM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...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1234091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3" name="Parallelogram 132"/>
          <p:cNvSpPr/>
          <p:nvPr/>
        </p:nvSpPr>
        <p:spPr>
          <a:xfrm>
            <a:off x="11612089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139" name="Parallelogram 138"/>
          <p:cNvSpPr/>
          <p:nvPr/>
        </p:nvSpPr>
        <p:spPr>
          <a:xfrm>
            <a:off x="11990087" y="4762019"/>
            <a:ext cx="544316" cy="544230"/>
          </a:xfrm>
          <a:prstGeom prst="parallelogram">
            <a:avLst>
              <a:gd name="adj" fmla="val 4821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 rot="17777764">
            <a:off x="11220826" y="4887032"/>
            <a:ext cx="6001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Doctor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 rot="17777764">
            <a:off x="11518851" y="4873134"/>
            <a:ext cx="7020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Promise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 rot="17777764">
            <a:off x="12067698" y="4904590"/>
            <a:ext cx="3022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  <a:latin typeface="Arial"/>
                <a:cs typeface="Arial"/>
              </a:rPr>
              <a:t>...</a:t>
            </a:r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4741340" y="2387682"/>
            <a:ext cx="15875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User choice of VNFs to preload</a:t>
            </a:r>
            <a:endParaRPr lang="en-US" sz="1050" b="1" kern="0" dirty="0" smtClean="0">
              <a:solidFill>
                <a:srgbClr val="3366FF"/>
              </a:solidFill>
              <a:latin typeface="Arial"/>
            </a:endParaRPr>
          </a:p>
        </p:txBody>
      </p:sp>
      <p:cxnSp>
        <p:nvCxnSpPr>
          <p:cNvPr id="143" name="Straight Connector 142"/>
          <p:cNvCxnSpPr>
            <a:endCxn id="142" idx="2"/>
          </p:cNvCxnSpPr>
          <p:nvPr/>
        </p:nvCxnSpPr>
        <p:spPr>
          <a:xfrm flipH="1" flipV="1">
            <a:off x="5535090" y="2803180"/>
            <a:ext cx="74395" cy="174971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324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OSCAR will be based on open source components</a:t>
            </a:r>
          </a:p>
          <a:p>
            <a:pPr lvl="1"/>
            <a:r>
              <a:rPr lang="en-US" dirty="0" smtClean="0"/>
              <a:t>Release 1</a:t>
            </a:r>
          </a:p>
          <a:p>
            <a:pPr lvl="2"/>
            <a:r>
              <a:rPr lang="en-US" dirty="0" smtClean="0"/>
              <a:t>Cobbler</a:t>
            </a:r>
          </a:p>
          <a:p>
            <a:pPr lvl="2"/>
            <a:r>
              <a:rPr lang="en-US" dirty="0" smtClean="0"/>
              <a:t>Puppet</a:t>
            </a:r>
          </a:p>
          <a:p>
            <a:pPr lvl="1"/>
            <a:r>
              <a:rPr lang="en-US" dirty="0" smtClean="0"/>
              <a:t>Future releases</a:t>
            </a:r>
          </a:p>
          <a:p>
            <a:pPr lvl="2"/>
            <a:r>
              <a:rPr lang="en-US" dirty="0" err="1" smtClean="0"/>
              <a:t>Ansible</a:t>
            </a:r>
            <a:r>
              <a:rPr lang="en-US" dirty="0" smtClean="0"/>
              <a:t> (for device config)</a:t>
            </a:r>
          </a:p>
          <a:p>
            <a:pPr lvl="2"/>
            <a:r>
              <a:rPr lang="en-US" dirty="0" smtClean="0"/>
              <a:t>...</a:t>
            </a:r>
          </a:p>
          <a:p>
            <a:r>
              <a:rPr lang="en-US" dirty="0" smtClean="0"/>
              <a:t>Workflow definition</a:t>
            </a:r>
          </a:p>
          <a:p>
            <a:pPr lvl="1"/>
            <a:r>
              <a:rPr lang="en-US" dirty="0" smtClean="0"/>
              <a:t>TOSCA is a likely candidate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uniper">
  <a:themeElements>
    <a:clrScheme name="Juniper Colors 2014">
      <a:dk1>
        <a:srgbClr val="445E88"/>
      </a:dk1>
      <a:lt1>
        <a:srgbClr val="FFFFFF"/>
      </a:lt1>
      <a:dk2>
        <a:srgbClr val="A8B9C8"/>
      </a:dk2>
      <a:lt2>
        <a:srgbClr val="C8C8C8"/>
      </a:lt2>
      <a:accent1>
        <a:srgbClr val="3EBAF1"/>
      </a:accent1>
      <a:accent2>
        <a:srgbClr val="3C3C3C"/>
      </a:accent2>
      <a:accent3>
        <a:srgbClr val="E76252"/>
      </a:accent3>
      <a:accent4>
        <a:srgbClr val="68AE64"/>
      </a:accent4>
      <a:accent5>
        <a:srgbClr val="3095C2"/>
      </a:accent5>
      <a:accent6>
        <a:srgbClr val="00A3A5"/>
      </a:accent6>
      <a:hlink>
        <a:srgbClr val="0067AB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91425" tIns="45713" rIns="91425" bIns="45713" rtlCol="0" anchor="ctr"/>
      <a:lstStyle>
        <a:defPPr algn="ctr">
          <a:defRPr sz="140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lIns="45643" tIns="22821" rIns="45643" bIns="22821"/>
      <a:lstStyle>
        <a:defPPr algn="l">
          <a:lnSpc>
            <a:spcPct val="90000"/>
          </a:lnSpc>
          <a:defRPr sz="1400" dirty="0" smtClean="0">
            <a:solidFill>
              <a:schemeClr val="accent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LATEST_PP-420001 Template_DNP1.potx" id="{C975E7DE-76AB-4592-B4F3-286B9B62D84D}" vid="{DA7756F1-40CB-405D-9F51-3278B39E36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Juniper.potx</Template>
  <TotalTime>83870</TotalTime>
  <Words>1222</Words>
  <Application>Microsoft Macintosh PowerPoint</Application>
  <PresentationFormat>Custom</PresentationFormat>
  <Paragraphs>368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Juniper</vt:lpstr>
      <vt:lpstr>OSCAR Project</vt:lpstr>
      <vt:lpstr>OSCAR Project Proposal for OPNFV</vt:lpstr>
      <vt:lpstr>OSCAR Member Organizations</vt:lpstr>
      <vt:lpstr>OSCAR project scope</vt:lpstr>
      <vt:lpstr>Where OSCAR Fits in OPNFV</vt:lpstr>
      <vt:lpstr>OSCAR Release 1 – Stack 1</vt:lpstr>
      <vt:lpstr>OSCAR Release 1- Stack 2</vt:lpstr>
      <vt:lpstr>OSCAR Release 2+</vt:lpstr>
      <vt:lpstr>OSCAR Components</vt:lpstr>
      <vt:lpstr>OSCAR Release 1 – Supported Stacks</vt:lpstr>
      <vt:lpstr>Possible VNFs to upload in OSCAR environment</vt:lpstr>
      <vt:lpstr>Test Cases</vt:lpstr>
      <vt:lpstr>Deliverables</vt:lpstr>
      <vt:lpstr>Thank You</vt:lpstr>
    </vt:vector>
  </TitlesOfParts>
  <Company>Barker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Networks Corporate PowerPoint Template</dc:title>
  <dc:creator>Gillian Montgomery</dc:creator>
  <cp:keywords>PPT, PPT template, toolkit, PPT toolkit,  corporate template, corporate PPT template, PowerPoint template, Juniper PPT template</cp:keywords>
  <cp:lastModifiedBy>Stuart Mackie</cp:lastModifiedBy>
  <cp:revision>1258</cp:revision>
  <cp:lastPrinted>2013-12-27T18:52:02Z</cp:lastPrinted>
  <dcterms:created xsi:type="dcterms:W3CDTF">2013-11-15T20:57:24Z</dcterms:created>
  <dcterms:modified xsi:type="dcterms:W3CDTF">2015-01-09T17:22:40Z</dcterms:modified>
</cp:coreProperties>
</file>