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7" r:id="rId2"/>
    <p:sldId id="664" r:id="rId3"/>
    <p:sldId id="663" r:id="rId4"/>
    <p:sldId id="671" r:id="rId5"/>
    <p:sldId id="678" r:id="rId6"/>
    <p:sldId id="672" r:id="rId7"/>
    <p:sldId id="673" r:id="rId8"/>
    <p:sldId id="662" r:id="rId9"/>
    <p:sldId id="674" r:id="rId10"/>
    <p:sldId id="557" r:id="rId11"/>
    <p:sldId id="668" r:id="rId12"/>
    <p:sldId id="669" r:id="rId13"/>
    <p:sldId id="682" r:id="rId14"/>
    <p:sldId id="677" r:id="rId15"/>
    <p:sldId id="679" r:id="rId16"/>
    <p:sldId id="681" r:id="rId17"/>
    <p:sldId id="680" r:id="rId18"/>
    <p:sldId id="659" r:id="rId19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01"/>
    <a:srgbClr val="0080FF"/>
    <a:srgbClr val="FFFFFF"/>
    <a:srgbClr val="829AB0"/>
    <a:srgbClr val="A8B9C8"/>
    <a:srgbClr val="B1D5AF"/>
    <a:srgbClr val="C8C8C8"/>
    <a:srgbClr val="00A3A5"/>
    <a:srgbClr val="3C3C3C"/>
    <a:srgbClr val="309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5" autoAdjust="0"/>
    <p:restoredTop sz="96223" autoAdjust="0"/>
  </p:normalViewPr>
  <p:slideViewPr>
    <p:cSldViewPr snapToGrid="0">
      <p:cViewPr varScale="1">
        <p:scale>
          <a:sx n="120" d="100"/>
          <a:sy n="120" d="100"/>
        </p:scale>
        <p:origin x="160" y="912"/>
      </p:cViewPr>
      <p:guideLst>
        <p:guide orient="horz" pos="4592"/>
        <p:guide orient="horz" pos="744"/>
        <p:guide pos="522"/>
        <p:guide pos="2904"/>
        <p:guide pos="4622"/>
        <p:guide orient="horz" pos="1256"/>
        <p:guide orient="horz" pos="4848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4/2/15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4/2/15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0" y="392113"/>
            <a:ext cx="2938463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2185313"/>
            <a:ext cx="6173015" cy="6481405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97331" y="300338"/>
            <a:ext cx="2705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634402" y="263268"/>
            <a:ext cx="2705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20" y="3290373"/>
            <a:ext cx="8055056" cy="1061829"/>
          </a:xfrm>
        </p:spPr>
        <p:txBody>
          <a:bodyPr/>
          <a:lstStyle/>
          <a:p>
            <a:r>
              <a:rPr lang="en-US" dirty="0" smtClean="0"/>
              <a:t>OSCAR Project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Proposed Project for OPNFV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Stuart Mackie</a:t>
            </a:r>
          </a:p>
          <a:p>
            <a:r>
              <a:rPr lang="en-US" dirty="0" smtClean="0"/>
              <a:t>NFV/SDN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– Supported Stacks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9511"/>
              </p:ext>
            </p:extLst>
          </p:nvPr>
        </p:nvGraphicFramePr>
        <p:xfrm>
          <a:off x="1456760" y="2179025"/>
          <a:ext cx="10894967" cy="3444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94955"/>
                <a:gridCol w="2313346"/>
                <a:gridCol w="28866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Infrastructure Manager (VIM)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(Juno)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(Juno)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OpenDaylight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OpenContrail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</a:t>
                      </a:r>
                      <a:r>
                        <a:rPr lang="en-US" baseline="0" dirty="0" smtClean="0"/>
                        <a:t> 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Debian</a:t>
                      </a:r>
                      <a:r>
                        <a:rPr lang="en-US" baseline="0" dirty="0" smtClean="0"/>
                        <a:t>, Fedora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Centos, Ubuntu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KVM/QEMU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KVM/QEMU,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Docker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r>
                        <a:rPr lang="en-US" baseline="0" dirty="0" smtClean="0"/>
                        <a:t> vSwitch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</a:t>
                      </a:r>
                      <a:r>
                        <a:rPr lang="en-US" baseline="0" dirty="0" err="1" smtClean="0"/>
                        <a:t>Contrail</a:t>
                      </a:r>
                      <a:r>
                        <a:rPr lang="en-US" baseline="0" dirty="0" smtClean="0"/>
                        <a:t>  vRouter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VNFs</a:t>
                      </a:r>
                      <a:r>
                        <a:rPr lang="en-US" baseline="0" dirty="0" smtClean="0"/>
                        <a:t> for pre-loading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per</a:t>
                      </a:r>
                      <a:r>
                        <a:rPr lang="en-US" baseline="0" dirty="0" smtClean="0"/>
                        <a:t> BSG + 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86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 per</a:t>
                      </a:r>
                      <a:r>
                        <a:rPr lang="en-US" baseline="0" dirty="0" smtClean="0"/>
                        <a:t> BSG + TBD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templates that allow supported stacks to be built at different scales (POC/test</a:t>
            </a:r>
            <a:r>
              <a:rPr lang="en-US" dirty="0"/>
              <a:t>/</a:t>
            </a:r>
            <a:r>
              <a:rPr lang="en-US" dirty="0" smtClean="0"/>
              <a:t>production)</a:t>
            </a:r>
          </a:p>
          <a:p>
            <a:r>
              <a:rPr lang="en-US" dirty="0" smtClean="0"/>
              <a:t>Test deployment at various scales</a:t>
            </a:r>
          </a:p>
          <a:p>
            <a:r>
              <a:rPr lang="en-US" dirty="0" smtClean="0"/>
              <a:t>Test preloading of VNFs</a:t>
            </a:r>
          </a:p>
        </p:txBody>
      </p:sp>
    </p:spTree>
    <p:extLst>
      <p:ext uri="{BB962C8B-B14F-4D97-AF65-F5344CB8AC3E}">
        <p14:creationId xmlns:p14="http://schemas.microsoft.com/office/powerpoint/2010/main" val="139862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</p:spPr>
        <p:txBody>
          <a:bodyPr/>
          <a:lstStyle/>
          <a:p>
            <a:r>
              <a:rPr lang="en-US" dirty="0" smtClean="0"/>
              <a:t>OSCAR configuration server</a:t>
            </a:r>
          </a:p>
          <a:p>
            <a:r>
              <a:rPr lang="en-US" dirty="0" smtClean="0"/>
              <a:t>Scripts and templates for installing each stack component on bare metal (all-in-one, scalable/distributed)</a:t>
            </a:r>
          </a:p>
          <a:p>
            <a:r>
              <a:rPr lang="en-US" dirty="0" smtClean="0"/>
              <a:t>Inventory and system configuration reports</a:t>
            </a:r>
          </a:p>
          <a:p>
            <a:r>
              <a:rPr lang="en-US" dirty="0" smtClean="0"/>
              <a:t>Documentation describing how to configure OSCAR to support new solution components and VNFs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Architecture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Candidate OSCAR Architecture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328667" y="4357389"/>
            <a:ext cx="1688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Database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43347" y="1653653"/>
            <a:ext cx="2145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REST Client, Web UI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1009" y="1485901"/>
            <a:ext cx="13061069" cy="6498770"/>
            <a:chOff x="1769938" y="1977070"/>
            <a:chExt cx="10688762" cy="5318386"/>
          </a:xfrm>
        </p:grpSpPr>
        <p:grpSp>
          <p:nvGrpSpPr>
            <p:cNvPr id="62" name="Group 219"/>
            <p:cNvGrpSpPr>
              <a:grpSpLocks noChangeAspect="1"/>
            </p:cNvGrpSpPr>
            <p:nvPr/>
          </p:nvGrpSpPr>
          <p:grpSpPr>
            <a:xfrm>
              <a:off x="1769938" y="3303132"/>
              <a:ext cx="805952" cy="789981"/>
              <a:chOff x="7650163" y="4593047"/>
              <a:chExt cx="379412" cy="465138"/>
            </a:xfrm>
            <a:solidFill>
              <a:srgbClr val="4BACC6">
                <a:lumMod val="60000"/>
                <a:lumOff val="40000"/>
              </a:srgbClr>
            </a:solidFill>
          </p:grpSpPr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7650163" y="4679950"/>
                <a:ext cx="379412" cy="136525"/>
              </a:xfrm>
              <a:custGeom>
                <a:avLst/>
                <a:gdLst>
                  <a:gd name="T0" fmla="*/ 239 w 478"/>
                  <a:gd name="T1" fmla="*/ 51 h 171"/>
                  <a:gd name="T2" fmla="*/ 188 w 478"/>
                  <a:gd name="T3" fmla="*/ 50 h 171"/>
                  <a:gd name="T4" fmla="*/ 124 w 478"/>
                  <a:gd name="T5" fmla="*/ 43 h 171"/>
                  <a:gd name="T6" fmla="*/ 74 w 478"/>
                  <a:gd name="T7" fmla="*/ 32 h 171"/>
                  <a:gd name="T8" fmla="*/ 42 w 478"/>
                  <a:gd name="T9" fmla="*/ 22 h 171"/>
                  <a:gd name="T10" fmla="*/ 13 w 478"/>
                  <a:gd name="T11" fmla="*/ 8 h 171"/>
                  <a:gd name="T12" fmla="*/ 0 w 478"/>
                  <a:gd name="T13" fmla="*/ 113 h 171"/>
                  <a:gd name="T14" fmla="*/ 10 w 478"/>
                  <a:gd name="T15" fmla="*/ 121 h 171"/>
                  <a:gd name="T16" fmla="*/ 24 w 478"/>
                  <a:gd name="T17" fmla="*/ 132 h 171"/>
                  <a:gd name="T18" fmla="*/ 60 w 478"/>
                  <a:gd name="T19" fmla="*/ 147 h 171"/>
                  <a:gd name="T20" fmla="*/ 79 w 478"/>
                  <a:gd name="T21" fmla="*/ 153 h 171"/>
                  <a:gd name="T22" fmla="*/ 88 w 478"/>
                  <a:gd name="T23" fmla="*/ 156 h 171"/>
                  <a:gd name="T24" fmla="*/ 142 w 478"/>
                  <a:gd name="T25" fmla="*/ 165 h 171"/>
                  <a:gd name="T26" fmla="*/ 190 w 478"/>
                  <a:gd name="T27" fmla="*/ 170 h 171"/>
                  <a:gd name="T28" fmla="*/ 215 w 478"/>
                  <a:gd name="T29" fmla="*/ 171 h 171"/>
                  <a:gd name="T30" fmla="*/ 222 w 478"/>
                  <a:gd name="T31" fmla="*/ 171 h 171"/>
                  <a:gd name="T32" fmla="*/ 239 w 478"/>
                  <a:gd name="T33" fmla="*/ 171 h 171"/>
                  <a:gd name="T34" fmla="*/ 277 w 478"/>
                  <a:gd name="T35" fmla="*/ 170 h 171"/>
                  <a:gd name="T36" fmla="*/ 299 w 478"/>
                  <a:gd name="T37" fmla="*/ 169 h 171"/>
                  <a:gd name="T38" fmla="*/ 322 w 478"/>
                  <a:gd name="T39" fmla="*/ 166 h 171"/>
                  <a:gd name="T40" fmla="*/ 371 w 478"/>
                  <a:gd name="T41" fmla="*/ 160 h 171"/>
                  <a:gd name="T42" fmla="*/ 395 w 478"/>
                  <a:gd name="T43" fmla="*/ 153 h 171"/>
                  <a:gd name="T44" fmla="*/ 442 w 478"/>
                  <a:gd name="T45" fmla="*/ 137 h 171"/>
                  <a:gd name="T46" fmla="*/ 461 w 478"/>
                  <a:gd name="T47" fmla="*/ 125 h 171"/>
                  <a:gd name="T48" fmla="*/ 478 w 478"/>
                  <a:gd name="T49" fmla="*/ 113 h 171"/>
                  <a:gd name="T50" fmla="*/ 478 w 478"/>
                  <a:gd name="T51" fmla="*/ 0 h 171"/>
                  <a:gd name="T52" fmla="*/ 451 w 478"/>
                  <a:gd name="T53" fmla="*/ 16 h 171"/>
                  <a:gd name="T54" fmla="*/ 420 w 478"/>
                  <a:gd name="T55" fmla="*/ 27 h 171"/>
                  <a:gd name="T56" fmla="*/ 387 w 478"/>
                  <a:gd name="T57" fmla="*/ 36 h 171"/>
                  <a:gd name="T58" fmla="*/ 321 w 478"/>
                  <a:gd name="T59" fmla="*/ 48 h 171"/>
                  <a:gd name="T60" fmla="*/ 262 w 478"/>
                  <a:gd name="T61" fmla="*/ 51 h 171"/>
                  <a:gd name="T62" fmla="*/ 239 w 478"/>
                  <a:gd name="T63" fmla="*/ 5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8" h="171">
                    <a:moveTo>
                      <a:pt x="239" y="51"/>
                    </a:moveTo>
                    <a:lnTo>
                      <a:pt x="239" y="51"/>
                    </a:lnTo>
                    <a:lnTo>
                      <a:pt x="216" y="51"/>
                    </a:lnTo>
                    <a:lnTo>
                      <a:pt x="188" y="50"/>
                    </a:lnTo>
                    <a:lnTo>
                      <a:pt x="157" y="48"/>
                    </a:lnTo>
                    <a:lnTo>
                      <a:pt x="124" y="43"/>
                    </a:lnTo>
                    <a:lnTo>
                      <a:pt x="91" y="36"/>
                    </a:lnTo>
                    <a:lnTo>
                      <a:pt x="74" y="32"/>
                    </a:lnTo>
                    <a:lnTo>
                      <a:pt x="58" y="27"/>
                    </a:lnTo>
                    <a:lnTo>
                      <a:pt x="42" y="22"/>
                    </a:lnTo>
                    <a:lnTo>
                      <a:pt x="27" y="16"/>
                    </a:lnTo>
                    <a:lnTo>
                      <a:pt x="13" y="8"/>
                    </a:lnTo>
                    <a:lnTo>
                      <a:pt x="0" y="0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0" y="121"/>
                    </a:lnTo>
                    <a:lnTo>
                      <a:pt x="10" y="121"/>
                    </a:lnTo>
                    <a:lnTo>
                      <a:pt x="24" y="132"/>
                    </a:lnTo>
                    <a:lnTo>
                      <a:pt x="41" y="139"/>
                    </a:lnTo>
                    <a:lnTo>
                      <a:pt x="60" y="147"/>
                    </a:lnTo>
                    <a:lnTo>
                      <a:pt x="79" y="153"/>
                    </a:lnTo>
                    <a:lnTo>
                      <a:pt x="79" y="153"/>
                    </a:lnTo>
                    <a:lnTo>
                      <a:pt x="88" y="156"/>
                    </a:lnTo>
                    <a:lnTo>
                      <a:pt x="88" y="156"/>
                    </a:lnTo>
                    <a:lnTo>
                      <a:pt x="115" y="161"/>
                    </a:lnTo>
                    <a:lnTo>
                      <a:pt x="142" y="165"/>
                    </a:lnTo>
                    <a:lnTo>
                      <a:pt x="167" y="167"/>
                    </a:lnTo>
                    <a:lnTo>
                      <a:pt x="190" y="170"/>
                    </a:lnTo>
                    <a:lnTo>
                      <a:pt x="190" y="170"/>
                    </a:lnTo>
                    <a:lnTo>
                      <a:pt x="215" y="171"/>
                    </a:lnTo>
                    <a:lnTo>
                      <a:pt x="215" y="171"/>
                    </a:lnTo>
                    <a:lnTo>
                      <a:pt x="222" y="171"/>
                    </a:lnTo>
                    <a:lnTo>
                      <a:pt x="222" y="171"/>
                    </a:lnTo>
                    <a:lnTo>
                      <a:pt x="239" y="171"/>
                    </a:lnTo>
                    <a:lnTo>
                      <a:pt x="239" y="171"/>
                    </a:lnTo>
                    <a:lnTo>
                      <a:pt x="277" y="170"/>
                    </a:lnTo>
                    <a:lnTo>
                      <a:pt x="277" y="170"/>
                    </a:lnTo>
                    <a:lnTo>
                      <a:pt x="299" y="169"/>
                    </a:lnTo>
                    <a:lnTo>
                      <a:pt x="299" y="169"/>
                    </a:lnTo>
                    <a:lnTo>
                      <a:pt x="322" y="166"/>
                    </a:lnTo>
                    <a:lnTo>
                      <a:pt x="346" y="164"/>
                    </a:lnTo>
                    <a:lnTo>
                      <a:pt x="371" y="160"/>
                    </a:lnTo>
                    <a:lnTo>
                      <a:pt x="395" y="153"/>
                    </a:lnTo>
                    <a:lnTo>
                      <a:pt x="395" y="153"/>
                    </a:lnTo>
                    <a:lnTo>
                      <a:pt x="420" y="147"/>
                    </a:lnTo>
                    <a:lnTo>
                      <a:pt x="442" y="137"/>
                    </a:lnTo>
                    <a:lnTo>
                      <a:pt x="452" y="132"/>
                    </a:lnTo>
                    <a:lnTo>
                      <a:pt x="461" y="125"/>
                    </a:lnTo>
                    <a:lnTo>
                      <a:pt x="470" y="119"/>
                    </a:lnTo>
                    <a:lnTo>
                      <a:pt x="478" y="113"/>
                    </a:lnTo>
                    <a:lnTo>
                      <a:pt x="478" y="0"/>
                    </a:lnTo>
                    <a:lnTo>
                      <a:pt x="478" y="0"/>
                    </a:lnTo>
                    <a:lnTo>
                      <a:pt x="465" y="8"/>
                    </a:lnTo>
                    <a:lnTo>
                      <a:pt x="451" y="16"/>
                    </a:lnTo>
                    <a:lnTo>
                      <a:pt x="436" y="22"/>
                    </a:lnTo>
                    <a:lnTo>
                      <a:pt x="420" y="27"/>
                    </a:lnTo>
                    <a:lnTo>
                      <a:pt x="404" y="32"/>
                    </a:lnTo>
                    <a:lnTo>
                      <a:pt x="387" y="36"/>
                    </a:lnTo>
                    <a:lnTo>
                      <a:pt x="354" y="43"/>
                    </a:lnTo>
                    <a:lnTo>
                      <a:pt x="321" y="48"/>
                    </a:lnTo>
                    <a:lnTo>
                      <a:pt x="289" y="50"/>
                    </a:lnTo>
                    <a:lnTo>
                      <a:pt x="262" y="51"/>
                    </a:lnTo>
                    <a:lnTo>
                      <a:pt x="239" y="51"/>
                    </a:lnTo>
                    <a:lnTo>
                      <a:pt x="239" y="51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2295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7650163" y="4803775"/>
                <a:ext cx="379412" cy="134938"/>
              </a:xfrm>
              <a:custGeom>
                <a:avLst/>
                <a:gdLst>
                  <a:gd name="T0" fmla="*/ 239 w 478"/>
                  <a:gd name="T1" fmla="*/ 51 h 171"/>
                  <a:gd name="T2" fmla="*/ 188 w 478"/>
                  <a:gd name="T3" fmla="*/ 50 h 171"/>
                  <a:gd name="T4" fmla="*/ 124 w 478"/>
                  <a:gd name="T5" fmla="*/ 42 h 171"/>
                  <a:gd name="T6" fmla="*/ 74 w 478"/>
                  <a:gd name="T7" fmla="*/ 32 h 171"/>
                  <a:gd name="T8" fmla="*/ 42 w 478"/>
                  <a:gd name="T9" fmla="*/ 22 h 171"/>
                  <a:gd name="T10" fmla="*/ 13 w 478"/>
                  <a:gd name="T11" fmla="*/ 8 h 171"/>
                  <a:gd name="T12" fmla="*/ 0 w 478"/>
                  <a:gd name="T13" fmla="*/ 112 h 171"/>
                  <a:gd name="T14" fmla="*/ 10 w 478"/>
                  <a:gd name="T15" fmla="*/ 121 h 171"/>
                  <a:gd name="T16" fmla="*/ 24 w 478"/>
                  <a:gd name="T17" fmla="*/ 131 h 171"/>
                  <a:gd name="T18" fmla="*/ 60 w 478"/>
                  <a:gd name="T19" fmla="*/ 146 h 171"/>
                  <a:gd name="T20" fmla="*/ 79 w 478"/>
                  <a:gd name="T21" fmla="*/ 153 h 171"/>
                  <a:gd name="T22" fmla="*/ 88 w 478"/>
                  <a:gd name="T23" fmla="*/ 155 h 171"/>
                  <a:gd name="T24" fmla="*/ 142 w 478"/>
                  <a:gd name="T25" fmla="*/ 164 h 171"/>
                  <a:gd name="T26" fmla="*/ 190 w 478"/>
                  <a:gd name="T27" fmla="*/ 169 h 171"/>
                  <a:gd name="T28" fmla="*/ 215 w 478"/>
                  <a:gd name="T29" fmla="*/ 171 h 171"/>
                  <a:gd name="T30" fmla="*/ 222 w 478"/>
                  <a:gd name="T31" fmla="*/ 171 h 171"/>
                  <a:gd name="T32" fmla="*/ 239 w 478"/>
                  <a:gd name="T33" fmla="*/ 171 h 171"/>
                  <a:gd name="T34" fmla="*/ 277 w 478"/>
                  <a:gd name="T35" fmla="*/ 169 h 171"/>
                  <a:gd name="T36" fmla="*/ 299 w 478"/>
                  <a:gd name="T37" fmla="*/ 168 h 171"/>
                  <a:gd name="T38" fmla="*/ 322 w 478"/>
                  <a:gd name="T39" fmla="*/ 165 h 171"/>
                  <a:gd name="T40" fmla="*/ 371 w 478"/>
                  <a:gd name="T41" fmla="*/ 159 h 171"/>
                  <a:gd name="T42" fmla="*/ 395 w 478"/>
                  <a:gd name="T43" fmla="*/ 153 h 171"/>
                  <a:gd name="T44" fmla="*/ 442 w 478"/>
                  <a:gd name="T45" fmla="*/ 136 h 171"/>
                  <a:gd name="T46" fmla="*/ 461 w 478"/>
                  <a:gd name="T47" fmla="*/ 125 h 171"/>
                  <a:gd name="T48" fmla="*/ 478 w 478"/>
                  <a:gd name="T49" fmla="*/ 112 h 171"/>
                  <a:gd name="T50" fmla="*/ 478 w 478"/>
                  <a:gd name="T51" fmla="*/ 0 h 171"/>
                  <a:gd name="T52" fmla="*/ 451 w 478"/>
                  <a:gd name="T53" fmla="*/ 15 h 171"/>
                  <a:gd name="T54" fmla="*/ 420 w 478"/>
                  <a:gd name="T55" fmla="*/ 27 h 171"/>
                  <a:gd name="T56" fmla="*/ 387 w 478"/>
                  <a:gd name="T57" fmla="*/ 36 h 171"/>
                  <a:gd name="T58" fmla="*/ 321 w 478"/>
                  <a:gd name="T59" fmla="*/ 47 h 171"/>
                  <a:gd name="T60" fmla="*/ 262 w 478"/>
                  <a:gd name="T61" fmla="*/ 51 h 171"/>
                  <a:gd name="T62" fmla="*/ 239 w 478"/>
                  <a:gd name="T63" fmla="*/ 5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8" h="171">
                    <a:moveTo>
                      <a:pt x="239" y="51"/>
                    </a:moveTo>
                    <a:lnTo>
                      <a:pt x="239" y="51"/>
                    </a:lnTo>
                    <a:lnTo>
                      <a:pt x="216" y="51"/>
                    </a:lnTo>
                    <a:lnTo>
                      <a:pt x="188" y="50"/>
                    </a:lnTo>
                    <a:lnTo>
                      <a:pt x="157" y="47"/>
                    </a:lnTo>
                    <a:lnTo>
                      <a:pt x="124" y="42"/>
                    </a:lnTo>
                    <a:lnTo>
                      <a:pt x="91" y="36"/>
                    </a:lnTo>
                    <a:lnTo>
                      <a:pt x="74" y="32"/>
                    </a:lnTo>
                    <a:lnTo>
                      <a:pt x="58" y="27"/>
                    </a:lnTo>
                    <a:lnTo>
                      <a:pt x="42" y="22"/>
                    </a:lnTo>
                    <a:lnTo>
                      <a:pt x="27" y="15"/>
                    </a:lnTo>
                    <a:lnTo>
                      <a:pt x="13" y="8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10" y="121"/>
                    </a:lnTo>
                    <a:lnTo>
                      <a:pt x="10" y="121"/>
                    </a:lnTo>
                    <a:lnTo>
                      <a:pt x="24" y="131"/>
                    </a:lnTo>
                    <a:lnTo>
                      <a:pt x="41" y="139"/>
                    </a:lnTo>
                    <a:lnTo>
                      <a:pt x="60" y="146"/>
                    </a:lnTo>
                    <a:lnTo>
                      <a:pt x="79" y="153"/>
                    </a:lnTo>
                    <a:lnTo>
                      <a:pt x="79" y="153"/>
                    </a:lnTo>
                    <a:lnTo>
                      <a:pt x="88" y="155"/>
                    </a:lnTo>
                    <a:lnTo>
                      <a:pt x="88" y="155"/>
                    </a:lnTo>
                    <a:lnTo>
                      <a:pt x="115" y="160"/>
                    </a:lnTo>
                    <a:lnTo>
                      <a:pt x="142" y="164"/>
                    </a:lnTo>
                    <a:lnTo>
                      <a:pt x="167" y="167"/>
                    </a:lnTo>
                    <a:lnTo>
                      <a:pt x="190" y="169"/>
                    </a:lnTo>
                    <a:lnTo>
                      <a:pt x="190" y="169"/>
                    </a:lnTo>
                    <a:lnTo>
                      <a:pt x="215" y="171"/>
                    </a:lnTo>
                    <a:lnTo>
                      <a:pt x="215" y="171"/>
                    </a:lnTo>
                    <a:lnTo>
                      <a:pt x="222" y="171"/>
                    </a:lnTo>
                    <a:lnTo>
                      <a:pt x="222" y="171"/>
                    </a:lnTo>
                    <a:lnTo>
                      <a:pt x="239" y="171"/>
                    </a:lnTo>
                    <a:lnTo>
                      <a:pt x="239" y="171"/>
                    </a:lnTo>
                    <a:lnTo>
                      <a:pt x="277" y="169"/>
                    </a:lnTo>
                    <a:lnTo>
                      <a:pt x="277" y="169"/>
                    </a:lnTo>
                    <a:lnTo>
                      <a:pt x="299" y="168"/>
                    </a:lnTo>
                    <a:lnTo>
                      <a:pt x="299" y="168"/>
                    </a:lnTo>
                    <a:lnTo>
                      <a:pt x="322" y="165"/>
                    </a:lnTo>
                    <a:lnTo>
                      <a:pt x="346" y="163"/>
                    </a:lnTo>
                    <a:lnTo>
                      <a:pt x="371" y="159"/>
                    </a:lnTo>
                    <a:lnTo>
                      <a:pt x="395" y="153"/>
                    </a:lnTo>
                    <a:lnTo>
                      <a:pt x="395" y="153"/>
                    </a:lnTo>
                    <a:lnTo>
                      <a:pt x="420" y="146"/>
                    </a:lnTo>
                    <a:lnTo>
                      <a:pt x="442" y="136"/>
                    </a:lnTo>
                    <a:lnTo>
                      <a:pt x="452" y="131"/>
                    </a:lnTo>
                    <a:lnTo>
                      <a:pt x="461" y="125"/>
                    </a:lnTo>
                    <a:lnTo>
                      <a:pt x="470" y="118"/>
                    </a:lnTo>
                    <a:lnTo>
                      <a:pt x="478" y="112"/>
                    </a:lnTo>
                    <a:lnTo>
                      <a:pt x="478" y="0"/>
                    </a:lnTo>
                    <a:lnTo>
                      <a:pt x="478" y="0"/>
                    </a:lnTo>
                    <a:lnTo>
                      <a:pt x="465" y="8"/>
                    </a:lnTo>
                    <a:lnTo>
                      <a:pt x="451" y="15"/>
                    </a:lnTo>
                    <a:lnTo>
                      <a:pt x="436" y="22"/>
                    </a:lnTo>
                    <a:lnTo>
                      <a:pt x="420" y="27"/>
                    </a:lnTo>
                    <a:lnTo>
                      <a:pt x="404" y="32"/>
                    </a:lnTo>
                    <a:lnTo>
                      <a:pt x="387" y="36"/>
                    </a:lnTo>
                    <a:lnTo>
                      <a:pt x="354" y="42"/>
                    </a:lnTo>
                    <a:lnTo>
                      <a:pt x="321" y="47"/>
                    </a:lnTo>
                    <a:lnTo>
                      <a:pt x="289" y="50"/>
                    </a:lnTo>
                    <a:lnTo>
                      <a:pt x="262" y="51"/>
                    </a:lnTo>
                    <a:lnTo>
                      <a:pt x="239" y="51"/>
                    </a:lnTo>
                    <a:lnTo>
                      <a:pt x="239" y="51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2295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7650163" y="4923247"/>
                <a:ext cx="379412" cy="134938"/>
              </a:xfrm>
              <a:custGeom>
                <a:avLst/>
                <a:gdLst>
                  <a:gd name="T0" fmla="*/ 239 w 478"/>
                  <a:gd name="T1" fmla="*/ 51 h 171"/>
                  <a:gd name="T2" fmla="*/ 188 w 478"/>
                  <a:gd name="T3" fmla="*/ 50 h 171"/>
                  <a:gd name="T4" fmla="*/ 124 w 478"/>
                  <a:gd name="T5" fmla="*/ 42 h 171"/>
                  <a:gd name="T6" fmla="*/ 74 w 478"/>
                  <a:gd name="T7" fmla="*/ 32 h 171"/>
                  <a:gd name="T8" fmla="*/ 42 w 478"/>
                  <a:gd name="T9" fmla="*/ 22 h 171"/>
                  <a:gd name="T10" fmla="*/ 13 w 478"/>
                  <a:gd name="T11" fmla="*/ 8 h 171"/>
                  <a:gd name="T12" fmla="*/ 0 w 478"/>
                  <a:gd name="T13" fmla="*/ 112 h 171"/>
                  <a:gd name="T14" fmla="*/ 10 w 478"/>
                  <a:gd name="T15" fmla="*/ 121 h 171"/>
                  <a:gd name="T16" fmla="*/ 24 w 478"/>
                  <a:gd name="T17" fmla="*/ 132 h 171"/>
                  <a:gd name="T18" fmla="*/ 60 w 478"/>
                  <a:gd name="T19" fmla="*/ 147 h 171"/>
                  <a:gd name="T20" fmla="*/ 79 w 478"/>
                  <a:gd name="T21" fmla="*/ 153 h 171"/>
                  <a:gd name="T22" fmla="*/ 88 w 478"/>
                  <a:gd name="T23" fmla="*/ 156 h 171"/>
                  <a:gd name="T24" fmla="*/ 142 w 478"/>
                  <a:gd name="T25" fmla="*/ 165 h 171"/>
                  <a:gd name="T26" fmla="*/ 190 w 478"/>
                  <a:gd name="T27" fmla="*/ 170 h 171"/>
                  <a:gd name="T28" fmla="*/ 215 w 478"/>
                  <a:gd name="T29" fmla="*/ 171 h 171"/>
                  <a:gd name="T30" fmla="*/ 222 w 478"/>
                  <a:gd name="T31" fmla="*/ 171 h 171"/>
                  <a:gd name="T32" fmla="*/ 239 w 478"/>
                  <a:gd name="T33" fmla="*/ 171 h 171"/>
                  <a:gd name="T34" fmla="*/ 277 w 478"/>
                  <a:gd name="T35" fmla="*/ 170 h 171"/>
                  <a:gd name="T36" fmla="*/ 299 w 478"/>
                  <a:gd name="T37" fmla="*/ 168 h 171"/>
                  <a:gd name="T38" fmla="*/ 322 w 478"/>
                  <a:gd name="T39" fmla="*/ 166 h 171"/>
                  <a:gd name="T40" fmla="*/ 371 w 478"/>
                  <a:gd name="T41" fmla="*/ 160 h 171"/>
                  <a:gd name="T42" fmla="*/ 395 w 478"/>
                  <a:gd name="T43" fmla="*/ 153 h 171"/>
                  <a:gd name="T44" fmla="*/ 442 w 478"/>
                  <a:gd name="T45" fmla="*/ 137 h 171"/>
                  <a:gd name="T46" fmla="*/ 461 w 478"/>
                  <a:gd name="T47" fmla="*/ 125 h 171"/>
                  <a:gd name="T48" fmla="*/ 478 w 478"/>
                  <a:gd name="T49" fmla="*/ 112 h 171"/>
                  <a:gd name="T50" fmla="*/ 478 w 478"/>
                  <a:gd name="T51" fmla="*/ 0 h 171"/>
                  <a:gd name="T52" fmla="*/ 451 w 478"/>
                  <a:gd name="T53" fmla="*/ 16 h 171"/>
                  <a:gd name="T54" fmla="*/ 420 w 478"/>
                  <a:gd name="T55" fmla="*/ 27 h 171"/>
                  <a:gd name="T56" fmla="*/ 387 w 478"/>
                  <a:gd name="T57" fmla="*/ 36 h 171"/>
                  <a:gd name="T58" fmla="*/ 321 w 478"/>
                  <a:gd name="T59" fmla="*/ 47 h 171"/>
                  <a:gd name="T60" fmla="*/ 262 w 478"/>
                  <a:gd name="T61" fmla="*/ 51 h 171"/>
                  <a:gd name="T62" fmla="*/ 239 w 478"/>
                  <a:gd name="T63" fmla="*/ 5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8" h="171">
                    <a:moveTo>
                      <a:pt x="239" y="51"/>
                    </a:moveTo>
                    <a:lnTo>
                      <a:pt x="239" y="51"/>
                    </a:lnTo>
                    <a:lnTo>
                      <a:pt x="216" y="51"/>
                    </a:lnTo>
                    <a:lnTo>
                      <a:pt x="188" y="50"/>
                    </a:lnTo>
                    <a:lnTo>
                      <a:pt x="157" y="47"/>
                    </a:lnTo>
                    <a:lnTo>
                      <a:pt x="124" y="42"/>
                    </a:lnTo>
                    <a:lnTo>
                      <a:pt x="91" y="36"/>
                    </a:lnTo>
                    <a:lnTo>
                      <a:pt x="74" y="32"/>
                    </a:lnTo>
                    <a:lnTo>
                      <a:pt x="58" y="27"/>
                    </a:lnTo>
                    <a:lnTo>
                      <a:pt x="42" y="22"/>
                    </a:lnTo>
                    <a:lnTo>
                      <a:pt x="27" y="16"/>
                    </a:lnTo>
                    <a:lnTo>
                      <a:pt x="13" y="8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10" y="121"/>
                    </a:lnTo>
                    <a:lnTo>
                      <a:pt x="10" y="121"/>
                    </a:lnTo>
                    <a:lnTo>
                      <a:pt x="24" y="132"/>
                    </a:lnTo>
                    <a:lnTo>
                      <a:pt x="41" y="139"/>
                    </a:lnTo>
                    <a:lnTo>
                      <a:pt x="60" y="147"/>
                    </a:lnTo>
                    <a:lnTo>
                      <a:pt x="79" y="153"/>
                    </a:lnTo>
                    <a:lnTo>
                      <a:pt x="79" y="153"/>
                    </a:lnTo>
                    <a:lnTo>
                      <a:pt x="88" y="156"/>
                    </a:lnTo>
                    <a:lnTo>
                      <a:pt x="88" y="156"/>
                    </a:lnTo>
                    <a:lnTo>
                      <a:pt x="115" y="161"/>
                    </a:lnTo>
                    <a:lnTo>
                      <a:pt x="142" y="165"/>
                    </a:lnTo>
                    <a:lnTo>
                      <a:pt x="167" y="167"/>
                    </a:lnTo>
                    <a:lnTo>
                      <a:pt x="190" y="170"/>
                    </a:lnTo>
                    <a:lnTo>
                      <a:pt x="190" y="170"/>
                    </a:lnTo>
                    <a:lnTo>
                      <a:pt x="215" y="171"/>
                    </a:lnTo>
                    <a:lnTo>
                      <a:pt x="215" y="171"/>
                    </a:lnTo>
                    <a:lnTo>
                      <a:pt x="222" y="171"/>
                    </a:lnTo>
                    <a:lnTo>
                      <a:pt x="222" y="171"/>
                    </a:lnTo>
                    <a:lnTo>
                      <a:pt x="239" y="171"/>
                    </a:lnTo>
                    <a:lnTo>
                      <a:pt x="239" y="171"/>
                    </a:lnTo>
                    <a:lnTo>
                      <a:pt x="277" y="170"/>
                    </a:lnTo>
                    <a:lnTo>
                      <a:pt x="277" y="170"/>
                    </a:lnTo>
                    <a:lnTo>
                      <a:pt x="299" y="168"/>
                    </a:lnTo>
                    <a:lnTo>
                      <a:pt x="299" y="168"/>
                    </a:lnTo>
                    <a:lnTo>
                      <a:pt x="322" y="166"/>
                    </a:lnTo>
                    <a:lnTo>
                      <a:pt x="346" y="163"/>
                    </a:lnTo>
                    <a:lnTo>
                      <a:pt x="371" y="160"/>
                    </a:lnTo>
                    <a:lnTo>
                      <a:pt x="395" y="153"/>
                    </a:lnTo>
                    <a:lnTo>
                      <a:pt x="395" y="153"/>
                    </a:lnTo>
                    <a:lnTo>
                      <a:pt x="420" y="147"/>
                    </a:lnTo>
                    <a:lnTo>
                      <a:pt x="442" y="137"/>
                    </a:lnTo>
                    <a:lnTo>
                      <a:pt x="452" y="132"/>
                    </a:lnTo>
                    <a:lnTo>
                      <a:pt x="461" y="125"/>
                    </a:lnTo>
                    <a:lnTo>
                      <a:pt x="470" y="119"/>
                    </a:lnTo>
                    <a:lnTo>
                      <a:pt x="478" y="112"/>
                    </a:lnTo>
                    <a:lnTo>
                      <a:pt x="478" y="0"/>
                    </a:lnTo>
                    <a:lnTo>
                      <a:pt x="478" y="0"/>
                    </a:lnTo>
                    <a:lnTo>
                      <a:pt x="465" y="8"/>
                    </a:lnTo>
                    <a:lnTo>
                      <a:pt x="451" y="16"/>
                    </a:lnTo>
                    <a:lnTo>
                      <a:pt x="436" y="22"/>
                    </a:lnTo>
                    <a:lnTo>
                      <a:pt x="420" y="27"/>
                    </a:lnTo>
                    <a:lnTo>
                      <a:pt x="404" y="32"/>
                    </a:lnTo>
                    <a:lnTo>
                      <a:pt x="387" y="36"/>
                    </a:lnTo>
                    <a:lnTo>
                      <a:pt x="354" y="42"/>
                    </a:lnTo>
                    <a:lnTo>
                      <a:pt x="321" y="47"/>
                    </a:lnTo>
                    <a:lnTo>
                      <a:pt x="289" y="50"/>
                    </a:lnTo>
                    <a:lnTo>
                      <a:pt x="262" y="51"/>
                    </a:lnTo>
                    <a:lnTo>
                      <a:pt x="239" y="51"/>
                    </a:lnTo>
                    <a:lnTo>
                      <a:pt x="239" y="51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2295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7650163" y="4593047"/>
                <a:ext cx="379412" cy="103188"/>
              </a:xfrm>
              <a:custGeom>
                <a:avLst/>
                <a:gdLst>
                  <a:gd name="T0" fmla="*/ 239 w 478"/>
                  <a:gd name="T1" fmla="*/ 0 h 130"/>
                  <a:gd name="T2" fmla="*/ 239 w 478"/>
                  <a:gd name="T3" fmla="*/ 0 h 130"/>
                  <a:gd name="T4" fmla="*/ 215 w 478"/>
                  <a:gd name="T5" fmla="*/ 0 h 130"/>
                  <a:gd name="T6" fmla="*/ 215 w 478"/>
                  <a:gd name="T7" fmla="*/ 0 h 130"/>
                  <a:gd name="T8" fmla="*/ 196 w 478"/>
                  <a:gd name="T9" fmla="*/ 1 h 130"/>
                  <a:gd name="T10" fmla="*/ 196 w 478"/>
                  <a:gd name="T11" fmla="*/ 1 h 130"/>
                  <a:gd name="T12" fmla="*/ 173 w 478"/>
                  <a:gd name="T13" fmla="*/ 3 h 130"/>
                  <a:gd name="T14" fmla="*/ 148 w 478"/>
                  <a:gd name="T15" fmla="*/ 5 h 130"/>
                  <a:gd name="T16" fmla="*/ 123 w 478"/>
                  <a:gd name="T17" fmla="*/ 9 h 130"/>
                  <a:gd name="T18" fmla="*/ 97 w 478"/>
                  <a:gd name="T19" fmla="*/ 14 h 130"/>
                  <a:gd name="T20" fmla="*/ 72 w 478"/>
                  <a:gd name="T21" fmla="*/ 20 h 130"/>
                  <a:gd name="T22" fmla="*/ 47 w 478"/>
                  <a:gd name="T23" fmla="*/ 28 h 130"/>
                  <a:gd name="T24" fmla="*/ 37 w 478"/>
                  <a:gd name="T25" fmla="*/ 33 h 130"/>
                  <a:gd name="T26" fmla="*/ 27 w 478"/>
                  <a:gd name="T27" fmla="*/ 38 h 130"/>
                  <a:gd name="T28" fmla="*/ 17 w 478"/>
                  <a:gd name="T29" fmla="*/ 45 h 130"/>
                  <a:gd name="T30" fmla="*/ 9 w 478"/>
                  <a:gd name="T31" fmla="*/ 51 h 130"/>
                  <a:gd name="T32" fmla="*/ 9 w 478"/>
                  <a:gd name="T33" fmla="*/ 51 h 130"/>
                  <a:gd name="T34" fmla="*/ 0 w 478"/>
                  <a:gd name="T35" fmla="*/ 59 h 130"/>
                  <a:gd name="T36" fmla="*/ 0 w 478"/>
                  <a:gd name="T37" fmla="*/ 70 h 130"/>
                  <a:gd name="T38" fmla="*/ 0 w 478"/>
                  <a:gd name="T39" fmla="*/ 70 h 130"/>
                  <a:gd name="T40" fmla="*/ 10 w 478"/>
                  <a:gd name="T41" fmla="*/ 80 h 130"/>
                  <a:gd name="T42" fmla="*/ 23 w 478"/>
                  <a:gd name="T43" fmla="*/ 89 h 130"/>
                  <a:gd name="T44" fmla="*/ 37 w 478"/>
                  <a:gd name="T45" fmla="*/ 97 h 130"/>
                  <a:gd name="T46" fmla="*/ 52 w 478"/>
                  <a:gd name="T47" fmla="*/ 103 h 130"/>
                  <a:gd name="T48" fmla="*/ 69 w 478"/>
                  <a:gd name="T49" fmla="*/ 110 h 130"/>
                  <a:gd name="T50" fmla="*/ 87 w 478"/>
                  <a:gd name="T51" fmla="*/ 115 h 130"/>
                  <a:gd name="T52" fmla="*/ 105 w 478"/>
                  <a:gd name="T53" fmla="*/ 118 h 130"/>
                  <a:gd name="T54" fmla="*/ 124 w 478"/>
                  <a:gd name="T55" fmla="*/ 121 h 130"/>
                  <a:gd name="T56" fmla="*/ 160 w 478"/>
                  <a:gd name="T57" fmla="*/ 126 h 130"/>
                  <a:gd name="T58" fmla="*/ 193 w 478"/>
                  <a:gd name="T59" fmla="*/ 129 h 130"/>
                  <a:gd name="T60" fmla="*/ 220 w 478"/>
                  <a:gd name="T61" fmla="*/ 130 h 130"/>
                  <a:gd name="T62" fmla="*/ 239 w 478"/>
                  <a:gd name="T63" fmla="*/ 130 h 130"/>
                  <a:gd name="T64" fmla="*/ 239 w 478"/>
                  <a:gd name="T65" fmla="*/ 130 h 130"/>
                  <a:gd name="T66" fmla="*/ 257 w 478"/>
                  <a:gd name="T67" fmla="*/ 130 h 130"/>
                  <a:gd name="T68" fmla="*/ 285 w 478"/>
                  <a:gd name="T69" fmla="*/ 129 h 130"/>
                  <a:gd name="T70" fmla="*/ 317 w 478"/>
                  <a:gd name="T71" fmla="*/ 126 h 130"/>
                  <a:gd name="T72" fmla="*/ 354 w 478"/>
                  <a:gd name="T73" fmla="*/ 121 h 130"/>
                  <a:gd name="T74" fmla="*/ 372 w 478"/>
                  <a:gd name="T75" fmla="*/ 118 h 130"/>
                  <a:gd name="T76" fmla="*/ 391 w 478"/>
                  <a:gd name="T77" fmla="*/ 115 h 130"/>
                  <a:gd name="T78" fmla="*/ 409 w 478"/>
                  <a:gd name="T79" fmla="*/ 110 h 130"/>
                  <a:gd name="T80" fmla="*/ 426 w 478"/>
                  <a:gd name="T81" fmla="*/ 103 h 130"/>
                  <a:gd name="T82" fmla="*/ 441 w 478"/>
                  <a:gd name="T83" fmla="*/ 97 h 130"/>
                  <a:gd name="T84" fmla="*/ 455 w 478"/>
                  <a:gd name="T85" fmla="*/ 89 h 130"/>
                  <a:gd name="T86" fmla="*/ 468 w 478"/>
                  <a:gd name="T87" fmla="*/ 80 h 130"/>
                  <a:gd name="T88" fmla="*/ 478 w 478"/>
                  <a:gd name="T89" fmla="*/ 70 h 130"/>
                  <a:gd name="T90" fmla="*/ 478 w 478"/>
                  <a:gd name="T91" fmla="*/ 59 h 130"/>
                  <a:gd name="T92" fmla="*/ 478 w 478"/>
                  <a:gd name="T93" fmla="*/ 59 h 130"/>
                  <a:gd name="T94" fmla="*/ 469 w 478"/>
                  <a:gd name="T95" fmla="*/ 51 h 130"/>
                  <a:gd name="T96" fmla="*/ 460 w 478"/>
                  <a:gd name="T97" fmla="*/ 45 h 130"/>
                  <a:gd name="T98" fmla="*/ 450 w 478"/>
                  <a:gd name="T99" fmla="*/ 38 h 130"/>
                  <a:gd name="T100" fmla="*/ 438 w 478"/>
                  <a:gd name="T101" fmla="*/ 32 h 130"/>
                  <a:gd name="T102" fmla="*/ 426 w 478"/>
                  <a:gd name="T103" fmla="*/ 27 h 130"/>
                  <a:gd name="T104" fmla="*/ 413 w 478"/>
                  <a:gd name="T105" fmla="*/ 23 h 130"/>
                  <a:gd name="T106" fmla="*/ 385 w 478"/>
                  <a:gd name="T107" fmla="*/ 15 h 130"/>
                  <a:gd name="T108" fmla="*/ 355 w 478"/>
                  <a:gd name="T109" fmla="*/ 9 h 130"/>
                  <a:gd name="T110" fmla="*/ 327 w 478"/>
                  <a:gd name="T111" fmla="*/ 5 h 130"/>
                  <a:gd name="T112" fmla="*/ 300 w 478"/>
                  <a:gd name="T113" fmla="*/ 3 h 130"/>
                  <a:gd name="T114" fmla="*/ 276 w 478"/>
                  <a:gd name="T115" fmla="*/ 1 h 130"/>
                  <a:gd name="T116" fmla="*/ 276 w 478"/>
                  <a:gd name="T117" fmla="*/ 1 h 130"/>
                  <a:gd name="T118" fmla="*/ 239 w 478"/>
                  <a:gd name="T119" fmla="*/ 0 h 130"/>
                  <a:gd name="T120" fmla="*/ 239 w 478"/>
                  <a:gd name="T121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8" h="130">
                    <a:moveTo>
                      <a:pt x="239" y="0"/>
                    </a:moveTo>
                    <a:lnTo>
                      <a:pt x="239" y="0"/>
                    </a:lnTo>
                    <a:lnTo>
                      <a:pt x="215" y="0"/>
                    </a:lnTo>
                    <a:lnTo>
                      <a:pt x="215" y="0"/>
                    </a:lnTo>
                    <a:lnTo>
                      <a:pt x="196" y="1"/>
                    </a:lnTo>
                    <a:lnTo>
                      <a:pt x="196" y="1"/>
                    </a:lnTo>
                    <a:lnTo>
                      <a:pt x="173" y="3"/>
                    </a:lnTo>
                    <a:lnTo>
                      <a:pt x="148" y="5"/>
                    </a:lnTo>
                    <a:lnTo>
                      <a:pt x="123" y="9"/>
                    </a:lnTo>
                    <a:lnTo>
                      <a:pt x="97" y="14"/>
                    </a:lnTo>
                    <a:lnTo>
                      <a:pt x="72" y="20"/>
                    </a:lnTo>
                    <a:lnTo>
                      <a:pt x="47" y="28"/>
                    </a:lnTo>
                    <a:lnTo>
                      <a:pt x="37" y="33"/>
                    </a:lnTo>
                    <a:lnTo>
                      <a:pt x="27" y="38"/>
                    </a:lnTo>
                    <a:lnTo>
                      <a:pt x="17" y="45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0" y="59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10" y="80"/>
                    </a:lnTo>
                    <a:lnTo>
                      <a:pt x="23" y="89"/>
                    </a:lnTo>
                    <a:lnTo>
                      <a:pt x="37" y="97"/>
                    </a:lnTo>
                    <a:lnTo>
                      <a:pt x="52" y="103"/>
                    </a:lnTo>
                    <a:lnTo>
                      <a:pt x="69" y="110"/>
                    </a:lnTo>
                    <a:lnTo>
                      <a:pt x="87" y="115"/>
                    </a:lnTo>
                    <a:lnTo>
                      <a:pt x="105" y="118"/>
                    </a:lnTo>
                    <a:lnTo>
                      <a:pt x="124" y="121"/>
                    </a:lnTo>
                    <a:lnTo>
                      <a:pt x="160" y="126"/>
                    </a:lnTo>
                    <a:lnTo>
                      <a:pt x="193" y="129"/>
                    </a:lnTo>
                    <a:lnTo>
                      <a:pt x="220" y="130"/>
                    </a:lnTo>
                    <a:lnTo>
                      <a:pt x="239" y="130"/>
                    </a:lnTo>
                    <a:lnTo>
                      <a:pt x="239" y="130"/>
                    </a:lnTo>
                    <a:lnTo>
                      <a:pt x="257" y="130"/>
                    </a:lnTo>
                    <a:lnTo>
                      <a:pt x="285" y="129"/>
                    </a:lnTo>
                    <a:lnTo>
                      <a:pt x="317" y="126"/>
                    </a:lnTo>
                    <a:lnTo>
                      <a:pt x="354" y="121"/>
                    </a:lnTo>
                    <a:lnTo>
                      <a:pt x="372" y="118"/>
                    </a:lnTo>
                    <a:lnTo>
                      <a:pt x="391" y="115"/>
                    </a:lnTo>
                    <a:lnTo>
                      <a:pt x="409" y="110"/>
                    </a:lnTo>
                    <a:lnTo>
                      <a:pt x="426" y="103"/>
                    </a:lnTo>
                    <a:lnTo>
                      <a:pt x="441" y="97"/>
                    </a:lnTo>
                    <a:lnTo>
                      <a:pt x="455" y="89"/>
                    </a:lnTo>
                    <a:lnTo>
                      <a:pt x="468" y="80"/>
                    </a:lnTo>
                    <a:lnTo>
                      <a:pt x="478" y="70"/>
                    </a:lnTo>
                    <a:lnTo>
                      <a:pt x="478" y="59"/>
                    </a:lnTo>
                    <a:lnTo>
                      <a:pt x="478" y="59"/>
                    </a:lnTo>
                    <a:lnTo>
                      <a:pt x="469" y="51"/>
                    </a:lnTo>
                    <a:lnTo>
                      <a:pt x="460" y="45"/>
                    </a:lnTo>
                    <a:lnTo>
                      <a:pt x="450" y="38"/>
                    </a:lnTo>
                    <a:lnTo>
                      <a:pt x="438" y="32"/>
                    </a:lnTo>
                    <a:lnTo>
                      <a:pt x="426" y="27"/>
                    </a:lnTo>
                    <a:lnTo>
                      <a:pt x="413" y="23"/>
                    </a:lnTo>
                    <a:lnTo>
                      <a:pt x="385" y="15"/>
                    </a:lnTo>
                    <a:lnTo>
                      <a:pt x="355" y="9"/>
                    </a:lnTo>
                    <a:lnTo>
                      <a:pt x="327" y="5"/>
                    </a:lnTo>
                    <a:lnTo>
                      <a:pt x="300" y="3"/>
                    </a:lnTo>
                    <a:lnTo>
                      <a:pt x="276" y="1"/>
                    </a:lnTo>
                    <a:lnTo>
                      <a:pt x="276" y="1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2295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734560" y="1977070"/>
              <a:ext cx="792480" cy="638726"/>
              <a:chOff x="2782669" y="1604734"/>
              <a:chExt cx="336918" cy="296097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2782669" y="1604734"/>
                <a:ext cx="336918" cy="296097"/>
                <a:chOff x="2782669" y="1604734"/>
                <a:chExt cx="336918" cy="296097"/>
              </a:xfrm>
            </p:grpSpPr>
            <p:sp>
              <p:nvSpPr>
                <p:cNvPr id="74" name="Freeform 62"/>
                <p:cNvSpPr>
                  <a:spLocks noEditPoints="1"/>
                </p:cNvSpPr>
                <p:nvPr/>
              </p:nvSpPr>
              <p:spPr bwMode="invGray">
                <a:xfrm>
                  <a:off x="2782669" y="1604734"/>
                  <a:ext cx="336918" cy="296097"/>
                </a:xfrm>
                <a:custGeom>
                  <a:avLst/>
                  <a:gdLst>
                    <a:gd name="T0" fmla="*/ 38 w 705"/>
                    <a:gd name="T1" fmla="*/ 0 h 579"/>
                    <a:gd name="T2" fmla="*/ 31 w 705"/>
                    <a:gd name="T3" fmla="*/ 0 h 579"/>
                    <a:gd name="T4" fmla="*/ 17 w 705"/>
                    <a:gd name="T5" fmla="*/ 6 h 579"/>
                    <a:gd name="T6" fmla="*/ 7 w 705"/>
                    <a:gd name="T7" fmla="*/ 17 h 579"/>
                    <a:gd name="T8" fmla="*/ 0 w 705"/>
                    <a:gd name="T9" fmla="*/ 29 h 579"/>
                    <a:gd name="T10" fmla="*/ 0 w 705"/>
                    <a:gd name="T11" fmla="*/ 457 h 579"/>
                    <a:gd name="T12" fmla="*/ 0 w 705"/>
                    <a:gd name="T13" fmla="*/ 466 h 579"/>
                    <a:gd name="T14" fmla="*/ 7 w 705"/>
                    <a:gd name="T15" fmla="*/ 480 h 579"/>
                    <a:gd name="T16" fmla="*/ 17 w 705"/>
                    <a:gd name="T17" fmla="*/ 489 h 579"/>
                    <a:gd name="T18" fmla="*/ 31 w 705"/>
                    <a:gd name="T19" fmla="*/ 495 h 579"/>
                    <a:gd name="T20" fmla="*/ 279 w 705"/>
                    <a:gd name="T21" fmla="*/ 496 h 579"/>
                    <a:gd name="T22" fmla="*/ 226 w 705"/>
                    <a:gd name="T23" fmla="*/ 522 h 579"/>
                    <a:gd name="T24" fmla="*/ 219 w 705"/>
                    <a:gd name="T25" fmla="*/ 524 h 579"/>
                    <a:gd name="T26" fmla="*/ 210 w 705"/>
                    <a:gd name="T27" fmla="*/ 528 h 579"/>
                    <a:gd name="T28" fmla="*/ 203 w 705"/>
                    <a:gd name="T29" fmla="*/ 535 h 579"/>
                    <a:gd name="T30" fmla="*/ 197 w 705"/>
                    <a:gd name="T31" fmla="*/ 546 h 579"/>
                    <a:gd name="T32" fmla="*/ 197 w 705"/>
                    <a:gd name="T33" fmla="*/ 552 h 579"/>
                    <a:gd name="T34" fmla="*/ 200 w 705"/>
                    <a:gd name="T35" fmla="*/ 563 h 579"/>
                    <a:gd name="T36" fmla="*/ 205 w 705"/>
                    <a:gd name="T37" fmla="*/ 571 h 579"/>
                    <a:gd name="T38" fmla="*/ 215 w 705"/>
                    <a:gd name="T39" fmla="*/ 578 h 579"/>
                    <a:gd name="T40" fmla="*/ 226 w 705"/>
                    <a:gd name="T41" fmla="*/ 579 h 579"/>
                    <a:gd name="T42" fmla="*/ 480 w 705"/>
                    <a:gd name="T43" fmla="*/ 579 h 579"/>
                    <a:gd name="T44" fmla="*/ 491 w 705"/>
                    <a:gd name="T45" fmla="*/ 578 h 579"/>
                    <a:gd name="T46" fmla="*/ 499 w 705"/>
                    <a:gd name="T47" fmla="*/ 571 h 579"/>
                    <a:gd name="T48" fmla="*/ 506 w 705"/>
                    <a:gd name="T49" fmla="*/ 563 h 579"/>
                    <a:gd name="T50" fmla="*/ 507 w 705"/>
                    <a:gd name="T51" fmla="*/ 552 h 579"/>
                    <a:gd name="T52" fmla="*/ 507 w 705"/>
                    <a:gd name="T53" fmla="*/ 546 h 579"/>
                    <a:gd name="T54" fmla="*/ 503 w 705"/>
                    <a:gd name="T55" fmla="*/ 535 h 579"/>
                    <a:gd name="T56" fmla="*/ 495 w 705"/>
                    <a:gd name="T57" fmla="*/ 528 h 579"/>
                    <a:gd name="T58" fmla="*/ 485 w 705"/>
                    <a:gd name="T59" fmla="*/ 524 h 579"/>
                    <a:gd name="T60" fmla="*/ 421 w 705"/>
                    <a:gd name="T61" fmla="*/ 522 h 579"/>
                    <a:gd name="T62" fmla="*/ 667 w 705"/>
                    <a:gd name="T63" fmla="*/ 496 h 579"/>
                    <a:gd name="T64" fmla="*/ 675 w 705"/>
                    <a:gd name="T65" fmla="*/ 495 h 579"/>
                    <a:gd name="T66" fmla="*/ 689 w 705"/>
                    <a:gd name="T67" fmla="*/ 489 h 579"/>
                    <a:gd name="T68" fmla="*/ 698 w 705"/>
                    <a:gd name="T69" fmla="*/ 480 h 579"/>
                    <a:gd name="T70" fmla="*/ 704 w 705"/>
                    <a:gd name="T71" fmla="*/ 466 h 579"/>
                    <a:gd name="T72" fmla="*/ 705 w 705"/>
                    <a:gd name="T73" fmla="*/ 38 h 579"/>
                    <a:gd name="T74" fmla="*/ 704 w 705"/>
                    <a:gd name="T75" fmla="*/ 29 h 579"/>
                    <a:gd name="T76" fmla="*/ 698 w 705"/>
                    <a:gd name="T77" fmla="*/ 17 h 579"/>
                    <a:gd name="T78" fmla="*/ 689 w 705"/>
                    <a:gd name="T79" fmla="*/ 6 h 579"/>
                    <a:gd name="T80" fmla="*/ 675 w 705"/>
                    <a:gd name="T81" fmla="*/ 0 h 579"/>
                    <a:gd name="T82" fmla="*/ 667 w 705"/>
                    <a:gd name="T83" fmla="*/ 0 h 579"/>
                    <a:gd name="T84" fmla="*/ 31 w 705"/>
                    <a:gd name="T85" fmla="*/ 464 h 579"/>
                    <a:gd name="T86" fmla="*/ 673 w 705"/>
                    <a:gd name="T87" fmla="*/ 32 h 5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705" h="579">
                      <a:moveTo>
                        <a:pt x="667" y="0"/>
                      </a:move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31" y="0"/>
                      </a:lnTo>
                      <a:lnTo>
                        <a:pt x="24" y="3"/>
                      </a:lnTo>
                      <a:lnTo>
                        <a:pt x="17" y="6"/>
                      </a:lnTo>
                      <a:lnTo>
                        <a:pt x="12" y="11"/>
                      </a:lnTo>
                      <a:lnTo>
                        <a:pt x="7" y="17"/>
                      </a:lnTo>
                      <a:lnTo>
                        <a:pt x="3" y="22"/>
                      </a:lnTo>
                      <a:lnTo>
                        <a:pt x="0" y="29"/>
                      </a:lnTo>
                      <a:lnTo>
                        <a:pt x="0" y="38"/>
                      </a:lnTo>
                      <a:lnTo>
                        <a:pt x="0" y="457"/>
                      </a:lnTo>
                      <a:lnTo>
                        <a:pt x="0" y="457"/>
                      </a:lnTo>
                      <a:lnTo>
                        <a:pt x="0" y="466"/>
                      </a:lnTo>
                      <a:lnTo>
                        <a:pt x="3" y="473"/>
                      </a:lnTo>
                      <a:lnTo>
                        <a:pt x="7" y="480"/>
                      </a:lnTo>
                      <a:lnTo>
                        <a:pt x="12" y="485"/>
                      </a:lnTo>
                      <a:lnTo>
                        <a:pt x="17" y="489"/>
                      </a:lnTo>
                      <a:lnTo>
                        <a:pt x="24" y="493"/>
                      </a:lnTo>
                      <a:lnTo>
                        <a:pt x="31" y="495"/>
                      </a:lnTo>
                      <a:lnTo>
                        <a:pt x="38" y="496"/>
                      </a:lnTo>
                      <a:lnTo>
                        <a:pt x="279" y="496"/>
                      </a:lnTo>
                      <a:lnTo>
                        <a:pt x="279" y="522"/>
                      </a:lnTo>
                      <a:lnTo>
                        <a:pt x="226" y="522"/>
                      </a:lnTo>
                      <a:lnTo>
                        <a:pt x="226" y="522"/>
                      </a:lnTo>
                      <a:lnTo>
                        <a:pt x="219" y="524"/>
                      </a:lnTo>
                      <a:lnTo>
                        <a:pt x="215" y="525"/>
                      </a:lnTo>
                      <a:lnTo>
                        <a:pt x="210" y="528"/>
                      </a:lnTo>
                      <a:lnTo>
                        <a:pt x="205" y="531"/>
                      </a:lnTo>
                      <a:lnTo>
                        <a:pt x="203" y="535"/>
                      </a:lnTo>
                      <a:lnTo>
                        <a:pt x="200" y="540"/>
                      </a:lnTo>
                      <a:lnTo>
                        <a:pt x="197" y="546"/>
                      </a:lnTo>
                      <a:lnTo>
                        <a:pt x="197" y="552"/>
                      </a:lnTo>
                      <a:lnTo>
                        <a:pt x="197" y="552"/>
                      </a:lnTo>
                      <a:lnTo>
                        <a:pt x="197" y="557"/>
                      </a:lnTo>
                      <a:lnTo>
                        <a:pt x="200" y="563"/>
                      </a:lnTo>
                      <a:lnTo>
                        <a:pt x="203" y="567"/>
                      </a:lnTo>
                      <a:lnTo>
                        <a:pt x="205" y="571"/>
                      </a:lnTo>
                      <a:lnTo>
                        <a:pt x="210" y="575"/>
                      </a:lnTo>
                      <a:lnTo>
                        <a:pt x="215" y="578"/>
                      </a:lnTo>
                      <a:lnTo>
                        <a:pt x="219" y="579"/>
                      </a:lnTo>
                      <a:lnTo>
                        <a:pt x="226" y="579"/>
                      </a:lnTo>
                      <a:lnTo>
                        <a:pt x="480" y="579"/>
                      </a:lnTo>
                      <a:lnTo>
                        <a:pt x="480" y="579"/>
                      </a:lnTo>
                      <a:lnTo>
                        <a:pt x="485" y="579"/>
                      </a:lnTo>
                      <a:lnTo>
                        <a:pt x="491" y="578"/>
                      </a:lnTo>
                      <a:lnTo>
                        <a:pt x="495" y="575"/>
                      </a:lnTo>
                      <a:lnTo>
                        <a:pt x="499" y="571"/>
                      </a:lnTo>
                      <a:lnTo>
                        <a:pt x="503" y="567"/>
                      </a:lnTo>
                      <a:lnTo>
                        <a:pt x="506" y="563"/>
                      </a:lnTo>
                      <a:lnTo>
                        <a:pt x="507" y="557"/>
                      </a:lnTo>
                      <a:lnTo>
                        <a:pt x="507" y="552"/>
                      </a:lnTo>
                      <a:lnTo>
                        <a:pt x="507" y="552"/>
                      </a:lnTo>
                      <a:lnTo>
                        <a:pt x="507" y="546"/>
                      </a:lnTo>
                      <a:lnTo>
                        <a:pt x="506" y="540"/>
                      </a:lnTo>
                      <a:lnTo>
                        <a:pt x="503" y="535"/>
                      </a:lnTo>
                      <a:lnTo>
                        <a:pt x="499" y="531"/>
                      </a:lnTo>
                      <a:lnTo>
                        <a:pt x="495" y="528"/>
                      </a:lnTo>
                      <a:lnTo>
                        <a:pt x="491" y="525"/>
                      </a:lnTo>
                      <a:lnTo>
                        <a:pt x="485" y="524"/>
                      </a:lnTo>
                      <a:lnTo>
                        <a:pt x="480" y="522"/>
                      </a:lnTo>
                      <a:lnTo>
                        <a:pt x="421" y="522"/>
                      </a:lnTo>
                      <a:lnTo>
                        <a:pt x="421" y="496"/>
                      </a:lnTo>
                      <a:lnTo>
                        <a:pt x="667" y="496"/>
                      </a:lnTo>
                      <a:lnTo>
                        <a:pt x="667" y="496"/>
                      </a:lnTo>
                      <a:lnTo>
                        <a:pt x="675" y="495"/>
                      </a:lnTo>
                      <a:lnTo>
                        <a:pt x="682" y="493"/>
                      </a:lnTo>
                      <a:lnTo>
                        <a:pt x="689" y="489"/>
                      </a:lnTo>
                      <a:lnTo>
                        <a:pt x="694" y="485"/>
                      </a:lnTo>
                      <a:lnTo>
                        <a:pt x="698" y="480"/>
                      </a:lnTo>
                      <a:lnTo>
                        <a:pt x="701" y="473"/>
                      </a:lnTo>
                      <a:lnTo>
                        <a:pt x="704" y="466"/>
                      </a:lnTo>
                      <a:lnTo>
                        <a:pt x="705" y="457"/>
                      </a:lnTo>
                      <a:lnTo>
                        <a:pt x="705" y="38"/>
                      </a:lnTo>
                      <a:lnTo>
                        <a:pt x="705" y="38"/>
                      </a:lnTo>
                      <a:lnTo>
                        <a:pt x="704" y="29"/>
                      </a:lnTo>
                      <a:lnTo>
                        <a:pt x="701" y="22"/>
                      </a:lnTo>
                      <a:lnTo>
                        <a:pt x="698" y="17"/>
                      </a:lnTo>
                      <a:lnTo>
                        <a:pt x="694" y="11"/>
                      </a:lnTo>
                      <a:lnTo>
                        <a:pt x="689" y="6"/>
                      </a:lnTo>
                      <a:lnTo>
                        <a:pt x="682" y="3"/>
                      </a:lnTo>
                      <a:lnTo>
                        <a:pt x="675" y="0"/>
                      </a:lnTo>
                      <a:lnTo>
                        <a:pt x="667" y="0"/>
                      </a:lnTo>
                      <a:lnTo>
                        <a:pt x="667" y="0"/>
                      </a:lnTo>
                      <a:close/>
                      <a:moveTo>
                        <a:pt x="673" y="464"/>
                      </a:moveTo>
                      <a:lnTo>
                        <a:pt x="31" y="464"/>
                      </a:lnTo>
                      <a:lnTo>
                        <a:pt x="31" y="32"/>
                      </a:lnTo>
                      <a:lnTo>
                        <a:pt x="673" y="32"/>
                      </a:lnTo>
                      <a:lnTo>
                        <a:pt x="673" y="464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>
                  <a:solidFill>
                    <a:srgbClr val="4F81BD"/>
                  </a:solidFill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2805709" y="1632290"/>
                  <a:ext cx="292475" cy="195852"/>
                </a:xfrm>
                <a:prstGeom prst="rect">
                  <a:avLst/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2876832" y="1672611"/>
                <a:ext cx="155575" cy="107684"/>
                <a:chOff x="2697372" y="2619983"/>
                <a:chExt cx="155575" cy="107684"/>
              </a:xfrm>
              <a:effectLst/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697372" y="2619983"/>
                  <a:ext cx="155575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1F497D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697372" y="2673825"/>
                  <a:ext cx="155575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4F81BD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697372" y="2727667"/>
                  <a:ext cx="155575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8064A2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</p:grpSp>
        </p:grpSp>
        <p:pic>
          <p:nvPicPr>
            <p:cNvPr id="76" name="Picture 2" descr="C:\Users\pratikr\AppData\Local\Microsoft\Windows\Temporary Internet Files\Content.Outlook\JLL7EN0I\vse_series_prelaunch_icon_10091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4146" y="6553985"/>
              <a:ext cx="1540382" cy="2048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Rounded Rectangle 76"/>
            <p:cNvSpPr/>
            <p:nvPr/>
          </p:nvSpPr>
          <p:spPr>
            <a:xfrm>
              <a:off x="4043680" y="6199623"/>
              <a:ext cx="680720" cy="30480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805678" y="6199623"/>
              <a:ext cx="680720" cy="30480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547360" y="6199623"/>
              <a:ext cx="853440" cy="30480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326227" y="6710680"/>
              <a:ext cx="168849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</a:rPr>
                <a:t>X86 Server Cluster</a:t>
              </a:r>
              <a:endPara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eft-Right Arrow 86"/>
            <p:cNvSpPr/>
            <p:nvPr/>
          </p:nvSpPr>
          <p:spPr>
            <a:xfrm>
              <a:off x="2733040" y="3518417"/>
              <a:ext cx="914400" cy="528320"/>
            </a:xfrm>
            <a:prstGeom prst="leftRightArrow">
              <a:avLst>
                <a:gd name="adj1" fmla="val 65385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Left-Right Arrow 89"/>
            <p:cNvSpPr/>
            <p:nvPr/>
          </p:nvSpPr>
          <p:spPr>
            <a:xfrm rot="5400000">
              <a:off x="4790440" y="2713167"/>
              <a:ext cx="670560" cy="528320"/>
            </a:xfrm>
            <a:prstGeom prst="leftRightArrow">
              <a:avLst>
                <a:gd name="adj1" fmla="val 65385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323840" y="3024746"/>
              <a:ext cx="822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</a:rPr>
                <a:t>REST APIs</a:t>
              </a:r>
              <a:endParaRPr kumimoji="0" lang="en-CA" sz="1100" b="0" i="1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4053840" y="4877727"/>
              <a:ext cx="670560" cy="328146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01" name="Picture 2" descr="C:\Users\pratikr\AppData\Local\Microsoft\Windows\Temporary Internet Files\Content.Outlook\JLL7EN0I\vse_series_prelaunch_icon_10091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4449" y="6553985"/>
              <a:ext cx="1540382" cy="2048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TextBox 102"/>
            <p:cNvSpPr txBox="1"/>
            <p:nvPr/>
          </p:nvSpPr>
          <p:spPr>
            <a:xfrm>
              <a:off x="8204200" y="6121400"/>
              <a:ext cx="2870401" cy="302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dirty="0" smtClean="0">
                  <a:solidFill>
                    <a:srgbClr val="000000"/>
                  </a:solidFill>
                </a:rPr>
                <a:t>Agents in hardware and in base OS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 flipV="1">
              <a:off x="6756400" y="6324600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8229601" y="5436386"/>
              <a:ext cx="2324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dirty="0" smtClean="0">
                  <a:solidFill>
                    <a:srgbClr val="000000"/>
                  </a:solidFill>
                </a:rPr>
                <a:t>Individual agent APIs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V="1">
              <a:off x="6756400" y="5639586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8229600" y="4869180"/>
              <a:ext cx="3581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dirty="0" smtClean="0">
                  <a:solidFill>
                    <a:srgbClr val="000000"/>
                  </a:solidFill>
                </a:rPr>
                <a:t>Provisioning/Configuration systems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 flipV="1">
              <a:off x="6756400" y="5047496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ounded Rectangle 114"/>
            <p:cNvSpPr/>
            <p:nvPr/>
          </p:nvSpPr>
          <p:spPr>
            <a:xfrm>
              <a:off x="3739183" y="3335918"/>
              <a:ext cx="2932550" cy="69518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Orchestration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and Configuration Logic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229600" y="2614601"/>
              <a:ext cx="4229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noProof="0" dirty="0" smtClean="0">
                  <a:solidFill>
                    <a:srgbClr val="000000"/>
                  </a:solidFill>
                </a:rPr>
                <a:t>API allows definition and provisioning of different software stacks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6756400" y="2957501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823460" y="4877727"/>
              <a:ext cx="670560" cy="328146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547360" y="4877727"/>
              <a:ext cx="670560" cy="328146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194810" y="4648089"/>
              <a:ext cx="388620" cy="1910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946650" y="4648089"/>
              <a:ext cx="388620" cy="1910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685578" y="4648088"/>
              <a:ext cx="394123" cy="193731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29600" y="4534892"/>
              <a:ext cx="3581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dirty="0" smtClean="0">
                  <a:solidFill>
                    <a:srgbClr val="000000"/>
                  </a:solidFill>
                </a:rPr>
                <a:t>Mediation plugins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6756400" y="4713208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Left-Right Arrow 60"/>
            <p:cNvSpPr/>
            <p:nvPr/>
          </p:nvSpPr>
          <p:spPr>
            <a:xfrm rot="5400000">
              <a:off x="4127878" y="4174148"/>
              <a:ext cx="522481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Left-Right Arrow 77"/>
            <p:cNvSpPr/>
            <p:nvPr/>
          </p:nvSpPr>
          <p:spPr>
            <a:xfrm rot="5400000">
              <a:off x="4884798" y="4174148"/>
              <a:ext cx="522481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Left-Right Arrow 79"/>
            <p:cNvSpPr/>
            <p:nvPr/>
          </p:nvSpPr>
          <p:spPr>
            <a:xfrm rot="5400000">
              <a:off x="5606071" y="4174148"/>
              <a:ext cx="522481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229600" y="4112859"/>
              <a:ext cx="3581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kern="0" dirty="0" smtClean="0">
                  <a:solidFill>
                    <a:srgbClr val="000000"/>
                  </a:solidFill>
                </a:rPr>
                <a:t>OSCAR “standard” invocations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V="1">
              <a:off x="6756400" y="4291175"/>
              <a:ext cx="1447800" cy="127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  <a:miter lim="800000"/>
              <a:headEnd type="triangl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Left-Right Arrow 52"/>
            <p:cNvSpPr/>
            <p:nvPr/>
          </p:nvSpPr>
          <p:spPr>
            <a:xfrm rot="5400000">
              <a:off x="4006007" y="5478287"/>
              <a:ext cx="766224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Left-Right Arrow 53"/>
            <p:cNvSpPr/>
            <p:nvPr/>
          </p:nvSpPr>
          <p:spPr>
            <a:xfrm rot="5400000">
              <a:off x="4762927" y="5478287"/>
              <a:ext cx="766224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Left-Right Arrow 56"/>
            <p:cNvSpPr/>
            <p:nvPr/>
          </p:nvSpPr>
          <p:spPr>
            <a:xfrm rot="5400000">
              <a:off x="5484200" y="5478287"/>
              <a:ext cx="766224" cy="323799"/>
            </a:xfrm>
            <a:prstGeom prst="leftRightArrow">
              <a:avLst>
                <a:gd name="adj1" fmla="val 44467"/>
                <a:gd name="adj2" fmla="val 50000"/>
              </a:avLst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910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0407" y="5406857"/>
            <a:ext cx="7111087" cy="263141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Arial"/>
                <a:cs typeface="Arial"/>
              </a:rPr>
              <a:t>Things we need to do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Define stacks in terms of components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Specify components as OS/package</a:t>
            </a:r>
          </a:p>
          <a:p>
            <a:pPr algn="l">
              <a:lnSpc>
                <a:spcPct val="12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	Use parameters to configure components during creation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Allocate servers based on capability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Load images onto servers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Configure packages on servers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4923" y="510325"/>
            <a:ext cx="13167362" cy="664797"/>
          </a:xfrm>
        </p:spPr>
        <p:txBody>
          <a:bodyPr/>
          <a:lstStyle/>
          <a:p>
            <a:r>
              <a:rPr lang="en-US" dirty="0" smtClean="0"/>
              <a:t>Objects and 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9015" y="1620373"/>
            <a:ext cx="2631334" cy="179118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Stack Type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Component choices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 Max #, Min #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  Dependencies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 Mandatory/optional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Fixed parameter values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Per-stack parameters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31748" y="2122017"/>
            <a:ext cx="3849616" cy="793985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Stack Template</a:t>
            </a:r>
            <a:endParaRPr lang="en-US" sz="18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Specific components (#, OS, flavor)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Specific parameters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34555" y="4004018"/>
            <a:ext cx="1960253" cy="104328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Component Type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Package(s)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OS options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Run-time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reqs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</a:t>
            </a:r>
          </a:p>
        </p:txBody>
      </p:sp>
      <p:cxnSp>
        <p:nvCxnSpPr>
          <p:cNvPr id="13" name="Curved Connector 12"/>
          <p:cNvCxnSpPr>
            <a:stCxn id="4" idx="3"/>
            <a:endCxn id="61" idx="1"/>
          </p:cNvCxnSpPr>
          <p:nvPr/>
        </p:nvCxnSpPr>
        <p:spPr>
          <a:xfrm>
            <a:off x="3430349" y="2515964"/>
            <a:ext cx="1201399" cy="3046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62" idx="0"/>
            <a:endCxn id="4" idx="2"/>
          </p:cNvCxnSpPr>
          <p:nvPr/>
        </p:nvCxnSpPr>
        <p:spPr>
          <a:xfrm flipV="1">
            <a:off x="2114682" y="3411554"/>
            <a:ext cx="0" cy="592464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61" idx="2"/>
            <a:endCxn id="118" idx="0"/>
          </p:cNvCxnSpPr>
          <p:nvPr/>
        </p:nvCxnSpPr>
        <p:spPr>
          <a:xfrm>
            <a:off x="6556556" y="2916002"/>
            <a:ext cx="0" cy="1185875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608861" y="3233632"/>
            <a:ext cx="947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contains</a:t>
            </a:r>
            <a:endParaRPr lang="en-US" sz="1600" dirty="0"/>
          </a:p>
        </p:txBody>
      </p:sp>
      <p:sp>
        <p:nvSpPr>
          <p:cNvPr id="102" name="Rectangle 101"/>
          <p:cNvSpPr/>
          <p:nvPr/>
        </p:nvSpPr>
        <p:spPr>
          <a:xfrm>
            <a:off x="2108200" y="3677242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1,n</a:t>
            </a:r>
            <a:endParaRPr lang="en-US" sz="1600" dirty="0"/>
          </a:p>
        </p:txBody>
      </p:sp>
      <p:sp>
        <p:nvSpPr>
          <p:cNvPr id="107" name="Rectangle 106"/>
          <p:cNvSpPr/>
          <p:nvPr/>
        </p:nvSpPr>
        <p:spPr>
          <a:xfrm>
            <a:off x="3562509" y="2172999"/>
            <a:ext cx="10278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based on</a:t>
            </a:r>
            <a:endParaRPr lang="en-US" sz="1600" dirty="0"/>
          </a:p>
        </p:txBody>
      </p:sp>
      <p:sp>
        <p:nvSpPr>
          <p:cNvPr id="108" name="Rectangle 107"/>
          <p:cNvSpPr/>
          <p:nvPr/>
        </p:nvSpPr>
        <p:spPr>
          <a:xfrm>
            <a:off x="8701991" y="4130573"/>
            <a:ext cx="503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is a</a:t>
            </a:r>
            <a:endParaRPr lang="en-US" sz="1600" dirty="0"/>
          </a:p>
        </p:txBody>
      </p:sp>
      <p:sp>
        <p:nvSpPr>
          <p:cNvPr id="109" name="Rectangle 108"/>
          <p:cNvSpPr/>
          <p:nvPr/>
        </p:nvSpPr>
        <p:spPr>
          <a:xfrm>
            <a:off x="6560802" y="3769976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1,n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305009" y="4101877"/>
            <a:ext cx="2503094" cy="79398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Component Definition</a:t>
            </a:r>
            <a:endParaRPr lang="en-US" sz="18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Specific OS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…</a:t>
            </a:r>
          </a:p>
        </p:txBody>
      </p:sp>
      <p:cxnSp>
        <p:nvCxnSpPr>
          <p:cNvPr id="119" name="Curved Connector 12"/>
          <p:cNvCxnSpPr>
            <a:stCxn id="62" idx="3"/>
            <a:endCxn id="118" idx="1"/>
          </p:cNvCxnSpPr>
          <p:nvPr/>
        </p:nvCxnSpPr>
        <p:spPr>
          <a:xfrm flipV="1">
            <a:off x="3094808" y="4498870"/>
            <a:ext cx="2210201" cy="26790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3987053" y="4167074"/>
            <a:ext cx="503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  <a:latin typeface="Arial"/>
                <a:cs typeface="Arial"/>
              </a:rPr>
              <a:t>is a</a:t>
            </a:r>
            <a:endParaRPr lang="en-US" sz="1600" dirty="0"/>
          </a:p>
        </p:txBody>
      </p:sp>
      <p:cxnSp>
        <p:nvCxnSpPr>
          <p:cNvPr id="126" name="Curved Connector 12"/>
          <p:cNvCxnSpPr>
            <a:stCxn id="118" idx="3"/>
            <a:endCxn id="59" idx="1"/>
          </p:cNvCxnSpPr>
          <p:nvPr/>
        </p:nvCxnSpPr>
        <p:spPr>
          <a:xfrm>
            <a:off x="7808103" y="4498870"/>
            <a:ext cx="2621621" cy="0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201478" y="3513928"/>
            <a:ext cx="947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contains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9680676" y="2122017"/>
            <a:ext cx="3849616" cy="793985"/>
          </a:xfrm>
          <a:prstGeom prst="rect">
            <a:avLst/>
          </a:prstGeom>
          <a:ln w="9525"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Stack</a:t>
            </a:r>
            <a:endParaRPr lang="en-US" sz="18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Specific components (#, OS, flavor)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Specific parameters</a:t>
            </a:r>
          </a:p>
        </p:txBody>
      </p:sp>
      <p:cxnSp>
        <p:nvCxnSpPr>
          <p:cNvPr id="38" name="Curved Connector 12"/>
          <p:cNvCxnSpPr/>
          <p:nvPr/>
        </p:nvCxnSpPr>
        <p:spPr>
          <a:xfrm>
            <a:off x="8490484" y="2515964"/>
            <a:ext cx="1201399" cy="3046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622644" y="2172999"/>
            <a:ext cx="10278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based on</a:t>
            </a:r>
            <a:endParaRPr lang="en-US" sz="1600" dirty="0"/>
          </a:p>
        </p:txBody>
      </p:sp>
      <p:cxnSp>
        <p:nvCxnSpPr>
          <p:cNvPr id="47" name="Curved Connector 70"/>
          <p:cNvCxnSpPr>
            <a:stCxn id="35" idx="2"/>
            <a:endCxn id="59" idx="0"/>
          </p:cNvCxnSpPr>
          <p:nvPr/>
        </p:nvCxnSpPr>
        <p:spPr>
          <a:xfrm>
            <a:off x="11605484" y="2916002"/>
            <a:ext cx="11667" cy="1185875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1605483" y="3136210"/>
            <a:ext cx="947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contains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0926886" y="5728168"/>
            <a:ext cx="1400228" cy="1541882"/>
          </a:xfrm>
          <a:prstGeom prst="rect">
            <a:avLst/>
          </a:prstGeom>
          <a:ln w="9525"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Server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MAC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CPU #/type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Memory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Disk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Interfaces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429724" y="4101877"/>
            <a:ext cx="2374854" cy="79398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/>
                <a:cs typeface="Arial"/>
              </a:rPr>
              <a:t>Component Instance</a:t>
            </a:r>
            <a:endParaRPr lang="en-US" sz="18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 Specific OS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…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1602020" y="3769976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1,n</a:t>
            </a:r>
            <a:endParaRPr lang="en-US" sz="1600" dirty="0"/>
          </a:p>
        </p:txBody>
      </p:sp>
      <p:cxnSp>
        <p:nvCxnSpPr>
          <p:cNvPr id="66" name="Curved Connector 70"/>
          <p:cNvCxnSpPr>
            <a:stCxn id="59" idx="2"/>
            <a:endCxn id="56" idx="0"/>
          </p:cNvCxnSpPr>
          <p:nvPr/>
        </p:nvCxnSpPr>
        <p:spPr>
          <a:xfrm>
            <a:off x="11617151" y="4895862"/>
            <a:ext cx="9849" cy="832306"/>
          </a:xfrm>
          <a:prstGeom prst="straightConnector1">
            <a:avLst/>
          </a:prstGeom>
          <a:ln>
            <a:solidFill>
              <a:schemeClr val="accent2"/>
            </a:solidFill>
            <a:miter lim="800000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1636441" y="5142868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runs 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226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0407" y="2993266"/>
            <a:ext cx="7111087" cy="263141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Arial"/>
                <a:cs typeface="Arial"/>
              </a:rPr>
              <a:t>Things we need to do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Define stacks in terms of components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Specify components as OS/package</a:t>
            </a:r>
          </a:p>
          <a:p>
            <a:pPr algn="l">
              <a:lnSpc>
                <a:spcPct val="12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	Use parameters to configure components during creation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Allocate servers based on capability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Load images onto servers</a:t>
            </a: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Arial"/>
                <a:cs typeface="Arial"/>
              </a:rPr>
              <a:t>Configure packages on servers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4923" y="510325"/>
            <a:ext cx="13167362" cy="664797"/>
          </a:xfrm>
        </p:spPr>
        <p:txBody>
          <a:bodyPr/>
          <a:lstStyle/>
          <a:p>
            <a:r>
              <a:rPr lang="en-US" dirty="0" smtClean="0"/>
              <a:t>Action Overlap?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423657" y="3400591"/>
            <a:ext cx="12044110" cy="1121169"/>
            <a:chOff x="2439423" y="5510527"/>
            <a:chExt cx="12044110" cy="1121169"/>
          </a:xfrm>
        </p:grpSpPr>
        <p:sp>
          <p:nvSpPr>
            <p:cNvPr id="110" name="Rounded Rectangle 109"/>
            <p:cNvSpPr/>
            <p:nvPr/>
          </p:nvSpPr>
          <p:spPr>
            <a:xfrm>
              <a:off x="2439423" y="5510527"/>
              <a:ext cx="6557837" cy="1121169"/>
            </a:xfrm>
            <a:prstGeom prst="roundRect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 dirty="0">
                <a:latin typeface="Arial"/>
                <a:cs typeface="Arial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8993909" y="6071111"/>
              <a:ext cx="897447" cy="0"/>
            </a:xfrm>
            <a:prstGeom prst="line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9917860" y="5840278"/>
              <a:ext cx="45656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Arial"/>
                  <a:cs typeface="Arial"/>
                </a:rPr>
                <a:t>Looks a lot like </a:t>
              </a:r>
              <a:r>
                <a:rPr lang="en-US" sz="2400" dirty="0" err="1" smtClean="0">
                  <a:solidFill>
                    <a:schemeClr val="accent2"/>
                  </a:solidFill>
                  <a:latin typeface="Arial"/>
                  <a:cs typeface="Arial"/>
                </a:rPr>
                <a:t>OpenStack</a:t>
              </a:r>
              <a:r>
                <a:rPr lang="en-US" sz="2400" dirty="0" smtClean="0">
                  <a:solidFill>
                    <a:schemeClr val="accent2"/>
                  </a:solidFill>
                  <a:latin typeface="Arial"/>
                  <a:cs typeface="Arial"/>
                </a:rPr>
                <a:t> Heat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10405" y="4527027"/>
            <a:ext cx="10209100" cy="678238"/>
            <a:chOff x="2426171" y="6636963"/>
            <a:chExt cx="10209100" cy="678238"/>
          </a:xfrm>
        </p:grpSpPr>
        <p:sp>
          <p:nvSpPr>
            <p:cNvPr id="112" name="Rounded Rectangle 111"/>
            <p:cNvSpPr/>
            <p:nvPr/>
          </p:nvSpPr>
          <p:spPr>
            <a:xfrm>
              <a:off x="2426171" y="6636963"/>
              <a:ext cx="6557837" cy="678238"/>
            </a:xfrm>
            <a:prstGeom prst="roundRect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 dirty="0">
                <a:latin typeface="Arial"/>
                <a:cs typeface="Arial"/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8993909" y="6998763"/>
              <a:ext cx="897447" cy="0"/>
            </a:xfrm>
            <a:prstGeom prst="line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9917860" y="6745249"/>
              <a:ext cx="27174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2"/>
                  </a:solidFill>
                  <a:latin typeface="Arial"/>
                  <a:cs typeface="Arial"/>
                </a:rPr>
                <a:t>OpenStack</a:t>
              </a:r>
              <a:r>
                <a:rPr lang="en-US" sz="2400" dirty="0" smtClean="0">
                  <a:solidFill>
                    <a:schemeClr val="accent2"/>
                  </a:solidFill>
                  <a:latin typeface="Arial"/>
                  <a:cs typeface="Arial"/>
                </a:rPr>
                <a:t> Ironic?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10405" y="5184138"/>
            <a:ext cx="10294764" cy="461665"/>
            <a:chOff x="2426171" y="7294074"/>
            <a:chExt cx="10294764" cy="461665"/>
          </a:xfrm>
        </p:grpSpPr>
        <p:sp>
          <p:nvSpPr>
            <p:cNvPr id="115" name="Rounded Rectangle 114"/>
            <p:cNvSpPr/>
            <p:nvPr/>
          </p:nvSpPr>
          <p:spPr>
            <a:xfrm>
              <a:off x="2426171" y="7315201"/>
              <a:ext cx="6557837" cy="419412"/>
            </a:xfrm>
            <a:prstGeom prst="roundRect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 dirty="0">
                <a:latin typeface="Arial"/>
                <a:cs typeface="Arial"/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8993909" y="7542102"/>
              <a:ext cx="897447" cy="0"/>
            </a:xfrm>
            <a:prstGeom prst="line">
              <a:avLst/>
            </a:prstGeom>
            <a:ln>
              <a:solidFill>
                <a:srgbClr val="FF0000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9917860" y="7294074"/>
              <a:ext cx="28030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Arial"/>
                  <a:cs typeface="Arial"/>
                </a:rPr>
                <a:t>Puppet, </a:t>
              </a:r>
              <a:r>
                <a:rPr lang="en-US" sz="2400" dirty="0" err="1" smtClean="0">
                  <a:solidFill>
                    <a:schemeClr val="accent2"/>
                  </a:solidFill>
                  <a:latin typeface="Arial"/>
                  <a:cs typeface="Arial"/>
                </a:rPr>
                <a:t>Ansible</a:t>
              </a:r>
              <a:r>
                <a:rPr lang="en-US" sz="2400" dirty="0" smtClean="0">
                  <a:solidFill>
                    <a:schemeClr val="accent2"/>
                  </a:solidFill>
                  <a:latin typeface="Arial"/>
                  <a:cs typeface="Arial"/>
                </a:rPr>
                <a:t>, …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4923" y="510325"/>
            <a:ext cx="13167362" cy="664797"/>
          </a:xfrm>
        </p:spPr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a target toolset to work with</a:t>
            </a:r>
          </a:p>
          <a:p>
            <a:pPr lvl="1"/>
            <a:r>
              <a:rPr lang="en-US" dirty="0" smtClean="0"/>
              <a:t>Depends on maturity/capability</a:t>
            </a:r>
          </a:p>
          <a:p>
            <a:pPr lvl="1"/>
            <a:r>
              <a:rPr lang="en-US" dirty="0" smtClean="0"/>
              <a:t>Ability to meet our needs</a:t>
            </a:r>
          </a:p>
          <a:p>
            <a:pPr lvl="1"/>
            <a:r>
              <a:rPr lang="en-US" dirty="0" smtClean="0"/>
              <a:t>Develop vs. leverage</a:t>
            </a:r>
          </a:p>
          <a:p>
            <a:r>
              <a:rPr lang="en-US" dirty="0" smtClean="0"/>
              <a:t>Define the API functionality</a:t>
            </a:r>
          </a:p>
          <a:p>
            <a:pPr lvl="1"/>
            <a:r>
              <a:rPr lang="en-US" dirty="0" smtClean="0"/>
              <a:t>Define stack, component</a:t>
            </a:r>
          </a:p>
          <a:p>
            <a:pPr lvl="1"/>
            <a:r>
              <a:rPr lang="en-US" dirty="0" smtClean="0"/>
              <a:t>Add/modify </a:t>
            </a:r>
            <a:r>
              <a:rPr lang="en-US" dirty="0" smtClean="0"/>
              <a:t>server to pool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stack</a:t>
            </a:r>
            <a:endParaRPr lang="en-US" dirty="0" smtClean="0"/>
          </a:p>
          <a:p>
            <a:r>
              <a:rPr lang="en-US" dirty="0" smtClean="0"/>
              <a:t>Define the invocations</a:t>
            </a:r>
            <a:endParaRPr lang="en-US" dirty="0"/>
          </a:p>
          <a:p>
            <a:pPr lvl="1"/>
            <a:r>
              <a:rPr lang="en-US" dirty="0" smtClean="0"/>
              <a:t>Associate image to server</a:t>
            </a:r>
          </a:p>
          <a:p>
            <a:pPr lvl="1"/>
            <a:r>
              <a:rPr lang="en-US" dirty="0" smtClean="0"/>
              <a:t>Associate package to server</a:t>
            </a:r>
          </a:p>
          <a:p>
            <a:pPr lvl="1"/>
            <a:r>
              <a:rPr lang="en-US" dirty="0" smtClean="0"/>
              <a:t>Reimage server</a:t>
            </a:r>
          </a:p>
        </p:txBody>
      </p:sp>
    </p:spTree>
    <p:extLst>
      <p:ext uri="{BB962C8B-B14F-4D97-AF65-F5344CB8AC3E}">
        <p14:creationId xmlns:p14="http://schemas.microsoft.com/office/powerpoint/2010/main" val="185310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Project Proposal for OPNFV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Deployment system for OPNFV platform and virtual infrastructure</a:t>
            </a:r>
            <a:endParaRPr lang="en-US" sz="2800" dirty="0"/>
          </a:p>
          <a:p>
            <a:r>
              <a:rPr lang="en-US" sz="2800" dirty="0" smtClean="0"/>
              <a:t>Based on open source Cobbler/Puppet</a:t>
            </a:r>
          </a:p>
          <a:p>
            <a:r>
              <a:rPr lang="en-US" sz="2800" dirty="0" smtClean="0"/>
              <a:t>Create templates to build different OPNFV stacks based on different combinations of software components</a:t>
            </a:r>
          </a:p>
          <a:p>
            <a:r>
              <a:rPr lang="en-US" sz="2800" dirty="0" smtClean="0"/>
              <a:t>Preload OPNFV stack with required VNFs</a:t>
            </a:r>
          </a:p>
          <a:p>
            <a:r>
              <a:rPr lang="en-US" sz="2800" dirty="0" smtClean="0"/>
              <a:t>Provides a means to rapidly deploy OPNFV stacks to support several operator cases:</a:t>
            </a:r>
          </a:p>
          <a:p>
            <a:pPr lvl="1"/>
            <a:r>
              <a:rPr lang="en-US" sz="2400" dirty="0" smtClean="0"/>
              <a:t>POC</a:t>
            </a:r>
          </a:p>
          <a:p>
            <a:pPr lvl="1"/>
            <a:r>
              <a:rPr lang="en-US" sz="2400" dirty="0" smtClean="0"/>
              <a:t>System test (Lab/FOA)</a:t>
            </a:r>
          </a:p>
          <a:p>
            <a:pPr lvl="1"/>
            <a:r>
              <a:rPr lang="en-US" sz="2400" dirty="0" smtClean="0"/>
              <a:t>Production</a:t>
            </a:r>
          </a:p>
          <a:p>
            <a:r>
              <a:rPr lang="en-US" sz="2800" dirty="0" smtClean="0"/>
              <a:t>Packaged reports on OPNFV system configuration and status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OPNFV System Configuration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project scope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323975" y="2090738"/>
            <a:ext cx="4330700" cy="54197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Deployment of VIM and NFV Infrastructure</a:t>
            </a:r>
          </a:p>
          <a:p>
            <a:pPr lvl="1"/>
            <a:r>
              <a:rPr lang="en-US" sz="2000" dirty="0" smtClean="0"/>
              <a:t>Install software images</a:t>
            </a:r>
          </a:p>
          <a:p>
            <a:pPr lvl="1"/>
            <a:r>
              <a:rPr lang="en-US" sz="2000" dirty="0" smtClean="0"/>
              <a:t>Initialize system</a:t>
            </a:r>
          </a:p>
          <a:p>
            <a:pPr lvl="1"/>
            <a:r>
              <a:rPr lang="en-US" sz="2000" dirty="0" smtClean="0"/>
              <a:t>Preload VNF images</a:t>
            </a:r>
          </a:p>
          <a:p>
            <a:pPr lvl="1"/>
            <a:r>
              <a:rPr lang="en-US" sz="2000" dirty="0" smtClean="0"/>
              <a:t>Optionally configure test environment</a:t>
            </a:r>
          </a:p>
          <a:p>
            <a:pPr lvl="1"/>
            <a:r>
              <a:rPr lang="en-US" sz="2000" dirty="0" smtClean="0"/>
              <a:t>Optionally configure network hardware</a:t>
            </a:r>
          </a:p>
          <a:p>
            <a:r>
              <a:rPr lang="en-US" sz="2400" dirty="0" smtClean="0"/>
              <a:t>Configuration, inventory and status reporting</a:t>
            </a:r>
          </a:p>
          <a:p>
            <a:r>
              <a:rPr lang="en-US" sz="2400" dirty="0" smtClean="0"/>
              <a:t>Operators are intended users</a:t>
            </a:r>
            <a:endParaRPr lang="en-US" sz="2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709813" y="1281917"/>
            <a:ext cx="9361787" cy="6531074"/>
            <a:chOff x="4709813" y="1281917"/>
            <a:chExt cx="9361787" cy="6531074"/>
          </a:xfrm>
        </p:grpSpPr>
        <p:sp>
          <p:nvSpPr>
            <p:cNvPr id="2" name="Rounded Rectangle 1"/>
            <p:cNvSpPr/>
            <p:nvPr/>
          </p:nvSpPr>
          <p:spPr>
            <a:xfrm>
              <a:off x="4876800" y="4533900"/>
              <a:ext cx="9194800" cy="2641600"/>
            </a:xfrm>
            <a:prstGeom prst="roundRect">
              <a:avLst>
                <a:gd name="adj" fmla="val 6854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>
                <a:latin typeface="Arial"/>
                <a:cs typeface="Arial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421602" y="3679066"/>
              <a:ext cx="1511661" cy="57169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 Manager (VNFM)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348932" y="3746132"/>
              <a:ext cx="1511661" cy="57169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 Manager (VNFM)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599090" y="3170575"/>
              <a:ext cx="927320" cy="42953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Element Manager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554367" y="3223668"/>
              <a:ext cx="927320" cy="42953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Element Manager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54984" y="3905915"/>
              <a:ext cx="927320" cy="39383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582314" y="3959008"/>
              <a:ext cx="927320" cy="39383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97" name="Straight Connector 96"/>
            <p:cNvCxnSpPr>
              <a:stCxn id="123" idx="1"/>
              <a:endCxn id="131" idx="3"/>
            </p:cNvCxnSpPr>
            <p:nvPr/>
          </p:nvCxnSpPr>
          <p:spPr>
            <a:xfrm flipH="1" flipV="1">
              <a:off x="8004811" y="1952017"/>
              <a:ext cx="1598188" cy="635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98" name="Straight Connector 27"/>
            <p:cNvCxnSpPr>
              <a:stCxn id="123" idx="3"/>
              <a:endCxn id="126" idx="3"/>
            </p:cNvCxnSpPr>
            <p:nvPr/>
          </p:nvCxnSpPr>
          <p:spPr>
            <a:xfrm flipH="1">
              <a:off x="11622787" y="1958368"/>
              <a:ext cx="1765721" cy="3608014"/>
            </a:xfrm>
            <a:prstGeom prst="bentConnector3">
              <a:avLst>
                <a:gd name="adj1" fmla="val -15670"/>
              </a:avLst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 flipV="1">
              <a:off x="11499195" y="2247679"/>
              <a:ext cx="0" cy="1622683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00" name="Straight Connector 99"/>
            <p:cNvCxnSpPr>
              <a:stCxn id="126" idx="0"/>
              <a:endCxn id="137" idx="2"/>
            </p:cNvCxnSpPr>
            <p:nvPr/>
          </p:nvCxnSpPr>
          <p:spPr>
            <a:xfrm flipV="1">
              <a:off x="11032093" y="4384890"/>
              <a:ext cx="0" cy="679673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grpSp>
          <p:nvGrpSpPr>
            <p:cNvPr id="101" name="Group 100"/>
            <p:cNvGrpSpPr/>
            <p:nvPr/>
          </p:nvGrpSpPr>
          <p:grpSpPr>
            <a:xfrm>
              <a:off x="9628642" y="2256919"/>
              <a:ext cx="215718" cy="609805"/>
              <a:chOff x="3117290" y="2393149"/>
              <a:chExt cx="178226" cy="503821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2" name="Group 101"/>
            <p:cNvGrpSpPr/>
            <p:nvPr/>
          </p:nvGrpSpPr>
          <p:grpSpPr>
            <a:xfrm>
              <a:off x="10492449" y="2256919"/>
              <a:ext cx="215718" cy="609805"/>
              <a:chOff x="3117290" y="2393149"/>
              <a:chExt cx="178226" cy="503821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3" name="Group 102"/>
            <p:cNvGrpSpPr/>
            <p:nvPr/>
          </p:nvGrpSpPr>
          <p:grpSpPr>
            <a:xfrm>
              <a:off x="12067628" y="2256919"/>
              <a:ext cx="215718" cy="609805"/>
              <a:chOff x="3117290" y="2393149"/>
              <a:chExt cx="178226" cy="503821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4" name="Group 103"/>
            <p:cNvGrpSpPr/>
            <p:nvPr/>
          </p:nvGrpSpPr>
          <p:grpSpPr>
            <a:xfrm>
              <a:off x="12918732" y="2256919"/>
              <a:ext cx="215718" cy="609805"/>
              <a:chOff x="3117290" y="2393149"/>
              <a:chExt cx="178226" cy="50382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6878262" y="3706310"/>
              <a:ext cx="189154" cy="307432"/>
              <a:chOff x="3117290" y="2393149"/>
              <a:chExt cx="178226" cy="503821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6863896" y="2371258"/>
              <a:ext cx="231468" cy="901850"/>
              <a:chOff x="3117290" y="2393149"/>
              <a:chExt cx="178226" cy="503821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117290" y="2650513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grpSp>
          <p:nvGrpSpPr>
            <p:cNvPr id="107" name="Group 106"/>
            <p:cNvGrpSpPr/>
            <p:nvPr/>
          </p:nvGrpSpPr>
          <p:grpSpPr>
            <a:xfrm>
              <a:off x="10517856" y="3285965"/>
              <a:ext cx="215718" cy="609805"/>
              <a:chOff x="3117290" y="2393149"/>
              <a:chExt cx="178226" cy="503821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flipV="1">
                <a:off x="3206305" y="2393149"/>
                <a:ext cx="0" cy="503821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ysDash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3117290" y="2569698"/>
                <a:ext cx="178226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sp>
          <p:nvSpPr>
            <p:cNvPr id="109" name="Rectangle 108"/>
            <p:cNvSpPr/>
            <p:nvPr/>
          </p:nvSpPr>
          <p:spPr>
            <a:xfrm>
              <a:off x="7605093" y="3034678"/>
              <a:ext cx="91403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Ve-Vnfm-em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690947" y="3853369"/>
              <a:ext cx="91242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Ve-Vnfm-vnf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36168" y="5198363"/>
              <a:ext cx="47437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Nf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-Vi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2196232" y="5166190"/>
              <a:ext cx="60794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srgbClr val="333333"/>
                  </a:solidFill>
                </a:rPr>
                <a:t>Or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-Vi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095078" y="4557944"/>
              <a:ext cx="68159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 Vi-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Vnfm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114930" y="1574092"/>
              <a:ext cx="64863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rPr>
                <a:t>Os-Nfvo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V="1">
              <a:off x="8498717" y="1833772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>
            <a:xfrm flipV="1">
              <a:off x="12514858" y="5416747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>
            <a:xfrm flipV="1">
              <a:off x="8087905" y="4092002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>
            <a:xfrm flipV="1">
              <a:off x="8062745" y="3353008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>
            <a:xfrm rot="5400000" flipV="1">
              <a:off x="11028006" y="4586688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20" name="Straight Connector 27"/>
            <p:cNvCxnSpPr>
              <a:stCxn id="131" idx="1"/>
              <a:endCxn id="147" idx="1"/>
            </p:cNvCxnSpPr>
            <p:nvPr/>
          </p:nvCxnSpPr>
          <p:spPr>
            <a:xfrm rot="10800000" flipV="1">
              <a:off x="5045550" y="1952017"/>
              <a:ext cx="1053806" cy="3886762"/>
            </a:xfrm>
            <a:prstGeom prst="bentConnector3">
              <a:avLst>
                <a:gd name="adj1" fmla="val 121693"/>
              </a:avLst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>
            <a:xfrm>
              <a:off x="4709813" y="3849952"/>
              <a:ext cx="215718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  <p:grpSp>
          <p:nvGrpSpPr>
            <p:cNvPr id="122" name="Group 121"/>
            <p:cNvGrpSpPr/>
            <p:nvPr/>
          </p:nvGrpSpPr>
          <p:grpSpPr>
            <a:xfrm>
              <a:off x="8917873" y="5417410"/>
              <a:ext cx="1621355" cy="358694"/>
              <a:chOff x="3018503" y="4943764"/>
              <a:chExt cx="1763205" cy="219365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 flipV="1">
                <a:off x="3964028" y="4943764"/>
                <a:ext cx="0" cy="219365"/>
              </a:xfrm>
              <a:prstGeom prst="line">
                <a:avLst/>
              </a:prstGeom>
              <a:noFill/>
              <a:ln w="28575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  <p:cxnSp>
            <p:nvCxnSpPr>
              <p:cNvPr id="161" name="Straight Connector 160"/>
              <p:cNvCxnSpPr/>
              <p:nvPr/>
            </p:nvCxnSpPr>
            <p:spPr>
              <a:xfrm flipH="1" flipV="1">
                <a:off x="3018503" y="5057057"/>
                <a:ext cx="1763205" cy="5248"/>
              </a:xfrm>
              <a:prstGeom prst="line">
                <a:avLst/>
              </a:prstGeom>
              <a:noFill/>
              <a:ln w="28575" cap="flat" cmpd="sng" algn="ctr">
                <a:solidFill>
                  <a:srgbClr val="333333"/>
                </a:solidFill>
                <a:prstDash val="solid"/>
              </a:ln>
              <a:effectLst/>
            </p:spPr>
          </p:cxnSp>
        </p:grpSp>
        <p:sp>
          <p:nvSpPr>
            <p:cNvPr id="123" name="Rectangle 122"/>
            <p:cNvSpPr/>
            <p:nvPr/>
          </p:nvSpPr>
          <p:spPr>
            <a:xfrm>
              <a:off x="9602999" y="1647111"/>
              <a:ext cx="3785509" cy="622513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NFV Orchestrator (NFVO)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509644" y="3276760"/>
              <a:ext cx="927320" cy="42953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Element Manager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509644" y="4012100"/>
              <a:ext cx="927320" cy="39383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441400" y="5064563"/>
              <a:ext cx="1181387" cy="100363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Virtualized Infrastructure Manager (VIM)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Snip Single Corner Rectangle 126"/>
            <p:cNvSpPr/>
            <p:nvPr/>
          </p:nvSpPr>
          <p:spPr>
            <a:xfrm flipH="1">
              <a:off x="9336234" y="2790499"/>
              <a:ext cx="830925" cy="495466"/>
            </a:xfrm>
            <a:prstGeom prst="snip1Rect">
              <a:avLst>
                <a:gd name="adj" fmla="val 26922"/>
              </a:avLst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NS Catalog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Snip Single Corner Rectangle 127"/>
            <p:cNvSpPr/>
            <p:nvPr/>
          </p:nvSpPr>
          <p:spPr>
            <a:xfrm flipH="1">
              <a:off x="10263558" y="2790499"/>
              <a:ext cx="787589" cy="495466"/>
            </a:xfrm>
            <a:prstGeom prst="snip1Rect">
              <a:avLst>
                <a:gd name="adj" fmla="val 26922"/>
              </a:avLst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 Catalog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Snip Single Corner Rectangle 128"/>
            <p:cNvSpPr/>
            <p:nvPr/>
          </p:nvSpPr>
          <p:spPr>
            <a:xfrm flipH="1">
              <a:off x="11749815" y="2790499"/>
              <a:ext cx="787589" cy="495466"/>
            </a:xfrm>
            <a:prstGeom prst="snip1Rect">
              <a:avLst>
                <a:gd name="adj" fmla="val 26922"/>
              </a:avLst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NFV Instances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Snip Single Corner Rectangle 129"/>
            <p:cNvSpPr/>
            <p:nvPr/>
          </p:nvSpPr>
          <p:spPr>
            <a:xfrm flipH="1">
              <a:off x="12651731" y="2790499"/>
              <a:ext cx="787589" cy="495466"/>
            </a:xfrm>
            <a:prstGeom prst="snip1Rect">
              <a:avLst>
                <a:gd name="adj" fmla="val 26922"/>
              </a:avLst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NFVI Resources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099356" y="1545480"/>
              <a:ext cx="1905456" cy="81307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OSS/BSS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2647039" y="1680056"/>
              <a:ext cx="726656" cy="40525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 rot="5400000" flipV="1">
              <a:off x="11497540" y="2722540"/>
              <a:ext cx="0" cy="265511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grpSp>
          <p:nvGrpSpPr>
            <p:cNvPr id="134" name="Group 133"/>
            <p:cNvGrpSpPr/>
            <p:nvPr/>
          </p:nvGrpSpPr>
          <p:grpSpPr>
            <a:xfrm>
              <a:off x="5045550" y="4405932"/>
              <a:ext cx="3878935" cy="2641611"/>
              <a:chOff x="1386992" y="3886529"/>
              <a:chExt cx="3204777" cy="2182500"/>
            </a:xfrm>
          </p:grpSpPr>
          <p:sp>
            <p:nvSpPr>
              <p:cNvPr id="147" name="正方形/長方形 10"/>
              <p:cNvSpPr/>
              <p:nvPr/>
            </p:nvSpPr>
            <p:spPr>
              <a:xfrm>
                <a:off x="1386992" y="4071666"/>
                <a:ext cx="3204777" cy="19973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b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NFV Infrastructure</a:t>
                </a: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8" name="正方形/長方形 10"/>
              <p:cNvSpPr/>
              <p:nvPr/>
            </p:nvSpPr>
            <p:spPr>
              <a:xfrm>
                <a:off x="1437463" y="5069119"/>
                <a:ext cx="3099902" cy="749791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b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 Layer</a:t>
                </a: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9" name="正方形/長方形 12"/>
              <p:cNvSpPr/>
              <p:nvPr/>
            </p:nvSpPr>
            <p:spPr>
              <a:xfrm>
                <a:off x="1437463" y="4167906"/>
                <a:ext cx="3099902" cy="700368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b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Virtualisation</a:t>
                </a: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 Layer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564465" y="5175836"/>
                <a:ext cx="2845900" cy="420688"/>
                <a:chOff x="1258612" y="5372101"/>
                <a:chExt cx="3457605" cy="420688"/>
              </a:xfrm>
            </p:grpSpPr>
            <p:sp>
              <p:nvSpPr>
                <p:cNvPr id="157" name="正方形/長方形 4"/>
                <p:cNvSpPr/>
                <p:nvPr/>
              </p:nvSpPr>
              <p:spPr>
                <a:xfrm>
                  <a:off x="1258612" y="5383214"/>
                  <a:ext cx="1009511" cy="409575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C</a:t>
                  </a:r>
                  <a:r>
                    <a:rPr kumimoji="1" lang="en-US" altLang="ja-JP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ompute</a:t>
                  </a:r>
                  <a:endParaRPr kumimoji="1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Hardware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  <p:sp>
              <p:nvSpPr>
                <p:cNvPr id="158" name="正方形/長方形 6"/>
                <p:cNvSpPr/>
                <p:nvPr/>
              </p:nvSpPr>
              <p:spPr>
                <a:xfrm>
                  <a:off x="2483850" y="5372101"/>
                  <a:ext cx="1008319" cy="411163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Storage</a:t>
                  </a:r>
                  <a:endParaRPr kumimoji="1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Hardware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  <p:sp>
              <p:nvSpPr>
                <p:cNvPr id="159" name="正方形/長方形 8"/>
                <p:cNvSpPr/>
                <p:nvPr/>
              </p:nvSpPr>
              <p:spPr>
                <a:xfrm>
                  <a:off x="3707898" y="5372101"/>
                  <a:ext cx="1008319" cy="411163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Network</a:t>
                  </a:r>
                  <a:endParaRPr kumimoji="1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Hardware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51" name="Straight Connector 66"/>
              <p:cNvCxnSpPr>
                <a:stCxn id="125" idx="2"/>
                <a:endCxn id="149" idx="0"/>
              </p:cNvCxnSpPr>
              <p:nvPr/>
            </p:nvCxnSpPr>
            <p:spPr>
              <a:xfrm>
                <a:off x="2979703" y="3886529"/>
                <a:ext cx="7711" cy="281377"/>
              </a:xfrm>
              <a:prstGeom prst="line">
                <a:avLst/>
              </a:prstGeom>
              <a:noFill/>
              <a:ln w="28575" cap="flat" cmpd="sng" algn="ctr">
                <a:solidFill>
                  <a:srgbClr val="333333">
                    <a:lumMod val="75000"/>
                    <a:lumOff val="25000"/>
                  </a:srgbClr>
                </a:solidFill>
                <a:prstDash val="solid"/>
                <a:headEnd type="oval"/>
                <a:tailEnd type="oval"/>
              </a:ln>
              <a:effectLst/>
            </p:spPr>
          </p:cxnSp>
          <p:cxnSp>
            <p:nvCxnSpPr>
              <p:cNvPr id="152" name="Straight Connector 55"/>
              <p:cNvCxnSpPr>
                <a:stCxn id="148" idx="0"/>
                <a:endCxn id="149" idx="2"/>
              </p:cNvCxnSpPr>
              <p:nvPr/>
            </p:nvCxnSpPr>
            <p:spPr>
              <a:xfrm flipV="1">
                <a:off x="2987414" y="4868274"/>
                <a:ext cx="0" cy="200845"/>
              </a:xfrm>
              <a:prstGeom prst="line">
                <a:avLst/>
              </a:prstGeom>
              <a:noFill/>
              <a:ln w="28575" cap="flat" cmpd="sng" algn="ctr">
                <a:solidFill>
                  <a:srgbClr val="333333">
                    <a:lumMod val="75000"/>
                    <a:lumOff val="25000"/>
                  </a:srgbClr>
                </a:solidFill>
                <a:prstDash val="solid"/>
                <a:headEnd type="oval"/>
                <a:tailEnd type="oval"/>
              </a:ln>
              <a:effectLst/>
            </p:spPr>
          </p:cxnSp>
          <p:grpSp>
            <p:nvGrpSpPr>
              <p:cNvPr id="153" name="Group 152"/>
              <p:cNvGrpSpPr/>
              <p:nvPr/>
            </p:nvGrpSpPr>
            <p:grpSpPr>
              <a:xfrm>
                <a:off x="1564466" y="4254353"/>
                <a:ext cx="2845898" cy="420688"/>
                <a:chOff x="1258612" y="4138903"/>
                <a:chExt cx="3457605" cy="420688"/>
              </a:xfrm>
            </p:grpSpPr>
            <p:sp>
              <p:nvSpPr>
                <p:cNvPr id="154" name="正方形/長方形 4"/>
                <p:cNvSpPr/>
                <p:nvPr/>
              </p:nvSpPr>
              <p:spPr>
                <a:xfrm>
                  <a:off x="1258612" y="4150016"/>
                  <a:ext cx="1009511" cy="409575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Virtual </a:t>
                  </a:r>
                  <a:r>
                    <a:rPr kumimoji="0" lang="en-US" altLang="ja-JP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Compute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  <p:sp>
              <p:nvSpPr>
                <p:cNvPr id="155" name="正方形/長方形 6"/>
                <p:cNvSpPr/>
                <p:nvPr/>
              </p:nvSpPr>
              <p:spPr>
                <a:xfrm>
                  <a:off x="2483850" y="4138903"/>
                  <a:ext cx="1008319" cy="411162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Virtual Storage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  <p:sp>
              <p:nvSpPr>
                <p:cNvPr id="156" name="正方形/長方形 8"/>
                <p:cNvSpPr/>
                <p:nvPr/>
              </p:nvSpPr>
              <p:spPr>
                <a:xfrm>
                  <a:off x="3707898" y="4138903"/>
                  <a:ext cx="1008319" cy="411162"/>
                </a:xfrm>
                <a:prstGeom prst="rect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333333"/>
                  </a:solidFill>
                  <a:prstDash val="solid"/>
                  <a:headEnd type="triangle" w="med" len="med"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23E51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Times New Roman" pitchFamily="18" charset="0"/>
                    </a:rPr>
                    <a:t>Virtual Network</a:t>
                  </a:r>
                  <a:endParaRPr kumimoji="1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135" name="Straight Connector 27"/>
            <p:cNvCxnSpPr>
              <a:endCxn id="124" idx="3"/>
            </p:cNvCxnSpPr>
            <p:nvPr/>
          </p:nvCxnSpPr>
          <p:spPr>
            <a:xfrm rot="10800000">
              <a:off x="7436965" y="3491529"/>
              <a:ext cx="2858483" cy="466316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 flipH="1" flipV="1">
              <a:off x="7403923" y="4201858"/>
              <a:ext cx="2902978" cy="3175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>
              <a:off x="10276262" y="3813198"/>
              <a:ext cx="1511661" cy="571692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VNF Manager (VNFM)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5464129" y="3087726"/>
              <a:ext cx="2184926" cy="1359357"/>
              <a:chOff x="1563794" y="2456126"/>
              <a:chExt cx="1805185" cy="1123101"/>
            </a:xfrm>
            <a:noFill/>
          </p:grpSpPr>
          <p:sp>
            <p:nvSpPr>
              <p:cNvPr id="145" name="Rounded Rectangle 144"/>
              <p:cNvSpPr/>
              <p:nvPr/>
            </p:nvSpPr>
            <p:spPr>
              <a:xfrm>
                <a:off x="1563794" y="2456126"/>
                <a:ext cx="1805185" cy="1123101"/>
              </a:xfrm>
              <a:prstGeom prst="roundRect">
                <a:avLst>
                  <a:gd name="adj" fmla="val 7233"/>
                </a:avLst>
              </a:prstGeom>
              <a:grp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692967" y="2654039"/>
                <a:ext cx="927003" cy="63571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C3C3C"/>
                    </a:solidFill>
                    <a:effectLst/>
                    <a:uLnTx/>
                    <a:uFillTx/>
                  </a:rPr>
                  <a:t>Virtualized Services and Management Systems</a:t>
                </a: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9289909" y="1281917"/>
              <a:ext cx="4520125" cy="4936415"/>
              <a:chOff x="1563794" y="2407755"/>
              <a:chExt cx="1805185" cy="1146056"/>
            </a:xfrm>
            <a:noFill/>
          </p:grpSpPr>
          <p:sp>
            <p:nvSpPr>
              <p:cNvPr id="141" name="Rounded Rectangle 140"/>
              <p:cNvSpPr/>
              <p:nvPr/>
            </p:nvSpPr>
            <p:spPr>
              <a:xfrm>
                <a:off x="1563794" y="2410616"/>
                <a:ext cx="1805185" cy="1143195"/>
              </a:xfrm>
              <a:prstGeom prst="roundRect">
                <a:avLst>
                  <a:gd name="adj" fmla="val 7233"/>
                </a:avLst>
              </a:prstGeom>
              <a:grpFill/>
              <a:ln w="9525" cap="flat" cmpd="sng" algn="ctr">
                <a:solidFill>
                  <a:schemeClr val="accent2"/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893851" y="2407755"/>
                <a:ext cx="1137080" cy="58108"/>
              </a:xfrm>
              <a:prstGeom prst="rect">
                <a:avLst/>
              </a:prstGeom>
              <a:grpFill/>
              <a:ln>
                <a:noFill/>
                <a:prstDash val="dash"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C3C3C"/>
                    </a:solidFill>
                    <a:effectLst/>
                    <a:uLnTx/>
                    <a:uFillTx/>
                  </a:rPr>
                  <a:t>VNF Management and Orchestration (MANO)</a:t>
                </a:r>
                <a:endParaRPr kumimoji="0" lang="en-US" sz="2800" i="0" u="none" strike="noStrike" kern="0" cap="none" spc="0" normalizeH="0" baseline="0" noProof="0" dirty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7" name="Rectangle 176"/>
            <p:cNvSpPr/>
            <p:nvPr/>
          </p:nvSpPr>
          <p:spPr>
            <a:xfrm>
              <a:off x="12669566" y="6736374"/>
              <a:ext cx="1390792" cy="369332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OPNFV</a:t>
              </a:r>
              <a:r>
                <a:rPr kumimoji="0" lang="en-US" sz="1800" i="0" u="none" strike="noStrike" kern="0" cap="none" spc="0" normalizeH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 </a:t>
              </a:r>
              <a:r>
                <a:rPr kumimoji="0" lang="en-US" sz="1800" i="0" u="none" strike="noStrike" kern="0" cap="none" spc="0" normalizeH="0" noProof="0" dirty="0" err="1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Rel</a:t>
              </a:r>
              <a:r>
                <a:rPr kumimoji="0" lang="en-US" sz="1800" i="0" u="none" strike="noStrike" kern="0" cap="none" spc="0" normalizeH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 1</a:t>
              </a:r>
              <a:endPara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965449" y="5569069"/>
              <a:ext cx="51648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err="1" smtClean="0">
                  <a:solidFill>
                    <a:srgbClr val="333333"/>
                  </a:solidFill>
                </a:rPr>
                <a:t>Vn-Nf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6900628" y="5708343"/>
              <a:ext cx="139363" cy="6783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sp>
          <p:nvSpPr>
            <p:cNvPr id="108" name="Rectangle 107"/>
            <p:cNvSpPr/>
            <p:nvPr/>
          </p:nvSpPr>
          <p:spPr>
            <a:xfrm>
              <a:off x="11051643" y="6408017"/>
              <a:ext cx="1507844" cy="692758"/>
            </a:xfrm>
            <a:prstGeom prst="rect">
              <a:avLst/>
            </a:prstGeom>
            <a:solidFill>
              <a:srgbClr val="B1D5AF"/>
            </a:solidFill>
            <a:ln w="9525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OPNFV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System Configuration and Reporting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39" name="Straight Connector 138"/>
            <p:cNvCxnSpPr>
              <a:endCxn id="126" idx="2"/>
            </p:cNvCxnSpPr>
            <p:nvPr/>
          </p:nvCxnSpPr>
          <p:spPr>
            <a:xfrm flipH="1" flipV="1">
              <a:off x="11032094" y="6068200"/>
              <a:ext cx="18275" cy="348063"/>
            </a:xfrm>
            <a:prstGeom prst="line">
              <a:avLst/>
            </a:prstGeom>
            <a:noFill/>
            <a:ln w="28575" cap="flat" cmpd="sng" algn="ctr"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 flipH="1" flipV="1">
              <a:off x="8955747" y="5789482"/>
              <a:ext cx="2086377" cy="635028"/>
            </a:xfrm>
            <a:prstGeom prst="line">
              <a:avLst/>
            </a:prstGeom>
            <a:noFill/>
            <a:ln w="28575" cap="flat" cmpd="sng" algn="ctr"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</p:cxnSp>
        <p:sp>
          <p:nvSpPr>
            <p:cNvPr id="16" name="Oval 15"/>
            <p:cNvSpPr/>
            <p:nvPr/>
          </p:nvSpPr>
          <p:spPr>
            <a:xfrm rot="2700000">
              <a:off x="10949114" y="6204135"/>
              <a:ext cx="123295" cy="28198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>
                <a:latin typeface="Arial"/>
                <a:cs typeface="Arial"/>
              </a:endParaRPr>
            </a:p>
          </p:txBody>
        </p:sp>
        <p:cxnSp>
          <p:nvCxnSpPr>
            <p:cNvPr id="176" name="Straight Connector 175"/>
            <p:cNvCxnSpPr>
              <a:endCxn id="16" idx="4"/>
            </p:cNvCxnSpPr>
            <p:nvPr/>
          </p:nvCxnSpPr>
          <p:spPr>
            <a:xfrm flipV="1">
              <a:off x="10414000" y="6444822"/>
              <a:ext cx="497066" cy="810053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9642475" y="7160826"/>
              <a:ext cx="136842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kern="0" dirty="0" smtClean="0">
                  <a:solidFill>
                    <a:srgbClr val="333333"/>
                  </a:solidFill>
                  <a:latin typeface="Arial"/>
                </a:rPr>
                <a:t>Deploy images and initialize system</a:t>
              </a:r>
              <a:endParaRPr lang="en-US" dirty="0"/>
            </a:p>
          </p:txBody>
        </p:sp>
        <p:cxnSp>
          <p:nvCxnSpPr>
            <p:cNvPr id="179" name="Straight Connector 178"/>
            <p:cNvCxnSpPr>
              <a:endCxn id="108" idx="2"/>
            </p:cNvCxnSpPr>
            <p:nvPr/>
          </p:nvCxnSpPr>
          <p:spPr>
            <a:xfrm flipV="1">
              <a:off x="11804650" y="7100775"/>
              <a:ext cx="915" cy="309675"/>
            </a:xfrm>
            <a:prstGeom prst="line">
              <a:avLst/>
            </a:prstGeom>
            <a:noFill/>
            <a:ln w="28575" cap="flat" cmpd="sng" algn="ctr"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</p:cxnSp>
        <p:sp>
          <p:nvSpPr>
            <p:cNvPr id="181" name="Rectangle 180"/>
            <p:cNvSpPr/>
            <p:nvPr/>
          </p:nvSpPr>
          <p:spPr>
            <a:xfrm>
              <a:off x="11125199" y="7351326"/>
              <a:ext cx="13620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kern="0" dirty="0" smtClean="0">
                  <a:solidFill>
                    <a:srgbClr val="333333"/>
                  </a:solidFill>
                  <a:latin typeface="Arial"/>
                </a:rPr>
                <a:t>Apply template/recipe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264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Box 622"/>
          <p:cNvSpPr txBox="1"/>
          <p:nvPr/>
        </p:nvSpPr>
        <p:spPr>
          <a:xfrm>
            <a:off x="9689074" y="2105771"/>
            <a:ext cx="4251480" cy="9365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OSCAR can process any set of images and packages from Octopus and other sources that satisfy criteria of supported types and have required metadata</a:t>
            </a:r>
            <a:endParaRPr lang="en-US" sz="20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1776" name="Straight Connector 1775"/>
          <p:cNvCxnSpPr/>
          <p:nvPr/>
        </p:nvCxnSpPr>
        <p:spPr>
          <a:xfrm flipH="1">
            <a:off x="8591634" y="7819277"/>
            <a:ext cx="5831428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3" name="Straight Connector 1772"/>
          <p:cNvCxnSpPr/>
          <p:nvPr/>
        </p:nvCxnSpPr>
        <p:spPr>
          <a:xfrm flipH="1">
            <a:off x="505391" y="7819277"/>
            <a:ext cx="8063934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Where OSCAR Fits in OPNFV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160968" y="6531840"/>
            <a:ext cx="1085027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Systems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6602" y="3373359"/>
            <a:ext cx="10178866" cy="4678441"/>
            <a:chOff x="1456602" y="2058246"/>
            <a:chExt cx="10178866" cy="586344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475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591028" y="2541816"/>
              <a:ext cx="0" cy="5379875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635468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566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8" name="Straight Connector 1777"/>
            <p:cNvCxnSpPr/>
            <p:nvPr/>
          </p:nvCxnSpPr>
          <p:spPr>
            <a:xfrm flipH="1">
              <a:off x="5359681" y="2058246"/>
              <a:ext cx="2630621" cy="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49720" y="6538454"/>
            <a:ext cx="603892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6073" y="6545994"/>
            <a:ext cx="87185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Images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8843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Development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643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Continuous Integration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0302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Deployment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478820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Production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>
            <a:stCxn id="18" idx="1"/>
            <a:endCxn id="17" idx="3"/>
          </p:cNvCxnSpPr>
          <p:nvPr/>
        </p:nvCxnSpPr>
        <p:spPr>
          <a:xfrm flipH="1">
            <a:off x="4111562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1"/>
            <a:endCxn id="19" idx="3"/>
          </p:cNvCxnSpPr>
          <p:nvPr/>
        </p:nvCxnSpPr>
        <p:spPr>
          <a:xfrm flipH="1">
            <a:off x="11025741" y="6881540"/>
            <a:ext cx="1453080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0599" y="6512534"/>
            <a:ext cx="1637831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Requirements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6015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06610" y="3771900"/>
            <a:ext cx="2800832" cy="2345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Octopus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4882" y="3940854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Telco KPI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4882" y="4347388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Rescuer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4882" y="4752086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IPv6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4882" y="514869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Parser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4882" y="553720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852390" y="4077389"/>
            <a:ext cx="1458426" cy="1580688"/>
            <a:chOff x="3852390" y="4077389"/>
            <a:chExt cx="1642109" cy="1580688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041302" y="14046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OpenStack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55022" y="207125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ODL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72778" y="24141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Cobbler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8386" y="17348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CloudStack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90278" y="27697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159345" y="1668835"/>
            <a:ext cx="0" cy="2090365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464529" y="1993900"/>
            <a:ext cx="0" cy="17653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94089" y="2349500"/>
            <a:ext cx="0" cy="14097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9145" y="2679700"/>
            <a:ext cx="0" cy="10795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9345" y="30353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36769" y="2957054"/>
            <a:ext cx="719528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Download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74610" y="2017774"/>
            <a:ext cx="703617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Upstream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99463" y="22352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126958" y="4305300"/>
            <a:ext cx="2036341" cy="1811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OSCAR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33639" y="4240312"/>
            <a:ext cx="583889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Build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5539" y="4786412"/>
            <a:ext cx="659155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Verify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81239" y="5357912"/>
            <a:ext cx="883350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Package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743000" y="4394889"/>
            <a:ext cx="35524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0" idx="0"/>
            <a:endCxn id="79" idx="2"/>
          </p:cNvCxnSpPr>
          <p:nvPr/>
        </p:nvCxnSpPr>
        <p:spPr>
          <a:xfrm flipV="1">
            <a:off x="7425117" y="4548089"/>
            <a:ext cx="467" cy="2383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80" idx="2"/>
          </p:cNvCxnSpPr>
          <p:nvPr/>
        </p:nvCxnSpPr>
        <p:spPr>
          <a:xfrm flipV="1">
            <a:off x="7422914" y="5094189"/>
            <a:ext cx="2203" cy="2637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856672" y="5525189"/>
            <a:ext cx="262240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850825" y="6888249"/>
            <a:ext cx="1255076" cy="5493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Packages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Metadata</a:t>
            </a:r>
          </a:p>
        </p:txBody>
      </p:sp>
      <p:sp>
        <p:nvSpPr>
          <p:cNvPr id="102" name="Can 101"/>
          <p:cNvSpPr/>
          <p:nvPr/>
        </p:nvSpPr>
        <p:spPr>
          <a:xfrm>
            <a:off x="9232900" y="4470400"/>
            <a:ext cx="1054100" cy="1295400"/>
          </a:xfrm>
          <a:prstGeom prst="can">
            <a:avLst>
              <a:gd name="adj" fmla="val 17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Templates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Images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Clusters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Network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8107332" y="4851400"/>
            <a:ext cx="998567" cy="660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342959" y="5002312"/>
            <a:ext cx="733356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Scripts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10674351" y="4711700"/>
            <a:ext cx="0" cy="26104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293350" y="4715220"/>
            <a:ext cx="38452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 rot="16200000" flipH="1">
            <a:off x="10767415" y="5215536"/>
            <a:ext cx="282014" cy="484359"/>
            <a:chOff x="10293350" y="5435600"/>
            <a:chExt cx="384522" cy="261040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10674351" y="5435600"/>
              <a:ext cx="0" cy="26104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0293350" y="5439120"/>
              <a:ext cx="384522" cy="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64547" y="4077389"/>
            <a:ext cx="2065811" cy="1580688"/>
            <a:chOff x="3852390" y="4077389"/>
            <a:chExt cx="1642109" cy="1580688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1161111" y="4708870"/>
            <a:ext cx="2065810" cy="1045369"/>
            <a:chOff x="3852390" y="4488551"/>
            <a:chExt cx="1642109" cy="794912"/>
          </a:xfrm>
        </p:grpSpPr>
        <p:cxnSp>
          <p:nvCxnSpPr>
            <p:cNvPr id="124" name="Straight Connector 123"/>
            <p:cNvCxnSpPr/>
            <p:nvPr/>
          </p:nvCxnSpPr>
          <p:spPr>
            <a:xfrm flipH="1">
              <a:off x="3852390" y="4488551"/>
              <a:ext cx="749063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852390" y="4899712"/>
              <a:ext cx="1171398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0" name="TextBox 1769"/>
          <p:cNvSpPr txBox="1"/>
          <p:nvPr/>
        </p:nvSpPr>
        <p:spPr>
          <a:xfrm>
            <a:off x="3693239" y="7653014"/>
            <a:ext cx="114433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Developer</a:t>
            </a:r>
          </a:p>
        </p:txBody>
      </p:sp>
      <p:sp>
        <p:nvSpPr>
          <p:cNvPr id="1771" name="TextBox 1770"/>
          <p:cNvSpPr txBox="1"/>
          <p:nvPr/>
        </p:nvSpPr>
        <p:spPr>
          <a:xfrm>
            <a:off x="10911248" y="7653014"/>
            <a:ext cx="100310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Operator</a:t>
            </a:r>
          </a:p>
        </p:txBody>
      </p:sp>
      <p:sp>
        <p:nvSpPr>
          <p:cNvPr id="1781" name="TextBox 1780"/>
          <p:cNvSpPr txBox="1"/>
          <p:nvPr/>
        </p:nvSpPr>
        <p:spPr>
          <a:xfrm rot="2754649">
            <a:off x="7075467" y="2067254"/>
            <a:ext cx="2350345" cy="300003"/>
          </a:xfrm>
          <a:prstGeom prst="rect">
            <a:avLst/>
          </a:prstGeom>
          <a:noFill/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Open Source Projects</a:t>
            </a:r>
          </a:p>
        </p:txBody>
      </p:sp>
      <p:grpSp>
        <p:nvGrpSpPr>
          <p:cNvPr id="3387" name="Group 3386"/>
          <p:cNvGrpSpPr/>
          <p:nvPr/>
        </p:nvGrpSpPr>
        <p:grpSpPr>
          <a:xfrm>
            <a:off x="12123713" y="4296761"/>
            <a:ext cx="359359" cy="813736"/>
            <a:chOff x="10277789" y="1466654"/>
            <a:chExt cx="421486" cy="954418"/>
          </a:xfrm>
        </p:grpSpPr>
        <p:grpSp>
          <p:nvGrpSpPr>
            <p:cNvPr id="2860" name="Group 2859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340" name="Rectangle 3339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341" name="Group 3340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349" name="Group 3348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74" name="Rectangle 337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75" name="Straight Connector 3374"/>
                  <p:cNvCxnSpPr>
                    <a:stCxn id="3374" idx="3"/>
                    <a:endCxn id="337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6" name="Straight Connector 3375"/>
                  <p:cNvCxnSpPr>
                    <a:stCxn id="3374" idx="2"/>
                    <a:endCxn id="337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7" name="Straight Connector 337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8" name="Straight Connector 337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9" name="Straight Connector 337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0" name="Straight Connector 337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0" name="Group 3349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7" name="Rectangle 3366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8" name="Straight Connector 3367"/>
                  <p:cNvCxnSpPr>
                    <a:stCxn id="3367" idx="3"/>
                    <a:endCxn id="3367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9" name="Straight Connector 3368"/>
                  <p:cNvCxnSpPr>
                    <a:stCxn id="3367" idx="2"/>
                    <a:endCxn id="3367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0" name="Straight Connector 3369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1" name="Straight Connector 3370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2" name="Straight Connector 3371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3" name="Straight Connector 3372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1" name="Group 3350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0" name="Rectangle 3359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1" name="Straight Connector 3360"/>
                  <p:cNvCxnSpPr>
                    <a:stCxn id="3360" idx="3"/>
                    <a:endCxn id="3360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2" name="Straight Connector 3361"/>
                  <p:cNvCxnSpPr>
                    <a:stCxn id="3360" idx="2"/>
                    <a:endCxn id="3360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3" name="Straight Connector 3362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4" name="Straight Connector 3363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5" name="Straight Connector 3364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6" name="Straight Connector 3365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2" name="Group 3351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53" name="Rectangle 3352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54" name="Straight Connector 3353"/>
                  <p:cNvCxnSpPr>
                    <a:stCxn id="3353" idx="3"/>
                    <a:endCxn id="3353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5" name="Straight Connector 3354"/>
                  <p:cNvCxnSpPr>
                    <a:stCxn id="3353" idx="2"/>
                    <a:endCxn id="3353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6" name="Straight Connector 3355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7" name="Straight Connector 3356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8" name="Straight Connector 3357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9" name="Straight Connector 3358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342" name="Group 3341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343" name="Straight Connector 3342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4" name="Straight Connector 3343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5" name="Straight Connector 3344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6" name="Straight Connector 3345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7" name="Straight Connector 3346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8" name="Straight Connector 3347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61" name="Rectangle 2860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6" name="Rectangle 2865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7" name="Rectangle 2866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70" name="Group 2869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295" name="Group 3294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6" name="Rectangle 333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7" name="Straight Connector 333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8" name="Straight Connector 333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9" name="Straight Connector 333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6" name="Group 3295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2" name="Rectangle 333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3" name="Straight Connector 333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4" name="Straight Connector 333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5" name="Straight Connector 333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7" name="Group 3296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8" name="Rectangle 332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9" name="Straight Connector 332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0" name="Straight Connector 332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1" name="Straight Connector 333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8" name="Group 3297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4" name="Rectangle 332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5" name="Straight Connector 332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6" name="Straight Connector 332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7" name="Straight Connector 332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9" name="Group 3298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0" name="Rectangle 3319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1" name="Straight Connector 3320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2" name="Straight Connector 3321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3" name="Straight Connector 3322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0" name="Group 3299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6" name="Rectangle 331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7" name="Straight Connector 331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8" name="Straight Connector 331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9" name="Straight Connector 331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1" name="Group 3300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2" name="Rectangle 331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3" name="Straight Connector 331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4" name="Straight Connector 331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5" name="Straight Connector 331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2" name="Group 3301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8" name="Rectangle 330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9" name="Straight Connector 330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0" name="Straight Connector 330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1" name="Straight Connector 331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3" name="Group 3302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4" name="Rectangle 330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5" name="Straight Connector 330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6" name="Straight Connector 330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7" name="Straight Connector 330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71" name="Rectangle 2870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3" name="Rectangle 2872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10325101" y="2136775"/>
              <a:ext cx="317500" cy="269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6" name="Rectangle 3385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89" name="Group 3388"/>
          <p:cNvGrpSpPr/>
          <p:nvPr/>
        </p:nvGrpSpPr>
        <p:grpSpPr>
          <a:xfrm>
            <a:off x="13270967" y="5389985"/>
            <a:ext cx="283194" cy="68117"/>
            <a:chOff x="815974" y="3597276"/>
            <a:chExt cx="387351" cy="93169"/>
          </a:xfrm>
        </p:grpSpPr>
        <p:sp>
          <p:nvSpPr>
            <p:cNvPr id="3453" name="Rectangle 3452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54" name="Group 3453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462" name="Group 3461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7" name="Rectangle 3486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8" name="Straight Connector 3487"/>
                <p:cNvCxnSpPr>
                  <a:stCxn id="3487" idx="3"/>
                  <a:endCxn id="3487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9" name="Straight Connector 3488"/>
                <p:cNvCxnSpPr>
                  <a:stCxn id="3487" idx="2"/>
                  <a:endCxn id="3487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0" name="Straight Connector 3489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1" name="Straight Connector 3490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2" name="Straight Connector 3491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3" name="Straight Connector 3492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3" name="Group 3462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0" name="Rectangle 3479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1" name="Straight Connector 3480"/>
                <p:cNvCxnSpPr>
                  <a:stCxn id="3480" idx="3"/>
                  <a:endCxn id="3480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2" name="Straight Connector 3481"/>
                <p:cNvCxnSpPr>
                  <a:stCxn id="3480" idx="2"/>
                  <a:endCxn id="3480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3" name="Straight Connector 3482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4" name="Straight Connector 3483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5" name="Straight Connector 3484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6" name="Straight Connector 3485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4" name="Group 3463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73" name="Rectangle 347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74" name="Straight Connector 3473"/>
                <p:cNvCxnSpPr>
                  <a:stCxn id="3473" idx="3"/>
                  <a:endCxn id="347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5" name="Straight Connector 3474"/>
                <p:cNvCxnSpPr>
                  <a:stCxn id="3473" idx="2"/>
                  <a:endCxn id="347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6" name="Straight Connector 347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7" name="Straight Connector 347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8" name="Straight Connector 347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9" name="Straight Connector 347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5" name="Group 3464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66" name="Rectangle 346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67" name="Straight Connector 3466"/>
                <p:cNvCxnSpPr>
                  <a:stCxn id="3466" idx="3"/>
                  <a:endCxn id="346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8" name="Straight Connector 3467"/>
                <p:cNvCxnSpPr>
                  <a:stCxn id="3466" idx="2"/>
                  <a:endCxn id="346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9" name="Straight Connector 346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0" name="Straight Connector 346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1" name="Straight Connector 347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2" name="Straight Connector 347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455" name="Group 3454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8" name="Straight Connector 3457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9" name="Straight Connector 3458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0" name="Straight Connector 3459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1" name="Straight Connector 3460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390" name="Rectangle 3389"/>
          <p:cNvSpPr/>
          <p:nvPr/>
        </p:nvSpPr>
        <p:spPr>
          <a:xfrm>
            <a:off x="13266831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1" name="Rectangle 3390"/>
          <p:cNvSpPr/>
          <p:nvPr/>
        </p:nvSpPr>
        <p:spPr>
          <a:xfrm>
            <a:off x="13266831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2" name="Rectangle 3391"/>
          <p:cNvSpPr/>
          <p:nvPr/>
        </p:nvSpPr>
        <p:spPr>
          <a:xfrm>
            <a:off x="13266831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3" name="Rectangle 3392"/>
          <p:cNvSpPr/>
          <p:nvPr/>
        </p:nvSpPr>
        <p:spPr>
          <a:xfrm>
            <a:off x="13266831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4" name="Rectangle 3393"/>
          <p:cNvSpPr/>
          <p:nvPr/>
        </p:nvSpPr>
        <p:spPr>
          <a:xfrm>
            <a:off x="13266831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5" name="Rectangle 3394"/>
          <p:cNvSpPr/>
          <p:nvPr/>
        </p:nvSpPr>
        <p:spPr>
          <a:xfrm>
            <a:off x="13266831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6" name="Rectangle 3395"/>
          <p:cNvSpPr/>
          <p:nvPr/>
        </p:nvSpPr>
        <p:spPr>
          <a:xfrm>
            <a:off x="13266831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7" name="Rectangle 3396"/>
          <p:cNvSpPr/>
          <p:nvPr/>
        </p:nvSpPr>
        <p:spPr>
          <a:xfrm>
            <a:off x="13266831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8" name="Rectangle 3397"/>
          <p:cNvSpPr/>
          <p:nvPr/>
        </p:nvSpPr>
        <p:spPr>
          <a:xfrm>
            <a:off x="13266831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99" name="Group 3398"/>
          <p:cNvGrpSpPr/>
          <p:nvPr/>
        </p:nvGrpSpPr>
        <p:grpSpPr>
          <a:xfrm>
            <a:off x="13268647" y="5454979"/>
            <a:ext cx="283193" cy="706500"/>
            <a:chOff x="1447800" y="3600227"/>
            <a:chExt cx="349854" cy="877671"/>
          </a:xfrm>
        </p:grpSpPr>
        <p:grpSp>
          <p:nvGrpSpPr>
            <p:cNvPr id="3408" name="Group 3407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449" name="Rectangle 34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50" name="Straight Connector 34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1" name="Straight Connector 34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2" name="Straight Connector 34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09" name="Group 3408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445" name="Rectangle 34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6" name="Straight Connector 34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7" name="Straight Connector 34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8" name="Straight Connector 34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0" name="Group 3409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441" name="Rectangle 34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2" name="Straight Connector 34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3" name="Straight Connector 34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4" name="Straight Connector 34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1" name="Group 3410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437" name="Rectangle 34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8" name="Straight Connector 34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9" name="Straight Connector 34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0" name="Straight Connector 34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2" name="Group 3411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433" name="Rectangle 34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4" name="Straight Connector 34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5" name="Straight Connector 34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6" name="Straight Connector 34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3" name="Group 3412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429" name="Rectangle 34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0" name="Straight Connector 34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1" name="Straight Connector 34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2" name="Straight Connector 34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4" name="Group 3413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425" name="Rectangle 342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6" name="Straight Connector 342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7" name="Straight Connector 342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8" name="Straight Connector 342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5" name="Group 3414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421" name="Rectangle 342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2" name="Straight Connector 342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3" name="Straight Connector 342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4" name="Straight Connector 342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6" name="Group 3415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417" name="Rectangle 341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18" name="Straight Connector 341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9" name="Straight Connector 341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0" name="Straight Connector 341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00" name="Rectangle 3399"/>
          <p:cNvSpPr/>
          <p:nvPr/>
        </p:nvSpPr>
        <p:spPr>
          <a:xfrm>
            <a:off x="13231942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1" name="Rectangle 3400"/>
          <p:cNvSpPr/>
          <p:nvPr/>
        </p:nvSpPr>
        <p:spPr>
          <a:xfrm>
            <a:off x="13554596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2" name="Rectangle 3401"/>
          <p:cNvSpPr/>
          <p:nvPr/>
        </p:nvSpPr>
        <p:spPr>
          <a:xfrm>
            <a:off x="13231942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3" name="Rectangle 3402"/>
          <p:cNvSpPr/>
          <p:nvPr/>
        </p:nvSpPr>
        <p:spPr>
          <a:xfrm>
            <a:off x="13272888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4" name="Rectangle 3403"/>
          <p:cNvSpPr/>
          <p:nvPr/>
        </p:nvSpPr>
        <p:spPr>
          <a:xfrm>
            <a:off x="13272280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5" name="Rectangle 3404"/>
          <p:cNvSpPr/>
          <p:nvPr/>
        </p:nvSpPr>
        <p:spPr>
          <a:xfrm>
            <a:off x="13272280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6" name="Rectangle 3405"/>
          <p:cNvSpPr/>
          <p:nvPr/>
        </p:nvSpPr>
        <p:spPr>
          <a:xfrm>
            <a:off x="13272280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7" name="Rectangle 3406"/>
          <p:cNvSpPr/>
          <p:nvPr/>
        </p:nvSpPr>
        <p:spPr>
          <a:xfrm>
            <a:off x="13272280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95" name="Group 3494"/>
          <p:cNvGrpSpPr/>
          <p:nvPr/>
        </p:nvGrpSpPr>
        <p:grpSpPr>
          <a:xfrm>
            <a:off x="13595823" y="5389985"/>
            <a:ext cx="283194" cy="68117"/>
            <a:chOff x="815974" y="3597276"/>
            <a:chExt cx="387351" cy="93169"/>
          </a:xfrm>
        </p:grpSpPr>
        <p:sp>
          <p:nvSpPr>
            <p:cNvPr id="3559" name="Rectangle 3558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60" name="Group 3559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568" name="Group 3567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93" name="Rectangle 359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94" name="Straight Connector 3593"/>
                <p:cNvCxnSpPr>
                  <a:stCxn id="3593" idx="3"/>
                  <a:endCxn id="359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5" name="Straight Connector 3594"/>
                <p:cNvCxnSpPr>
                  <a:stCxn id="3593" idx="2"/>
                  <a:endCxn id="359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6" name="Straight Connector 359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7" name="Straight Connector 359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8" name="Straight Connector 359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9" name="Straight Connector 359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69" name="Group 3568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86" name="Rectangle 358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7" name="Straight Connector 3586"/>
                <p:cNvCxnSpPr>
                  <a:stCxn id="3586" idx="3"/>
                  <a:endCxn id="358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8" name="Straight Connector 3587"/>
                <p:cNvCxnSpPr>
                  <a:stCxn id="3586" idx="2"/>
                  <a:endCxn id="358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9" name="Straight Connector 358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0" name="Straight Connector 358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1" name="Straight Connector 359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2" name="Straight Connector 359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0" name="Group 3569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9" name="Rectangle 357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0" name="Straight Connector 3579"/>
                <p:cNvCxnSpPr>
                  <a:stCxn id="3579" idx="3"/>
                  <a:endCxn id="357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1" name="Straight Connector 3580"/>
                <p:cNvCxnSpPr>
                  <a:stCxn id="3579" idx="2"/>
                  <a:endCxn id="357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2" name="Straight Connector 358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3" name="Straight Connector 358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4" name="Straight Connector 358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5" name="Straight Connector 358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1" name="Group 3570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2" name="Rectangle 357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73" name="Straight Connector 3572"/>
                <p:cNvCxnSpPr>
                  <a:stCxn id="3572" idx="3"/>
                  <a:endCxn id="357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4" name="Straight Connector 3573"/>
                <p:cNvCxnSpPr>
                  <a:stCxn id="3572" idx="2"/>
                  <a:endCxn id="357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5" name="Straight Connector 357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6" name="Straight Connector 357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7" name="Straight Connector 357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8" name="Straight Connector 357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561" name="Group 3560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562" name="Straight Connector 3561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3" name="Straight Connector 3562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4" name="Straight Connector 3563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5" name="Straight Connector 3564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6" name="Straight Connector 3565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7" name="Straight Connector 3566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96" name="Rectangle 3495"/>
          <p:cNvSpPr/>
          <p:nvPr/>
        </p:nvSpPr>
        <p:spPr>
          <a:xfrm>
            <a:off x="13591687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7" name="Rectangle 3496"/>
          <p:cNvSpPr/>
          <p:nvPr/>
        </p:nvSpPr>
        <p:spPr>
          <a:xfrm>
            <a:off x="13591687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8" name="Rectangle 3497"/>
          <p:cNvSpPr/>
          <p:nvPr/>
        </p:nvSpPr>
        <p:spPr>
          <a:xfrm>
            <a:off x="13591687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9" name="Rectangle 3498"/>
          <p:cNvSpPr/>
          <p:nvPr/>
        </p:nvSpPr>
        <p:spPr>
          <a:xfrm>
            <a:off x="13591687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0" name="Rectangle 3499"/>
          <p:cNvSpPr/>
          <p:nvPr/>
        </p:nvSpPr>
        <p:spPr>
          <a:xfrm>
            <a:off x="13591687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1" name="Rectangle 3500"/>
          <p:cNvSpPr/>
          <p:nvPr/>
        </p:nvSpPr>
        <p:spPr>
          <a:xfrm>
            <a:off x="13591687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2" name="Rectangle 3501"/>
          <p:cNvSpPr/>
          <p:nvPr/>
        </p:nvSpPr>
        <p:spPr>
          <a:xfrm>
            <a:off x="13591687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3" name="Rectangle 3502"/>
          <p:cNvSpPr/>
          <p:nvPr/>
        </p:nvSpPr>
        <p:spPr>
          <a:xfrm>
            <a:off x="13591687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4" name="Rectangle 3503"/>
          <p:cNvSpPr/>
          <p:nvPr/>
        </p:nvSpPr>
        <p:spPr>
          <a:xfrm>
            <a:off x="13591687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05" name="Group 3504"/>
          <p:cNvGrpSpPr/>
          <p:nvPr/>
        </p:nvGrpSpPr>
        <p:grpSpPr>
          <a:xfrm>
            <a:off x="13593503" y="5454979"/>
            <a:ext cx="283193" cy="706500"/>
            <a:chOff x="1447800" y="3600227"/>
            <a:chExt cx="349854" cy="877671"/>
          </a:xfrm>
        </p:grpSpPr>
        <p:grpSp>
          <p:nvGrpSpPr>
            <p:cNvPr id="3514" name="Group 3513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555" name="Rectangle 355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6" name="Straight Connector 355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7" name="Straight Connector 355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8" name="Straight Connector 355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5" name="Group 3514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551" name="Rectangle 355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2" name="Straight Connector 355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3" name="Straight Connector 355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4" name="Straight Connector 355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6" name="Group 3515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547" name="Rectangle 354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8" name="Straight Connector 354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9" name="Straight Connector 354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0" name="Straight Connector 354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7" name="Group 3516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543" name="Rectangle 354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4" name="Straight Connector 354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5" name="Straight Connector 354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6" name="Straight Connector 354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8" name="Group 3517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539" name="Rectangle 353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0" name="Straight Connector 353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1" name="Straight Connector 354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2" name="Straight Connector 354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9" name="Group 3518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535" name="Rectangle 353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6" name="Straight Connector 353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7" name="Straight Connector 353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8" name="Straight Connector 353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0" name="Group 3519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531" name="Rectangle 353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2" name="Straight Connector 353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3" name="Straight Connector 353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4" name="Straight Connector 353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1" name="Group 3520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527" name="Rectangle 352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8" name="Straight Connector 352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9" name="Straight Connector 352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0" name="Straight Connector 352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2" name="Group 3521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523" name="Rectangle 352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4" name="Straight Connector 352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5" name="Straight Connector 352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6" name="Straight Connector 352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506" name="Rectangle 3505"/>
          <p:cNvSpPr/>
          <p:nvPr/>
        </p:nvSpPr>
        <p:spPr>
          <a:xfrm>
            <a:off x="13556798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7" name="Rectangle 3506"/>
          <p:cNvSpPr/>
          <p:nvPr/>
        </p:nvSpPr>
        <p:spPr>
          <a:xfrm>
            <a:off x="13879452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8" name="Rectangle 3507"/>
          <p:cNvSpPr/>
          <p:nvPr/>
        </p:nvSpPr>
        <p:spPr>
          <a:xfrm>
            <a:off x="13556798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9" name="Rectangle 3508"/>
          <p:cNvSpPr/>
          <p:nvPr/>
        </p:nvSpPr>
        <p:spPr>
          <a:xfrm>
            <a:off x="13597744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0" name="Rectangle 3509"/>
          <p:cNvSpPr/>
          <p:nvPr/>
        </p:nvSpPr>
        <p:spPr>
          <a:xfrm>
            <a:off x="13597136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1" name="Rectangle 3510"/>
          <p:cNvSpPr/>
          <p:nvPr/>
        </p:nvSpPr>
        <p:spPr>
          <a:xfrm>
            <a:off x="13597136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2" name="Rectangle 3511"/>
          <p:cNvSpPr/>
          <p:nvPr/>
        </p:nvSpPr>
        <p:spPr>
          <a:xfrm>
            <a:off x="13597136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en-US" sz="18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13" name="Rectangle 3512"/>
          <p:cNvSpPr/>
          <p:nvPr/>
        </p:nvSpPr>
        <p:spPr>
          <a:xfrm>
            <a:off x="13597136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01" name="Group 3600"/>
          <p:cNvGrpSpPr/>
          <p:nvPr/>
        </p:nvGrpSpPr>
        <p:grpSpPr>
          <a:xfrm>
            <a:off x="13920680" y="5389985"/>
            <a:ext cx="283194" cy="68117"/>
            <a:chOff x="815974" y="3597276"/>
            <a:chExt cx="387351" cy="93169"/>
          </a:xfrm>
        </p:grpSpPr>
        <p:sp>
          <p:nvSpPr>
            <p:cNvPr id="3665" name="Rectangle 3664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66" name="Group 3665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674" name="Group 3673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9" name="Rectangle 369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00" name="Straight Connector 3699"/>
                <p:cNvCxnSpPr>
                  <a:stCxn id="3699" idx="3"/>
                  <a:endCxn id="369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1" name="Straight Connector 3700"/>
                <p:cNvCxnSpPr>
                  <a:stCxn id="3699" idx="2"/>
                  <a:endCxn id="369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2" name="Straight Connector 370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3" name="Straight Connector 370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4" name="Straight Connector 370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5" name="Straight Connector 370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5" name="Group 3674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2" name="Rectangle 369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93" name="Straight Connector 3692"/>
                <p:cNvCxnSpPr>
                  <a:stCxn id="3692" idx="3"/>
                  <a:endCxn id="369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4" name="Straight Connector 3693"/>
                <p:cNvCxnSpPr>
                  <a:stCxn id="3692" idx="2"/>
                  <a:endCxn id="369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5" name="Straight Connector 369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6" name="Straight Connector 369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7" name="Straight Connector 369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8" name="Straight Connector 369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6" name="Group 3675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85" name="Rectangle 3684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86" name="Straight Connector 3685"/>
                <p:cNvCxnSpPr>
                  <a:stCxn id="3685" idx="3"/>
                  <a:endCxn id="3685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7" name="Straight Connector 3686"/>
                <p:cNvCxnSpPr>
                  <a:stCxn id="3685" idx="2"/>
                  <a:endCxn id="3685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8" name="Straight Connector 3687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9" name="Straight Connector 3688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0" name="Straight Connector 3689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1" name="Straight Connector 3690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7" name="Group 3676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78" name="Rectangle 3677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79" name="Straight Connector 3678"/>
                <p:cNvCxnSpPr>
                  <a:stCxn id="3678" idx="3"/>
                  <a:endCxn id="3678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0" name="Straight Connector 3679"/>
                <p:cNvCxnSpPr>
                  <a:stCxn id="3678" idx="2"/>
                  <a:endCxn id="3678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1" name="Straight Connector 3680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2" name="Straight Connector 3681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3" name="Straight Connector 3682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4" name="Straight Connector 3683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667" name="Group 3666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668" name="Straight Connector 3667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9" name="Straight Connector 3668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0" name="Straight Connector 3669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1" name="Straight Connector 3670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2" name="Straight Connector 3671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3" name="Straight Connector 3672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02" name="Rectangle 3601"/>
          <p:cNvSpPr/>
          <p:nvPr/>
        </p:nvSpPr>
        <p:spPr>
          <a:xfrm>
            <a:off x="13916544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3" name="Rectangle 3602"/>
          <p:cNvSpPr/>
          <p:nvPr/>
        </p:nvSpPr>
        <p:spPr>
          <a:xfrm>
            <a:off x="13916544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4" name="Rectangle 3603"/>
          <p:cNvSpPr/>
          <p:nvPr/>
        </p:nvSpPr>
        <p:spPr>
          <a:xfrm>
            <a:off x="13916544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5" name="Rectangle 3604"/>
          <p:cNvSpPr/>
          <p:nvPr/>
        </p:nvSpPr>
        <p:spPr>
          <a:xfrm>
            <a:off x="13916544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6" name="Rectangle 3605"/>
          <p:cNvSpPr/>
          <p:nvPr/>
        </p:nvSpPr>
        <p:spPr>
          <a:xfrm>
            <a:off x="13916544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7" name="Rectangle 3606"/>
          <p:cNvSpPr/>
          <p:nvPr/>
        </p:nvSpPr>
        <p:spPr>
          <a:xfrm>
            <a:off x="13916544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8" name="Rectangle 3607"/>
          <p:cNvSpPr/>
          <p:nvPr/>
        </p:nvSpPr>
        <p:spPr>
          <a:xfrm>
            <a:off x="13916544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9" name="Rectangle 3608"/>
          <p:cNvSpPr/>
          <p:nvPr/>
        </p:nvSpPr>
        <p:spPr>
          <a:xfrm>
            <a:off x="13916544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0" name="Rectangle 3609"/>
          <p:cNvSpPr/>
          <p:nvPr/>
        </p:nvSpPr>
        <p:spPr>
          <a:xfrm>
            <a:off x="13916544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11" name="Group 3610"/>
          <p:cNvGrpSpPr/>
          <p:nvPr/>
        </p:nvGrpSpPr>
        <p:grpSpPr>
          <a:xfrm>
            <a:off x="13918360" y="5454979"/>
            <a:ext cx="283193" cy="706500"/>
            <a:chOff x="1447800" y="3600227"/>
            <a:chExt cx="349854" cy="877671"/>
          </a:xfrm>
        </p:grpSpPr>
        <p:grpSp>
          <p:nvGrpSpPr>
            <p:cNvPr id="3620" name="Group 3619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661" name="Rectangle 366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62" name="Straight Connector 366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3" name="Straight Connector 366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4" name="Straight Connector 366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1" name="Group 3620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657" name="Rectangle 365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8" name="Straight Connector 365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9" name="Straight Connector 365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0" name="Straight Connector 365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2" name="Group 3621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653" name="Rectangle 365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4" name="Straight Connector 365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5" name="Straight Connector 365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6" name="Straight Connector 365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3" name="Group 3622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649" name="Rectangle 36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0" name="Straight Connector 36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1" name="Straight Connector 36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2" name="Straight Connector 36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4" name="Group 3623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645" name="Rectangle 36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6" name="Straight Connector 36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7" name="Straight Connector 36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8" name="Straight Connector 36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5" name="Group 3624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641" name="Rectangle 36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2" name="Straight Connector 36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3" name="Straight Connector 36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4" name="Straight Connector 36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6" name="Group 3625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637" name="Rectangle 36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8" name="Straight Connector 36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9" name="Straight Connector 36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0" name="Straight Connector 36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7" name="Group 3626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633" name="Rectangle 36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4" name="Straight Connector 36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5" name="Straight Connector 36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6" name="Straight Connector 36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8" name="Group 3627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629" name="Rectangle 36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0" name="Straight Connector 36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1" name="Straight Connector 36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2" name="Straight Connector 36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12" name="Rectangle 3611"/>
          <p:cNvSpPr/>
          <p:nvPr/>
        </p:nvSpPr>
        <p:spPr>
          <a:xfrm>
            <a:off x="13881655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3" name="Rectangle 3612"/>
          <p:cNvSpPr/>
          <p:nvPr/>
        </p:nvSpPr>
        <p:spPr>
          <a:xfrm>
            <a:off x="14204309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4" name="Rectangle 3613"/>
          <p:cNvSpPr/>
          <p:nvPr/>
        </p:nvSpPr>
        <p:spPr>
          <a:xfrm>
            <a:off x="13881655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5" name="Rectangle 3614"/>
          <p:cNvSpPr/>
          <p:nvPr/>
        </p:nvSpPr>
        <p:spPr>
          <a:xfrm>
            <a:off x="13922601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6" name="Rectangle 3615"/>
          <p:cNvSpPr/>
          <p:nvPr/>
        </p:nvSpPr>
        <p:spPr>
          <a:xfrm>
            <a:off x="13921993" y="5460735"/>
            <a:ext cx="270700" cy="69547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06" name="Group 3705"/>
          <p:cNvGrpSpPr/>
          <p:nvPr/>
        </p:nvGrpSpPr>
        <p:grpSpPr>
          <a:xfrm>
            <a:off x="12652867" y="4803897"/>
            <a:ext cx="359359" cy="813736"/>
            <a:chOff x="10277789" y="1466654"/>
            <a:chExt cx="421486" cy="954418"/>
          </a:xfrm>
        </p:grpSpPr>
        <p:grpSp>
          <p:nvGrpSpPr>
            <p:cNvPr id="3707" name="Group 3706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771" name="Rectangle 3770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772" name="Group 3771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780" name="Group 3779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805" name="Rectangle 3804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806" name="Straight Connector 3805"/>
                  <p:cNvCxnSpPr>
                    <a:stCxn id="3805" idx="3"/>
                    <a:endCxn id="3805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7" name="Straight Connector 3806"/>
                  <p:cNvCxnSpPr>
                    <a:stCxn id="3805" idx="2"/>
                    <a:endCxn id="3805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8" name="Straight Connector 3807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9" name="Straight Connector 3808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0" name="Straight Connector 3809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1" name="Straight Connector 3810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1" name="Group 3780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8" name="Rectangle 3797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9" name="Straight Connector 3798"/>
                  <p:cNvCxnSpPr>
                    <a:stCxn id="3798" idx="3"/>
                    <a:endCxn id="3798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0" name="Straight Connector 3799"/>
                  <p:cNvCxnSpPr>
                    <a:stCxn id="3798" idx="2"/>
                    <a:endCxn id="3798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1" name="Straight Connector 3800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2" name="Straight Connector 3801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3" name="Straight Connector 3802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4" name="Straight Connector 3803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2" name="Group 3781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1" name="Rectangle 3790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2" name="Straight Connector 3791"/>
                  <p:cNvCxnSpPr>
                    <a:stCxn id="3791" idx="3"/>
                    <a:endCxn id="3791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3" name="Straight Connector 3792"/>
                  <p:cNvCxnSpPr>
                    <a:stCxn id="3791" idx="2"/>
                    <a:endCxn id="3791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4" name="Straight Connector 3793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5" name="Straight Connector 3794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6" name="Straight Connector 3795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7" name="Straight Connector 3796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3" name="Group 3782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84" name="Rectangle 378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85" name="Straight Connector 3784"/>
                  <p:cNvCxnSpPr>
                    <a:stCxn id="3784" idx="3"/>
                    <a:endCxn id="378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6" name="Straight Connector 3785"/>
                  <p:cNvCxnSpPr>
                    <a:stCxn id="3784" idx="2"/>
                    <a:endCxn id="378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7" name="Straight Connector 378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8" name="Straight Connector 378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9" name="Straight Connector 378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0" name="Straight Connector 378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773" name="Group 3772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774" name="Straight Connector 3773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5" name="Straight Connector 3774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6" name="Straight Connector 3775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7" name="Straight Connector 3776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8" name="Straight Connector 3777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9" name="Straight Connector 3778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08" name="Rectangle 3707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2" name="Rectangle 3711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3" name="Rectangle 3712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17" name="Group 3716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726" name="Group 3725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7" name="Rectangle 376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8" name="Straight Connector 376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9" name="Straight Connector 376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0" name="Straight Connector 376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7" name="Group 3726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3" name="Rectangle 376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4" name="Straight Connector 376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5" name="Straight Connector 376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6" name="Straight Connector 376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8" name="Group 3727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9" name="Rectangle 375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0" name="Straight Connector 375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1" name="Straight Connector 376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2" name="Straight Connector 376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9" name="Group 3728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5" name="Rectangle 375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6" name="Straight Connector 375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7" name="Straight Connector 375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8" name="Straight Connector 375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0" name="Group 3729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1" name="Rectangle 3750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2" name="Straight Connector 3751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3" name="Straight Connector 3752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4" name="Straight Connector 3753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1" name="Group 3730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7" name="Rectangle 374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8" name="Straight Connector 374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9" name="Straight Connector 374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0" name="Straight Connector 374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2" name="Group 3731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3" name="Rectangle 374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4" name="Straight Connector 374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5" name="Straight Connector 374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6" name="Straight Connector 374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3" name="Group 3732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9" name="Rectangle 373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0" name="Straight Connector 373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1" name="Straight Connector 374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2" name="Straight Connector 374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4" name="Group 3733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5" name="Rectangle 373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36" name="Straight Connector 373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7" name="Straight Connector 373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8" name="Straight Connector 373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18" name="Rectangle 3717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9" name="Rectangle 3718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10325101" y="1959831"/>
              <a:ext cx="317500" cy="44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rgbClr val="008000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4" name="Rectangle 3723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5" name="Rectangle 3724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16" name="TextBox 3815"/>
          <p:cNvSpPr txBox="1"/>
          <p:nvPr/>
        </p:nvSpPr>
        <p:spPr>
          <a:xfrm>
            <a:off x="11884503" y="3616260"/>
            <a:ext cx="2568476" cy="549302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Deployed operational stacks with compute</a:t>
            </a:r>
          </a:p>
        </p:txBody>
      </p:sp>
      <p:cxnSp>
        <p:nvCxnSpPr>
          <p:cNvPr id="3817" name="Straight Connector 3816"/>
          <p:cNvCxnSpPr/>
          <p:nvPr/>
        </p:nvCxnSpPr>
        <p:spPr>
          <a:xfrm flipV="1">
            <a:off x="10669027" y="3784320"/>
            <a:ext cx="0" cy="5192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9" name="Rectangle 3818"/>
          <p:cNvSpPr/>
          <p:nvPr/>
        </p:nvSpPr>
        <p:spPr>
          <a:xfrm>
            <a:off x="10011611" y="352143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User/OSS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20" name="TextBox 3819"/>
          <p:cNvSpPr txBox="1"/>
          <p:nvPr/>
        </p:nvSpPr>
        <p:spPr>
          <a:xfrm>
            <a:off x="10085966" y="3884014"/>
            <a:ext cx="1413052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Manage OPNFV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821" name="TextBox 3820"/>
          <p:cNvSpPr txBox="1"/>
          <p:nvPr/>
        </p:nvSpPr>
        <p:spPr>
          <a:xfrm>
            <a:off x="2035873" y="3538500"/>
            <a:ext cx="2568476" cy="300003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OPNFV Projects</a:t>
            </a:r>
          </a:p>
        </p:txBody>
      </p:sp>
      <p:sp>
        <p:nvSpPr>
          <p:cNvPr id="3822" name="Can 3821"/>
          <p:cNvSpPr/>
          <p:nvPr/>
        </p:nvSpPr>
        <p:spPr>
          <a:xfrm>
            <a:off x="5488049" y="3976891"/>
            <a:ext cx="1421270" cy="1885816"/>
          </a:xfrm>
          <a:prstGeom prst="can">
            <a:avLst>
              <a:gd name="adj" fmla="val 1145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Projects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Code Trees</a:t>
            </a:r>
          </a:p>
          <a:p>
            <a:pPr algn="ctr"/>
            <a:r>
              <a:rPr lang="en-US" sz="1400" dirty="0" err="1" smtClean="0">
                <a:latin typeface="Arial"/>
                <a:cs typeface="Arial"/>
              </a:rPr>
              <a:t>Makefiles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>
                <a:latin typeface="Arial"/>
                <a:cs typeface="Arial"/>
              </a:rPr>
              <a:t>Stacks (BGS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Dependencies</a:t>
            </a:r>
            <a:endParaRPr lang="en-US" sz="1400" dirty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</a:t>
            </a:r>
            <a:r>
              <a:rPr lang="en-US" sz="1400" dirty="0" err="1" smtClean="0">
                <a:latin typeface="Arial"/>
                <a:cs typeface="Arial"/>
              </a:rPr>
              <a:t>Envs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Plans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19" idx="1"/>
            <a:endCxn id="18" idx="3"/>
          </p:cNvCxnSpPr>
          <p:nvPr/>
        </p:nvCxnSpPr>
        <p:spPr>
          <a:xfrm flipH="1">
            <a:off x="7769150" y="6881540"/>
            <a:ext cx="1433872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H="1">
            <a:off x="8773058" y="2993760"/>
            <a:ext cx="971903" cy="1399680"/>
          </a:xfrm>
          <a:prstGeom prst="line">
            <a:avLst/>
          </a:prstGeom>
          <a:ln w="19050" cmpd="sng">
            <a:solidFill>
              <a:schemeClr val="bg2">
                <a:lumMod val="75000"/>
              </a:schemeClr>
            </a:solidFill>
            <a:prstDash val="sysDash"/>
            <a:miter lim="800000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9517089" y="2508280"/>
            <a:ext cx="92177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" name="Bent Arrow 2"/>
          <p:cNvSpPr/>
          <p:nvPr/>
        </p:nvSpPr>
        <p:spPr>
          <a:xfrm flipV="1">
            <a:off x="8164751" y="3492147"/>
            <a:ext cx="967674" cy="1360574"/>
          </a:xfrm>
          <a:prstGeom prst="ben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5" name="Rectangle 614"/>
          <p:cNvSpPr/>
          <p:nvPr/>
        </p:nvSpPr>
        <p:spPr>
          <a:xfrm rot="16200000" flipV="1">
            <a:off x="7986977" y="3662524"/>
            <a:ext cx="610894" cy="261700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5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Box 622"/>
          <p:cNvSpPr txBox="1"/>
          <p:nvPr/>
        </p:nvSpPr>
        <p:spPr>
          <a:xfrm>
            <a:off x="9689074" y="2105771"/>
            <a:ext cx="4251480" cy="9365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OSCAR can process any set of images and packages from Octopus and other sources that satisfy criteria of supported types and have required metadata</a:t>
            </a:r>
            <a:endParaRPr lang="en-US" sz="20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1776" name="Straight Connector 1775"/>
          <p:cNvCxnSpPr/>
          <p:nvPr/>
        </p:nvCxnSpPr>
        <p:spPr>
          <a:xfrm flipH="1">
            <a:off x="8591634" y="7819277"/>
            <a:ext cx="5831428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3" name="Straight Connector 1772"/>
          <p:cNvCxnSpPr/>
          <p:nvPr/>
        </p:nvCxnSpPr>
        <p:spPr>
          <a:xfrm flipH="1">
            <a:off x="505391" y="7819277"/>
            <a:ext cx="8063934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Where OSCAR Fits in OPNFV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160968" y="6531840"/>
            <a:ext cx="1085027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Systems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6602" y="3373359"/>
            <a:ext cx="10178866" cy="4678441"/>
            <a:chOff x="1456602" y="2058246"/>
            <a:chExt cx="10178866" cy="586344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475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591028" y="2541816"/>
              <a:ext cx="0" cy="5379875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635468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566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8" name="Straight Connector 1777"/>
            <p:cNvCxnSpPr/>
            <p:nvPr/>
          </p:nvCxnSpPr>
          <p:spPr>
            <a:xfrm flipH="1">
              <a:off x="5359681" y="2058246"/>
              <a:ext cx="2630621" cy="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49720" y="6538454"/>
            <a:ext cx="603892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6073" y="6545994"/>
            <a:ext cx="87185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Images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8843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Development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643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Continuous Integration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0302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Deployment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478820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Production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>
            <a:stCxn id="18" idx="1"/>
            <a:endCxn id="17" idx="3"/>
          </p:cNvCxnSpPr>
          <p:nvPr/>
        </p:nvCxnSpPr>
        <p:spPr>
          <a:xfrm flipH="1">
            <a:off x="4111562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1"/>
            <a:endCxn id="19" idx="3"/>
          </p:cNvCxnSpPr>
          <p:nvPr/>
        </p:nvCxnSpPr>
        <p:spPr>
          <a:xfrm flipH="1">
            <a:off x="11025741" y="6881540"/>
            <a:ext cx="1453080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0599" y="6512534"/>
            <a:ext cx="1637831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Requirements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6015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06610" y="3771900"/>
            <a:ext cx="2800832" cy="2345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Octopus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4882" y="3940854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Telco KPI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4882" y="4347388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Rescuer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4882" y="4752086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IPv6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4882" y="514869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Parser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4882" y="553720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852390" y="4077389"/>
            <a:ext cx="1458426" cy="1580688"/>
            <a:chOff x="3852390" y="4077389"/>
            <a:chExt cx="1642109" cy="1580688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041302" y="14046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OpenStack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55022" y="207125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ODL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72778" y="24141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Cobbler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8386" y="17348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CloudStack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90278" y="27697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159345" y="1668835"/>
            <a:ext cx="0" cy="2090365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464529" y="1993900"/>
            <a:ext cx="0" cy="17653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94089" y="2349500"/>
            <a:ext cx="0" cy="14097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9145" y="2679700"/>
            <a:ext cx="0" cy="10795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9345" y="30353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36769" y="2957054"/>
            <a:ext cx="719528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Download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74610" y="2017774"/>
            <a:ext cx="703617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Upstream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99463" y="22352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126958" y="4305300"/>
            <a:ext cx="2036341" cy="1811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OSCAR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33639" y="4240312"/>
            <a:ext cx="583889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Build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5539" y="4786412"/>
            <a:ext cx="659155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Verify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81239" y="5357912"/>
            <a:ext cx="883350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Package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743000" y="4394889"/>
            <a:ext cx="35524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0" idx="0"/>
            <a:endCxn id="79" idx="2"/>
          </p:cNvCxnSpPr>
          <p:nvPr/>
        </p:nvCxnSpPr>
        <p:spPr>
          <a:xfrm flipV="1">
            <a:off x="7425117" y="4548089"/>
            <a:ext cx="467" cy="2383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80" idx="2"/>
          </p:cNvCxnSpPr>
          <p:nvPr/>
        </p:nvCxnSpPr>
        <p:spPr>
          <a:xfrm flipV="1">
            <a:off x="7422914" y="5094189"/>
            <a:ext cx="2203" cy="2637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856672" y="5525189"/>
            <a:ext cx="262240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850825" y="6888249"/>
            <a:ext cx="1255076" cy="5493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Packages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Metadata</a:t>
            </a:r>
          </a:p>
        </p:txBody>
      </p:sp>
      <p:sp>
        <p:nvSpPr>
          <p:cNvPr id="102" name="Can 101"/>
          <p:cNvSpPr/>
          <p:nvPr/>
        </p:nvSpPr>
        <p:spPr>
          <a:xfrm>
            <a:off x="9232900" y="4470400"/>
            <a:ext cx="1054100" cy="1295400"/>
          </a:xfrm>
          <a:prstGeom prst="can">
            <a:avLst>
              <a:gd name="adj" fmla="val 17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Templates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Images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Clusters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Network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8107332" y="4851400"/>
            <a:ext cx="998567" cy="660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342959" y="5002312"/>
            <a:ext cx="733356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Scripts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10674351" y="4711700"/>
            <a:ext cx="0" cy="26104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293350" y="4715220"/>
            <a:ext cx="38452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 rot="16200000" flipH="1">
            <a:off x="10767415" y="5215536"/>
            <a:ext cx="282014" cy="484359"/>
            <a:chOff x="10293350" y="5435600"/>
            <a:chExt cx="384522" cy="261040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10674351" y="5435600"/>
              <a:ext cx="0" cy="26104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0293350" y="5439120"/>
              <a:ext cx="384522" cy="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64547" y="4077389"/>
            <a:ext cx="2065811" cy="1580688"/>
            <a:chOff x="3852390" y="4077389"/>
            <a:chExt cx="1642109" cy="1580688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1161111" y="4708870"/>
            <a:ext cx="2065810" cy="1045369"/>
            <a:chOff x="3852390" y="4488551"/>
            <a:chExt cx="1642109" cy="794912"/>
          </a:xfrm>
        </p:grpSpPr>
        <p:cxnSp>
          <p:nvCxnSpPr>
            <p:cNvPr id="124" name="Straight Connector 123"/>
            <p:cNvCxnSpPr/>
            <p:nvPr/>
          </p:nvCxnSpPr>
          <p:spPr>
            <a:xfrm flipH="1">
              <a:off x="3852390" y="4488551"/>
              <a:ext cx="749063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852390" y="4899712"/>
              <a:ext cx="1171398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0" name="TextBox 1769"/>
          <p:cNvSpPr txBox="1"/>
          <p:nvPr/>
        </p:nvSpPr>
        <p:spPr>
          <a:xfrm>
            <a:off x="3693239" y="7653014"/>
            <a:ext cx="114433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Developer</a:t>
            </a:r>
          </a:p>
        </p:txBody>
      </p:sp>
      <p:sp>
        <p:nvSpPr>
          <p:cNvPr id="1771" name="TextBox 1770"/>
          <p:cNvSpPr txBox="1"/>
          <p:nvPr/>
        </p:nvSpPr>
        <p:spPr>
          <a:xfrm>
            <a:off x="10911248" y="7653014"/>
            <a:ext cx="100310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Operator</a:t>
            </a:r>
          </a:p>
        </p:txBody>
      </p:sp>
      <p:sp>
        <p:nvSpPr>
          <p:cNvPr id="1781" name="TextBox 1780"/>
          <p:cNvSpPr txBox="1"/>
          <p:nvPr/>
        </p:nvSpPr>
        <p:spPr>
          <a:xfrm rot="2754649">
            <a:off x="7075467" y="2067254"/>
            <a:ext cx="2350345" cy="300003"/>
          </a:xfrm>
          <a:prstGeom prst="rect">
            <a:avLst/>
          </a:prstGeom>
          <a:noFill/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Open Source Projects</a:t>
            </a:r>
          </a:p>
        </p:txBody>
      </p:sp>
      <p:grpSp>
        <p:nvGrpSpPr>
          <p:cNvPr id="3387" name="Group 3386"/>
          <p:cNvGrpSpPr/>
          <p:nvPr/>
        </p:nvGrpSpPr>
        <p:grpSpPr>
          <a:xfrm>
            <a:off x="12123713" y="4296761"/>
            <a:ext cx="359359" cy="813736"/>
            <a:chOff x="10277789" y="1466654"/>
            <a:chExt cx="421486" cy="954418"/>
          </a:xfrm>
        </p:grpSpPr>
        <p:grpSp>
          <p:nvGrpSpPr>
            <p:cNvPr id="2860" name="Group 2859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340" name="Rectangle 3339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341" name="Group 3340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349" name="Group 3348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74" name="Rectangle 337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75" name="Straight Connector 3374"/>
                  <p:cNvCxnSpPr>
                    <a:stCxn id="3374" idx="3"/>
                    <a:endCxn id="337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6" name="Straight Connector 3375"/>
                  <p:cNvCxnSpPr>
                    <a:stCxn id="3374" idx="2"/>
                    <a:endCxn id="337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7" name="Straight Connector 337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8" name="Straight Connector 337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9" name="Straight Connector 337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0" name="Straight Connector 337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0" name="Group 3349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7" name="Rectangle 3366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8" name="Straight Connector 3367"/>
                  <p:cNvCxnSpPr>
                    <a:stCxn id="3367" idx="3"/>
                    <a:endCxn id="3367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9" name="Straight Connector 3368"/>
                  <p:cNvCxnSpPr>
                    <a:stCxn id="3367" idx="2"/>
                    <a:endCxn id="3367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0" name="Straight Connector 3369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1" name="Straight Connector 3370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2" name="Straight Connector 3371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3" name="Straight Connector 3372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1" name="Group 3350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0" name="Rectangle 3359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1" name="Straight Connector 3360"/>
                  <p:cNvCxnSpPr>
                    <a:stCxn id="3360" idx="3"/>
                    <a:endCxn id="3360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2" name="Straight Connector 3361"/>
                  <p:cNvCxnSpPr>
                    <a:stCxn id="3360" idx="2"/>
                    <a:endCxn id="3360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3" name="Straight Connector 3362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4" name="Straight Connector 3363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5" name="Straight Connector 3364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6" name="Straight Connector 3365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2" name="Group 3351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53" name="Rectangle 3352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54" name="Straight Connector 3353"/>
                  <p:cNvCxnSpPr>
                    <a:stCxn id="3353" idx="3"/>
                    <a:endCxn id="3353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5" name="Straight Connector 3354"/>
                  <p:cNvCxnSpPr>
                    <a:stCxn id="3353" idx="2"/>
                    <a:endCxn id="3353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6" name="Straight Connector 3355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7" name="Straight Connector 3356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8" name="Straight Connector 3357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9" name="Straight Connector 3358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342" name="Group 3341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343" name="Straight Connector 3342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4" name="Straight Connector 3343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5" name="Straight Connector 3344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6" name="Straight Connector 3345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7" name="Straight Connector 3346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8" name="Straight Connector 3347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61" name="Rectangle 2860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6" name="Rectangle 2865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7" name="Rectangle 2866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70" name="Group 2869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295" name="Group 3294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6" name="Rectangle 333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7" name="Straight Connector 333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8" name="Straight Connector 333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9" name="Straight Connector 333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6" name="Group 3295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2" name="Rectangle 333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3" name="Straight Connector 333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4" name="Straight Connector 333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5" name="Straight Connector 333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7" name="Group 3296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8" name="Rectangle 332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9" name="Straight Connector 332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0" name="Straight Connector 332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1" name="Straight Connector 333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8" name="Group 3297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4" name="Rectangle 332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5" name="Straight Connector 332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6" name="Straight Connector 332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7" name="Straight Connector 332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9" name="Group 3298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0" name="Rectangle 3319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1" name="Straight Connector 3320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2" name="Straight Connector 3321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3" name="Straight Connector 3322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0" name="Group 3299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6" name="Rectangle 331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7" name="Straight Connector 331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8" name="Straight Connector 331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9" name="Straight Connector 331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1" name="Group 3300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2" name="Rectangle 331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3" name="Straight Connector 331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4" name="Straight Connector 331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5" name="Straight Connector 331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2" name="Group 3301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8" name="Rectangle 330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9" name="Straight Connector 330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0" name="Straight Connector 330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1" name="Straight Connector 331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3" name="Group 3302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4" name="Rectangle 330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5" name="Straight Connector 330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6" name="Straight Connector 330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7" name="Straight Connector 330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71" name="Rectangle 2870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3" name="Rectangle 2872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10325101" y="2136775"/>
              <a:ext cx="317500" cy="269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6" name="Rectangle 3385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89" name="Group 3388"/>
          <p:cNvGrpSpPr/>
          <p:nvPr/>
        </p:nvGrpSpPr>
        <p:grpSpPr>
          <a:xfrm>
            <a:off x="13270967" y="5389985"/>
            <a:ext cx="283194" cy="68117"/>
            <a:chOff x="815974" y="3597276"/>
            <a:chExt cx="387351" cy="93169"/>
          </a:xfrm>
        </p:grpSpPr>
        <p:sp>
          <p:nvSpPr>
            <p:cNvPr id="3453" name="Rectangle 3452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54" name="Group 3453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462" name="Group 3461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7" name="Rectangle 3486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8" name="Straight Connector 3487"/>
                <p:cNvCxnSpPr>
                  <a:stCxn id="3487" idx="3"/>
                  <a:endCxn id="3487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9" name="Straight Connector 3488"/>
                <p:cNvCxnSpPr>
                  <a:stCxn id="3487" idx="2"/>
                  <a:endCxn id="3487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0" name="Straight Connector 3489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1" name="Straight Connector 3490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2" name="Straight Connector 3491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3" name="Straight Connector 3492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3" name="Group 3462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0" name="Rectangle 3479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1" name="Straight Connector 3480"/>
                <p:cNvCxnSpPr>
                  <a:stCxn id="3480" idx="3"/>
                  <a:endCxn id="3480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2" name="Straight Connector 3481"/>
                <p:cNvCxnSpPr>
                  <a:stCxn id="3480" idx="2"/>
                  <a:endCxn id="3480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3" name="Straight Connector 3482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4" name="Straight Connector 3483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5" name="Straight Connector 3484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6" name="Straight Connector 3485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4" name="Group 3463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73" name="Rectangle 347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74" name="Straight Connector 3473"/>
                <p:cNvCxnSpPr>
                  <a:stCxn id="3473" idx="3"/>
                  <a:endCxn id="347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5" name="Straight Connector 3474"/>
                <p:cNvCxnSpPr>
                  <a:stCxn id="3473" idx="2"/>
                  <a:endCxn id="347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6" name="Straight Connector 347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7" name="Straight Connector 347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8" name="Straight Connector 347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9" name="Straight Connector 347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5" name="Group 3464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66" name="Rectangle 346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67" name="Straight Connector 3466"/>
                <p:cNvCxnSpPr>
                  <a:stCxn id="3466" idx="3"/>
                  <a:endCxn id="346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8" name="Straight Connector 3467"/>
                <p:cNvCxnSpPr>
                  <a:stCxn id="3466" idx="2"/>
                  <a:endCxn id="346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9" name="Straight Connector 346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0" name="Straight Connector 346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1" name="Straight Connector 347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2" name="Straight Connector 347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455" name="Group 3454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8" name="Straight Connector 3457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9" name="Straight Connector 3458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0" name="Straight Connector 3459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1" name="Straight Connector 3460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390" name="Rectangle 3389"/>
          <p:cNvSpPr/>
          <p:nvPr/>
        </p:nvSpPr>
        <p:spPr>
          <a:xfrm>
            <a:off x="13266831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1" name="Rectangle 3390"/>
          <p:cNvSpPr/>
          <p:nvPr/>
        </p:nvSpPr>
        <p:spPr>
          <a:xfrm>
            <a:off x="13266831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2" name="Rectangle 3391"/>
          <p:cNvSpPr/>
          <p:nvPr/>
        </p:nvSpPr>
        <p:spPr>
          <a:xfrm>
            <a:off x="13266831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3" name="Rectangle 3392"/>
          <p:cNvSpPr/>
          <p:nvPr/>
        </p:nvSpPr>
        <p:spPr>
          <a:xfrm>
            <a:off x="13266831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4" name="Rectangle 3393"/>
          <p:cNvSpPr/>
          <p:nvPr/>
        </p:nvSpPr>
        <p:spPr>
          <a:xfrm>
            <a:off x="13266831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5" name="Rectangle 3394"/>
          <p:cNvSpPr/>
          <p:nvPr/>
        </p:nvSpPr>
        <p:spPr>
          <a:xfrm>
            <a:off x="13266831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6" name="Rectangle 3395"/>
          <p:cNvSpPr/>
          <p:nvPr/>
        </p:nvSpPr>
        <p:spPr>
          <a:xfrm>
            <a:off x="13266831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7" name="Rectangle 3396"/>
          <p:cNvSpPr/>
          <p:nvPr/>
        </p:nvSpPr>
        <p:spPr>
          <a:xfrm>
            <a:off x="13266831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8" name="Rectangle 3397"/>
          <p:cNvSpPr/>
          <p:nvPr/>
        </p:nvSpPr>
        <p:spPr>
          <a:xfrm>
            <a:off x="13266831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99" name="Group 3398"/>
          <p:cNvGrpSpPr/>
          <p:nvPr/>
        </p:nvGrpSpPr>
        <p:grpSpPr>
          <a:xfrm>
            <a:off x="13268647" y="5454979"/>
            <a:ext cx="283193" cy="706500"/>
            <a:chOff x="1447800" y="3600227"/>
            <a:chExt cx="349854" cy="877671"/>
          </a:xfrm>
        </p:grpSpPr>
        <p:grpSp>
          <p:nvGrpSpPr>
            <p:cNvPr id="3408" name="Group 3407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449" name="Rectangle 34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50" name="Straight Connector 34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1" name="Straight Connector 34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2" name="Straight Connector 34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09" name="Group 3408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445" name="Rectangle 34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6" name="Straight Connector 34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7" name="Straight Connector 34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8" name="Straight Connector 34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0" name="Group 3409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441" name="Rectangle 34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2" name="Straight Connector 34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3" name="Straight Connector 34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4" name="Straight Connector 34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1" name="Group 3410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437" name="Rectangle 34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8" name="Straight Connector 34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9" name="Straight Connector 34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0" name="Straight Connector 34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2" name="Group 3411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433" name="Rectangle 34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4" name="Straight Connector 34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5" name="Straight Connector 34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6" name="Straight Connector 34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3" name="Group 3412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429" name="Rectangle 34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0" name="Straight Connector 34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1" name="Straight Connector 34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2" name="Straight Connector 34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4" name="Group 3413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425" name="Rectangle 342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6" name="Straight Connector 342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7" name="Straight Connector 342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8" name="Straight Connector 342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5" name="Group 3414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421" name="Rectangle 342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2" name="Straight Connector 342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3" name="Straight Connector 342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4" name="Straight Connector 342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6" name="Group 3415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417" name="Rectangle 341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18" name="Straight Connector 341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9" name="Straight Connector 341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0" name="Straight Connector 341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00" name="Rectangle 3399"/>
          <p:cNvSpPr/>
          <p:nvPr/>
        </p:nvSpPr>
        <p:spPr>
          <a:xfrm>
            <a:off x="13231942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1" name="Rectangle 3400"/>
          <p:cNvSpPr/>
          <p:nvPr/>
        </p:nvSpPr>
        <p:spPr>
          <a:xfrm>
            <a:off x="13554596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2" name="Rectangle 3401"/>
          <p:cNvSpPr/>
          <p:nvPr/>
        </p:nvSpPr>
        <p:spPr>
          <a:xfrm>
            <a:off x="13231942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3" name="Rectangle 3402"/>
          <p:cNvSpPr/>
          <p:nvPr/>
        </p:nvSpPr>
        <p:spPr>
          <a:xfrm>
            <a:off x="13272888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4" name="Rectangle 3403"/>
          <p:cNvSpPr/>
          <p:nvPr/>
        </p:nvSpPr>
        <p:spPr>
          <a:xfrm>
            <a:off x="13272280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5" name="Rectangle 3404"/>
          <p:cNvSpPr/>
          <p:nvPr/>
        </p:nvSpPr>
        <p:spPr>
          <a:xfrm>
            <a:off x="13272280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6" name="Rectangle 3405"/>
          <p:cNvSpPr/>
          <p:nvPr/>
        </p:nvSpPr>
        <p:spPr>
          <a:xfrm>
            <a:off x="13272280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7" name="Rectangle 3406"/>
          <p:cNvSpPr/>
          <p:nvPr/>
        </p:nvSpPr>
        <p:spPr>
          <a:xfrm>
            <a:off x="13272280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95" name="Group 3494"/>
          <p:cNvGrpSpPr/>
          <p:nvPr/>
        </p:nvGrpSpPr>
        <p:grpSpPr>
          <a:xfrm>
            <a:off x="13595823" y="5389985"/>
            <a:ext cx="283194" cy="68117"/>
            <a:chOff x="815974" y="3597276"/>
            <a:chExt cx="387351" cy="93169"/>
          </a:xfrm>
        </p:grpSpPr>
        <p:sp>
          <p:nvSpPr>
            <p:cNvPr id="3559" name="Rectangle 3558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60" name="Group 3559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568" name="Group 3567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93" name="Rectangle 359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94" name="Straight Connector 3593"/>
                <p:cNvCxnSpPr>
                  <a:stCxn id="3593" idx="3"/>
                  <a:endCxn id="359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5" name="Straight Connector 3594"/>
                <p:cNvCxnSpPr>
                  <a:stCxn id="3593" idx="2"/>
                  <a:endCxn id="359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6" name="Straight Connector 359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7" name="Straight Connector 359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8" name="Straight Connector 359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9" name="Straight Connector 359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69" name="Group 3568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86" name="Rectangle 358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7" name="Straight Connector 3586"/>
                <p:cNvCxnSpPr>
                  <a:stCxn id="3586" idx="3"/>
                  <a:endCxn id="358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8" name="Straight Connector 3587"/>
                <p:cNvCxnSpPr>
                  <a:stCxn id="3586" idx="2"/>
                  <a:endCxn id="358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9" name="Straight Connector 358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0" name="Straight Connector 358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1" name="Straight Connector 359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2" name="Straight Connector 359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0" name="Group 3569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9" name="Rectangle 357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0" name="Straight Connector 3579"/>
                <p:cNvCxnSpPr>
                  <a:stCxn id="3579" idx="3"/>
                  <a:endCxn id="357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1" name="Straight Connector 3580"/>
                <p:cNvCxnSpPr>
                  <a:stCxn id="3579" idx="2"/>
                  <a:endCxn id="357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2" name="Straight Connector 358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3" name="Straight Connector 358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4" name="Straight Connector 358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5" name="Straight Connector 358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1" name="Group 3570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2" name="Rectangle 357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73" name="Straight Connector 3572"/>
                <p:cNvCxnSpPr>
                  <a:stCxn id="3572" idx="3"/>
                  <a:endCxn id="357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4" name="Straight Connector 3573"/>
                <p:cNvCxnSpPr>
                  <a:stCxn id="3572" idx="2"/>
                  <a:endCxn id="357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5" name="Straight Connector 357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6" name="Straight Connector 357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7" name="Straight Connector 357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8" name="Straight Connector 357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561" name="Group 3560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562" name="Straight Connector 3561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3" name="Straight Connector 3562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4" name="Straight Connector 3563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5" name="Straight Connector 3564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6" name="Straight Connector 3565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7" name="Straight Connector 3566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96" name="Rectangle 3495"/>
          <p:cNvSpPr/>
          <p:nvPr/>
        </p:nvSpPr>
        <p:spPr>
          <a:xfrm>
            <a:off x="13591687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7" name="Rectangle 3496"/>
          <p:cNvSpPr/>
          <p:nvPr/>
        </p:nvSpPr>
        <p:spPr>
          <a:xfrm>
            <a:off x="13591687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8" name="Rectangle 3497"/>
          <p:cNvSpPr/>
          <p:nvPr/>
        </p:nvSpPr>
        <p:spPr>
          <a:xfrm>
            <a:off x="13591687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9" name="Rectangle 3498"/>
          <p:cNvSpPr/>
          <p:nvPr/>
        </p:nvSpPr>
        <p:spPr>
          <a:xfrm>
            <a:off x="13591687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0" name="Rectangle 3499"/>
          <p:cNvSpPr/>
          <p:nvPr/>
        </p:nvSpPr>
        <p:spPr>
          <a:xfrm>
            <a:off x="13591687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1" name="Rectangle 3500"/>
          <p:cNvSpPr/>
          <p:nvPr/>
        </p:nvSpPr>
        <p:spPr>
          <a:xfrm>
            <a:off x="13591687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2" name="Rectangle 3501"/>
          <p:cNvSpPr/>
          <p:nvPr/>
        </p:nvSpPr>
        <p:spPr>
          <a:xfrm>
            <a:off x="13591687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3" name="Rectangle 3502"/>
          <p:cNvSpPr/>
          <p:nvPr/>
        </p:nvSpPr>
        <p:spPr>
          <a:xfrm>
            <a:off x="13591687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4" name="Rectangle 3503"/>
          <p:cNvSpPr/>
          <p:nvPr/>
        </p:nvSpPr>
        <p:spPr>
          <a:xfrm>
            <a:off x="13591687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05" name="Group 3504"/>
          <p:cNvGrpSpPr/>
          <p:nvPr/>
        </p:nvGrpSpPr>
        <p:grpSpPr>
          <a:xfrm>
            <a:off x="13593503" y="5454979"/>
            <a:ext cx="283193" cy="706500"/>
            <a:chOff x="1447800" y="3600227"/>
            <a:chExt cx="349854" cy="877671"/>
          </a:xfrm>
        </p:grpSpPr>
        <p:grpSp>
          <p:nvGrpSpPr>
            <p:cNvPr id="3514" name="Group 3513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555" name="Rectangle 355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6" name="Straight Connector 355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7" name="Straight Connector 355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8" name="Straight Connector 355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5" name="Group 3514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551" name="Rectangle 355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2" name="Straight Connector 355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3" name="Straight Connector 355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4" name="Straight Connector 355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6" name="Group 3515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547" name="Rectangle 354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8" name="Straight Connector 354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9" name="Straight Connector 354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0" name="Straight Connector 354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7" name="Group 3516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543" name="Rectangle 354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4" name="Straight Connector 354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5" name="Straight Connector 354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6" name="Straight Connector 354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8" name="Group 3517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539" name="Rectangle 353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0" name="Straight Connector 353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1" name="Straight Connector 354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2" name="Straight Connector 354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9" name="Group 3518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535" name="Rectangle 353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6" name="Straight Connector 353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7" name="Straight Connector 353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8" name="Straight Connector 353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0" name="Group 3519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531" name="Rectangle 353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2" name="Straight Connector 353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3" name="Straight Connector 353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4" name="Straight Connector 353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1" name="Group 3520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527" name="Rectangle 352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8" name="Straight Connector 352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9" name="Straight Connector 352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0" name="Straight Connector 352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2" name="Group 3521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523" name="Rectangle 352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4" name="Straight Connector 352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5" name="Straight Connector 352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6" name="Straight Connector 352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506" name="Rectangle 3505"/>
          <p:cNvSpPr/>
          <p:nvPr/>
        </p:nvSpPr>
        <p:spPr>
          <a:xfrm>
            <a:off x="13556798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7" name="Rectangle 3506"/>
          <p:cNvSpPr/>
          <p:nvPr/>
        </p:nvSpPr>
        <p:spPr>
          <a:xfrm>
            <a:off x="13879452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8" name="Rectangle 3507"/>
          <p:cNvSpPr/>
          <p:nvPr/>
        </p:nvSpPr>
        <p:spPr>
          <a:xfrm>
            <a:off x="13556798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9" name="Rectangle 3508"/>
          <p:cNvSpPr/>
          <p:nvPr/>
        </p:nvSpPr>
        <p:spPr>
          <a:xfrm>
            <a:off x="13597744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0" name="Rectangle 3509"/>
          <p:cNvSpPr/>
          <p:nvPr/>
        </p:nvSpPr>
        <p:spPr>
          <a:xfrm>
            <a:off x="13597136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1" name="Rectangle 3510"/>
          <p:cNvSpPr/>
          <p:nvPr/>
        </p:nvSpPr>
        <p:spPr>
          <a:xfrm>
            <a:off x="13597136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2" name="Rectangle 3511"/>
          <p:cNvSpPr/>
          <p:nvPr/>
        </p:nvSpPr>
        <p:spPr>
          <a:xfrm>
            <a:off x="13597136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en-US" sz="18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13" name="Rectangle 3512"/>
          <p:cNvSpPr/>
          <p:nvPr/>
        </p:nvSpPr>
        <p:spPr>
          <a:xfrm>
            <a:off x="13597136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01" name="Group 3600"/>
          <p:cNvGrpSpPr/>
          <p:nvPr/>
        </p:nvGrpSpPr>
        <p:grpSpPr>
          <a:xfrm>
            <a:off x="13920680" y="5389985"/>
            <a:ext cx="283194" cy="68117"/>
            <a:chOff x="815974" y="3597276"/>
            <a:chExt cx="387351" cy="93169"/>
          </a:xfrm>
        </p:grpSpPr>
        <p:sp>
          <p:nvSpPr>
            <p:cNvPr id="3665" name="Rectangle 3664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66" name="Group 3665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674" name="Group 3673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9" name="Rectangle 369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00" name="Straight Connector 3699"/>
                <p:cNvCxnSpPr>
                  <a:stCxn id="3699" idx="3"/>
                  <a:endCxn id="369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1" name="Straight Connector 3700"/>
                <p:cNvCxnSpPr>
                  <a:stCxn id="3699" idx="2"/>
                  <a:endCxn id="369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2" name="Straight Connector 370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3" name="Straight Connector 370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4" name="Straight Connector 370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5" name="Straight Connector 370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5" name="Group 3674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2" name="Rectangle 369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93" name="Straight Connector 3692"/>
                <p:cNvCxnSpPr>
                  <a:stCxn id="3692" idx="3"/>
                  <a:endCxn id="369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4" name="Straight Connector 3693"/>
                <p:cNvCxnSpPr>
                  <a:stCxn id="3692" idx="2"/>
                  <a:endCxn id="369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5" name="Straight Connector 369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6" name="Straight Connector 369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7" name="Straight Connector 369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8" name="Straight Connector 369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6" name="Group 3675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85" name="Rectangle 3684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86" name="Straight Connector 3685"/>
                <p:cNvCxnSpPr>
                  <a:stCxn id="3685" idx="3"/>
                  <a:endCxn id="3685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7" name="Straight Connector 3686"/>
                <p:cNvCxnSpPr>
                  <a:stCxn id="3685" idx="2"/>
                  <a:endCxn id="3685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8" name="Straight Connector 3687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9" name="Straight Connector 3688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0" name="Straight Connector 3689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1" name="Straight Connector 3690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7" name="Group 3676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78" name="Rectangle 3677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79" name="Straight Connector 3678"/>
                <p:cNvCxnSpPr>
                  <a:stCxn id="3678" idx="3"/>
                  <a:endCxn id="3678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0" name="Straight Connector 3679"/>
                <p:cNvCxnSpPr>
                  <a:stCxn id="3678" idx="2"/>
                  <a:endCxn id="3678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1" name="Straight Connector 3680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2" name="Straight Connector 3681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3" name="Straight Connector 3682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4" name="Straight Connector 3683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667" name="Group 3666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668" name="Straight Connector 3667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9" name="Straight Connector 3668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0" name="Straight Connector 3669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1" name="Straight Connector 3670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2" name="Straight Connector 3671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3" name="Straight Connector 3672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02" name="Rectangle 3601"/>
          <p:cNvSpPr/>
          <p:nvPr/>
        </p:nvSpPr>
        <p:spPr>
          <a:xfrm>
            <a:off x="13916544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3" name="Rectangle 3602"/>
          <p:cNvSpPr/>
          <p:nvPr/>
        </p:nvSpPr>
        <p:spPr>
          <a:xfrm>
            <a:off x="13916544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4" name="Rectangle 3603"/>
          <p:cNvSpPr/>
          <p:nvPr/>
        </p:nvSpPr>
        <p:spPr>
          <a:xfrm>
            <a:off x="13916544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5" name="Rectangle 3604"/>
          <p:cNvSpPr/>
          <p:nvPr/>
        </p:nvSpPr>
        <p:spPr>
          <a:xfrm>
            <a:off x="13916544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6" name="Rectangle 3605"/>
          <p:cNvSpPr/>
          <p:nvPr/>
        </p:nvSpPr>
        <p:spPr>
          <a:xfrm>
            <a:off x="13916544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7" name="Rectangle 3606"/>
          <p:cNvSpPr/>
          <p:nvPr/>
        </p:nvSpPr>
        <p:spPr>
          <a:xfrm>
            <a:off x="13916544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8" name="Rectangle 3607"/>
          <p:cNvSpPr/>
          <p:nvPr/>
        </p:nvSpPr>
        <p:spPr>
          <a:xfrm>
            <a:off x="13916544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9" name="Rectangle 3608"/>
          <p:cNvSpPr/>
          <p:nvPr/>
        </p:nvSpPr>
        <p:spPr>
          <a:xfrm>
            <a:off x="13916544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0" name="Rectangle 3609"/>
          <p:cNvSpPr/>
          <p:nvPr/>
        </p:nvSpPr>
        <p:spPr>
          <a:xfrm>
            <a:off x="13916544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11" name="Group 3610"/>
          <p:cNvGrpSpPr/>
          <p:nvPr/>
        </p:nvGrpSpPr>
        <p:grpSpPr>
          <a:xfrm>
            <a:off x="13918360" y="5454979"/>
            <a:ext cx="283193" cy="706500"/>
            <a:chOff x="1447800" y="3600227"/>
            <a:chExt cx="349854" cy="877671"/>
          </a:xfrm>
        </p:grpSpPr>
        <p:grpSp>
          <p:nvGrpSpPr>
            <p:cNvPr id="3620" name="Group 3619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661" name="Rectangle 366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62" name="Straight Connector 366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3" name="Straight Connector 366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4" name="Straight Connector 366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1" name="Group 3620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657" name="Rectangle 365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8" name="Straight Connector 365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9" name="Straight Connector 365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0" name="Straight Connector 365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2" name="Group 3621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653" name="Rectangle 365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4" name="Straight Connector 365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5" name="Straight Connector 365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6" name="Straight Connector 365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3" name="Group 3622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649" name="Rectangle 36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0" name="Straight Connector 36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1" name="Straight Connector 36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2" name="Straight Connector 36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4" name="Group 3623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645" name="Rectangle 36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6" name="Straight Connector 36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7" name="Straight Connector 36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8" name="Straight Connector 36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5" name="Group 3624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641" name="Rectangle 36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2" name="Straight Connector 36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3" name="Straight Connector 36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4" name="Straight Connector 36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6" name="Group 3625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637" name="Rectangle 36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8" name="Straight Connector 36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9" name="Straight Connector 36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0" name="Straight Connector 36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7" name="Group 3626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633" name="Rectangle 36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4" name="Straight Connector 36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5" name="Straight Connector 36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6" name="Straight Connector 36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8" name="Group 3627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629" name="Rectangle 36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0" name="Straight Connector 36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1" name="Straight Connector 36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2" name="Straight Connector 36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12" name="Rectangle 3611"/>
          <p:cNvSpPr/>
          <p:nvPr/>
        </p:nvSpPr>
        <p:spPr>
          <a:xfrm>
            <a:off x="13881655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3" name="Rectangle 3612"/>
          <p:cNvSpPr/>
          <p:nvPr/>
        </p:nvSpPr>
        <p:spPr>
          <a:xfrm>
            <a:off x="14204309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4" name="Rectangle 3613"/>
          <p:cNvSpPr/>
          <p:nvPr/>
        </p:nvSpPr>
        <p:spPr>
          <a:xfrm>
            <a:off x="13881655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5" name="Rectangle 3614"/>
          <p:cNvSpPr/>
          <p:nvPr/>
        </p:nvSpPr>
        <p:spPr>
          <a:xfrm>
            <a:off x="13922601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6" name="Rectangle 3615"/>
          <p:cNvSpPr/>
          <p:nvPr/>
        </p:nvSpPr>
        <p:spPr>
          <a:xfrm>
            <a:off x="13921993" y="5460735"/>
            <a:ext cx="270700" cy="69547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06" name="Group 3705"/>
          <p:cNvGrpSpPr/>
          <p:nvPr/>
        </p:nvGrpSpPr>
        <p:grpSpPr>
          <a:xfrm>
            <a:off x="12652867" y="4803897"/>
            <a:ext cx="359359" cy="813736"/>
            <a:chOff x="10277789" y="1466654"/>
            <a:chExt cx="421486" cy="954418"/>
          </a:xfrm>
        </p:grpSpPr>
        <p:grpSp>
          <p:nvGrpSpPr>
            <p:cNvPr id="3707" name="Group 3706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771" name="Rectangle 3770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772" name="Group 3771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780" name="Group 3779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805" name="Rectangle 3804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806" name="Straight Connector 3805"/>
                  <p:cNvCxnSpPr>
                    <a:stCxn id="3805" idx="3"/>
                    <a:endCxn id="3805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7" name="Straight Connector 3806"/>
                  <p:cNvCxnSpPr>
                    <a:stCxn id="3805" idx="2"/>
                    <a:endCxn id="3805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8" name="Straight Connector 3807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9" name="Straight Connector 3808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0" name="Straight Connector 3809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1" name="Straight Connector 3810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1" name="Group 3780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8" name="Rectangle 3797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9" name="Straight Connector 3798"/>
                  <p:cNvCxnSpPr>
                    <a:stCxn id="3798" idx="3"/>
                    <a:endCxn id="3798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0" name="Straight Connector 3799"/>
                  <p:cNvCxnSpPr>
                    <a:stCxn id="3798" idx="2"/>
                    <a:endCxn id="3798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1" name="Straight Connector 3800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2" name="Straight Connector 3801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3" name="Straight Connector 3802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4" name="Straight Connector 3803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2" name="Group 3781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1" name="Rectangle 3790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2" name="Straight Connector 3791"/>
                  <p:cNvCxnSpPr>
                    <a:stCxn id="3791" idx="3"/>
                    <a:endCxn id="3791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3" name="Straight Connector 3792"/>
                  <p:cNvCxnSpPr>
                    <a:stCxn id="3791" idx="2"/>
                    <a:endCxn id="3791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4" name="Straight Connector 3793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5" name="Straight Connector 3794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6" name="Straight Connector 3795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7" name="Straight Connector 3796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3" name="Group 3782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84" name="Rectangle 378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85" name="Straight Connector 3784"/>
                  <p:cNvCxnSpPr>
                    <a:stCxn id="3784" idx="3"/>
                    <a:endCxn id="378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6" name="Straight Connector 3785"/>
                  <p:cNvCxnSpPr>
                    <a:stCxn id="3784" idx="2"/>
                    <a:endCxn id="378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7" name="Straight Connector 378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8" name="Straight Connector 378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9" name="Straight Connector 378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0" name="Straight Connector 378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773" name="Group 3772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774" name="Straight Connector 3773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5" name="Straight Connector 3774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6" name="Straight Connector 3775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7" name="Straight Connector 3776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8" name="Straight Connector 3777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9" name="Straight Connector 3778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08" name="Rectangle 3707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2" name="Rectangle 3711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3" name="Rectangle 3712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17" name="Group 3716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726" name="Group 3725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7" name="Rectangle 376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8" name="Straight Connector 376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9" name="Straight Connector 376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0" name="Straight Connector 376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7" name="Group 3726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3" name="Rectangle 376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4" name="Straight Connector 376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5" name="Straight Connector 376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6" name="Straight Connector 376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8" name="Group 3727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9" name="Rectangle 375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0" name="Straight Connector 375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1" name="Straight Connector 376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2" name="Straight Connector 376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9" name="Group 3728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5" name="Rectangle 375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6" name="Straight Connector 375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7" name="Straight Connector 375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8" name="Straight Connector 375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0" name="Group 3729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1" name="Rectangle 3750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2" name="Straight Connector 3751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3" name="Straight Connector 3752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4" name="Straight Connector 3753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1" name="Group 3730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7" name="Rectangle 374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8" name="Straight Connector 374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9" name="Straight Connector 374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0" name="Straight Connector 374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2" name="Group 3731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3" name="Rectangle 374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4" name="Straight Connector 374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5" name="Straight Connector 374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6" name="Straight Connector 374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3" name="Group 3732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9" name="Rectangle 373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0" name="Straight Connector 373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1" name="Straight Connector 374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2" name="Straight Connector 374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4" name="Group 3733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5" name="Rectangle 373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36" name="Straight Connector 373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7" name="Straight Connector 373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8" name="Straight Connector 373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18" name="Rectangle 3717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9" name="Rectangle 3718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10325101" y="1959831"/>
              <a:ext cx="317500" cy="44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rgbClr val="008000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4" name="Rectangle 3723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5" name="Rectangle 3724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16" name="TextBox 3815"/>
          <p:cNvSpPr txBox="1"/>
          <p:nvPr/>
        </p:nvSpPr>
        <p:spPr>
          <a:xfrm>
            <a:off x="11884503" y="3616260"/>
            <a:ext cx="2568476" cy="549302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Deployed operational stacks with compute</a:t>
            </a:r>
          </a:p>
        </p:txBody>
      </p:sp>
      <p:cxnSp>
        <p:nvCxnSpPr>
          <p:cNvPr id="3817" name="Straight Connector 3816"/>
          <p:cNvCxnSpPr/>
          <p:nvPr/>
        </p:nvCxnSpPr>
        <p:spPr>
          <a:xfrm flipV="1">
            <a:off x="10669027" y="3784320"/>
            <a:ext cx="0" cy="5192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9" name="Rectangle 3818"/>
          <p:cNvSpPr/>
          <p:nvPr/>
        </p:nvSpPr>
        <p:spPr>
          <a:xfrm>
            <a:off x="10011611" y="352143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User/OSS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20" name="TextBox 3819"/>
          <p:cNvSpPr txBox="1"/>
          <p:nvPr/>
        </p:nvSpPr>
        <p:spPr>
          <a:xfrm>
            <a:off x="10085966" y="3884014"/>
            <a:ext cx="1413052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Manage OPNFV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821" name="TextBox 3820"/>
          <p:cNvSpPr txBox="1"/>
          <p:nvPr/>
        </p:nvSpPr>
        <p:spPr>
          <a:xfrm>
            <a:off x="2035873" y="3538500"/>
            <a:ext cx="2568476" cy="300003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OPNFV Projects</a:t>
            </a:r>
          </a:p>
        </p:txBody>
      </p:sp>
      <p:sp>
        <p:nvSpPr>
          <p:cNvPr id="3822" name="Can 3821"/>
          <p:cNvSpPr/>
          <p:nvPr/>
        </p:nvSpPr>
        <p:spPr>
          <a:xfrm>
            <a:off x="5488049" y="3976891"/>
            <a:ext cx="1421270" cy="1885816"/>
          </a:xfrm>
          <a:prstGeom prst="can">
            <a:avLst>
              <a:gd name="adj" fmla="val 1145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Projects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Code Trees</a:t>
            </a:r>
          </a:p>
          <a:p>
            <a:pPr algn="ctr"/>
            <a:r>
              <a:rPr lang="en-US" sz="1400" dirty="0" err="1" smtClean="0">
                <a:latin typeface="Arial"/>
                <a:cs typeface="Arial"/>
              </a:rPr>
              <a:t>Makefiles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>
                <a:latin typeface="Arial"/>
                <a:cs typeface="Arial"/>
              </a:rPr>
              <a:t>Stacks (BGS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Dependencies</a:t>
            </a:r>
            <a:endParaRPr lang="en-US" sz="1400" dirty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</a:t>
            </a:r>
            <a:r>
              <a:rPr lang="en-US" sz="1400" dirty="0" err="1" smtClean="0">
                <a:latin typeface="Arial"/>
                <a:cs typeface="Arial"/>
              </a:rPr>
              <a:t>Envs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Plans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19" idx="1"/>
            <a:endCxn id="18" idx="3"/>
          </p:cNvCxnSpPr>
          <p:nvPr/>
        </p:nvCxnSpPr>
        <p:spPr>
          <a:xfrm flipH="1">
            <a:off x="7769150" y="6881540"/>
            <a:ext cx="1433872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H="1">
            <a:off x="8773058" y="2993760"/>
            <a:ext cx="971903" cy="1399680"/>
          </a:xfrm>
          <a:prstGeom prst="line">
            <a:avLst/>
          </a:prstGeom>
          <a:ln w="19050" cmpd="sng">
            <a:solidFill>
              <a:schemeClr val="bg2">
                <a:lumMod val="75000"/>
              </a:schemeClr>
            </a:solidFill>
            <a:prstDash val="sysDash"/>
            <a:miter lim="800000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9517089" y="2508280"/>
            <a:ext cx="92177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" name="Bent Arrow 2"/>
          <p:cNvSpPr/>
          <p:nvPr/>
        </p:nvSpPr>
        <p:spPr>
          <a:xfrm flipV="1">
            <a:off x="8164751" y="3492147"/>
            <a:ext cx="967674" cy="1360574"/>
          </a:xfrm>
          <a:prstGeom prst="ben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5" name="Rectangle 614"/>
          <p:cNvSpPr/>
          <p:nvPr/>
        </p:nvSpPr>
        <p:spPr>
          <a:xfrm rot="16200000" flipV="1">
            <a:off x="7986977" y="3662524"/>
            <a:ext cx="610894" cy="261700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– Stack 1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298057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OpenStack/</a:t>
            </a:r>
            <a:r>
              <a:rPr lang="en-US" sz="2000" dirty="0" err="1" smtClean="0"/>
              <a:t>OpenDaylight</a:t>
            </a:r>
            <a:r>
              <a:rPr lang="en-US" sz="2000" dirty="0" smtClean="0"/>
              <a:t>/Open vSwitch stack</a:t>
            </a:r>
          </a:p>
          <a:p>
            <a:pPr marL="230188" indent="-230188"/>
            <a:r>
              <a:rPr lang="en-US" sz="2000" dirty="0" smtClean="0"/>
              <a:t>Aligns to Bootstrap/Getting Started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9169030" y="5206292"/>
            <a:ext cx="646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OVSDB</a:t>
            </a:r>
            <a:endParaRPr kumimoji="0" lang="en-US" sz="1100" b="0" i="0" u="none" strike="noStrike" kern="0" cap="none" spc="0" normalizeH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Ubuntu, </a:t>
            </a:r>
            <a:r>
              <a:rPr lang="en-US" sz="1100" dirty="0" err="1" smtClean="0">
                <a:latin typeface="Arial"/>
                <a:cs typeface="Arial"/>
              </a:rPr>
              <a:t>Debian</a:t>
            </a:r>
            <a:r>
              <a:rPr lang="en-US" sz="1100" dirty="0" smtClean="0">
                <a:latin typeface="Arial"/>
                <a:cs typeface="Arial"/>
              </a:rPr>
              <a:t>, Fedora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 vSwitch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266373" y="5321300"/>
            <a:ext cx="1527154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OpenDaylight</a:t>
            </a:r>
            <a:r>
              <a:rPr lang="en-US" sz="1100" dirty="0" smtClean="0">
                <a:latin typeface="Arial"/>
                <a:cs typeface="Arial"/>
              </a:rPr>
              <a:t>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40" name="Rectangle 139"/>
          <p:cNvSpPr/>
          <p:nvPr/>
        </p:nvSpPr>
        <p:spPr>
          <a:xfrm>
            <a:off x="8940800" y="6551585"/>
            <a:ext cx="20600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Hardware to support ODL/OVS requirements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</a:p>
        </p:txBody>
      </p:sp>
      <p:cxnSp>
        <p:nvCxnSpPr>
          <p:cNvPr id="142" name="Straight Connector 141"/>
          <p:cNvCxnSpPr>
            <a:endCxn id="141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7680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1- Stack 2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45384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OpenStack/</a:t>
            </a:r>
            <a:r>
              <a:rPr lang="en-US" sz="2000" dirty="0" err="1" smtClean="0"/>
              <a:t>OpenContrail</a:t>
            </a:r>
            <a:r>
              <a:rPr lang="en-US" sz="2000" dirty="0" smtClean="0"/>
              <a:t>/Open vRouter </a:t>
            </a:r>
          </a:p>
          <a:p>
            <a:pPr marL="230188" indent="-230188"/>
            <a:r>
              <a:rPr lang="en-US" sz="2000" dirty="0" smtClean="0"/>
              <a:t>Known working software stack and hardware configuration</a:t>
            </a:r>
          </a:p>
          <a:p>
            <a:pPr marL="230188" indent="-230188"/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CentOS, </a:t>
            </a:r>
            <a:r>
              <a:rPr lang="en-US" sz="1100" dirty="0" err="1" smtClean="0">
                <a:latin typeface="Arial"/>
                <a:cs typeface="Arial"/>
              </a:rPr>
              <a:t>Docker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OpenContrail</a:t>
            </a:r>
            <a:r>
              <a:rPr lang="en-US" sz="1100" dirty="0" smtClean="0">
                <a:latin typeface="Arial"/>
                <a:cs typeface="Arial"/>
              </a:rPr>
              <a:t> vRouter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Contrail VN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2+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User-defined stacks</a:t>
            </a:r>
          </a:p>
          <a:p>
            <a:pPr marL="230188" indent="-230188"/>
            <a:r>
              <a:rPr lang="en-US" sz="2000" dirty="0" smtClean="0"/>
              <a:t>Additional OPNFV components</a:t>
            </a:r>
          </a:p>
          <a:p>
            <a:pPr marL="710218" lvl="1" indent="-230188"/>
            <a:r>
              <a:rPr lang="en-US" sz="1900" dirty="0" smtClean="0"/>
              <a:t>Doctor</a:t>
            </a:r>
          </a:p>
          <a:p>
            <a:pPr marL="710218" lvl="1" indent="-230188"/>
            <a:r>
              <a:rPr lang="en-US" sz="1900" dirty="0" smtClean="0"/>
              <a:t>Promise</a:t>
            </a:r>
          </a:p>
          <a:p>
            <a:pPr marL="710218" lvl="1" indent="-230188"/>
            <a:r>
              <a:rPr lang="en-US" sz="1900" dirty="0" smtClean="0"/>
              <a:t>...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Hardware as required by stacks to be deployed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OS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Network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Storage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988178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VIM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1234091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3" name="Parallelogram 132"/>
          <p:cNvSpPr/>
          <p:nvPr/>
        </p:nvSpPr>
        <p:spPr>
          <a:xfrm>
            <a:off x="11612089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9" name="Parallelogram 138"/>
          <p:cNvSpPr/>
          <p:nvPr/>
        </p:nvSpPr>
        <p:spPr>
          <a:xfrm>
            <a:off x="11990087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 rot="17777764">
            <a:off x="11220826" y="4887032"/>
            <a:ext cx="6001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Doctor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17777764">
            <a:off x="11518851" y="4873134"/>
            <a:ext cx="7020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Promise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 rot="17777764">
            <a:off x="12067698" y="4904590"/>
            <a:ext cx="3022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</a:p>
        </p:txBody>
      </p:sp>
      <p:cxnSp>
        <p:nvCxnSpPr>
          <p:cNvPr id="143" name="Straight Connector 142"/>
          <p:cNvCxnSpPr>
            <a:endCxn id="142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324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OSCAR will be based on open source components</a:t>
            </a:r>
          </a:p>
          <a:p>
            <a:pPr lvl="1"/>
            <a:r>
              <a:rPr lang="en-US" dirty="0" smtClean="0"/>
              <a:t>Release 1</a:t>
            </a:r>
          </a:p>
          <a:p>
            <a:pPr lvl="2"/>
            <a:r>
              <a:rPr lang="en-US" dirty="0" smtClean="0"/>
              <a:t>Cobbler</a:t>
            </a:r>
          </a:p>
          <a:p>
            <a:pPr lvl="2"/>
            <a:r>
              <a:rPr lang="en-US" dirty="0" smtClean="0"/>
              <a:t>Puppet</a:t>
            </a:r>
          </a:p>
          <a:p>
            <a:pPr lvl="1"/>
            <a:r>
              <a:rPr lang="en-US" dirty="0" smtClean="0"/>
              <a:t>Future releases</a:t>
            </a:r>
          </a:p>
          <a:p>
            <a:pPr lvl="2"/>
            <a:r>
              <a:rPr lang="en-US" dirty="0" err="1" smtClean="0"/>
              <a:t>Ansible</a:t>
            </a:r>
            <a:r>
              <a:rPr lang="en-US" dirty="0" smtClean="0"/>
              <a:t> (for device config)</a:t>
            </a:r>
          </a:p>
          <a:p>
            <a:pPr lvl="2"/>
            <a:r>
              <a:rPr lang="en-US" dirty="0" smtClean="0"/>
              <a:t>...</a:t>
            </a:r>
          </a:p>
          <a:p>
            <a:r>
              <a:rPr lang="en-US" dirty="0" smtClean="0"/>
              <a:t>Workflow definition</a:t>
            </a:r>
          </a:p>
          <a:p>
            <a:pPr lvl="1"/>
            <a:r>
              <a:rPr lang="en-US" dirty="0" smtClean="0"/>
              <a:t>TOSCA is a likely candidate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2006600"/>
            <a:ext cx="5092700" cy="2527300"/>
          </a:xfrm>
          <a:prstGeom prst="roundRect">
            <a:avLst>
              <a:gd name="adj" fmla="val 12647"/>
            </a:avLst>
          </a:prstGeom>
          <a:noFill/>
          <a:ln w="19050">
            <a:solidFill>
              <a:schemeClr val="accent3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35700" y="3270250"/>
            <a:ext cx="9144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/>
        </p:nvSpPr>
        <p:spPr>
          <a:xfrm>
            <a:off x="7150100" y="3047112"/>
            <a:ext cx="244637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Area for discussion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NFV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85646</TotalTime>
  <Words>1194</Words>
  <Application>Microsoft Macintosh PowerPoint</Application>
  <PresentationFormat>Custom</PresentationFormat>
  <Paragraphs>455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ＭＳ Ｐゴシック</vt:lpstr>
      <vt:lpstr>Times New Roman</vt:lpstr>
      <vt:lpstr>Arial</vt:lpstr>
      <vt:lpstr>OPNFV</vt:lpstr>
      <vt:lpstr>OSCAR Project</vt:lpstr>
      <vt:lpstr>OSCAR Project Proposal for OPNFV</vt:lpstr>
      <vt:lpstr>OSCAR project scope</vt:lpstr>
      <vt:lpstr>Where OSCAR Fits in OPNFV</vt:lpstr>
      <vt:lpstr>Where OSCAR Fits in OPNFV</vt:lpstr>
      <vt:lpstr>OSCAR Release 1 – Stack 1</vt:lpstr>
      <vt:lpstr>OSCAR Release 1- Stack 2</vt:lpstr>
      <vt:lpstr>OSCAR Release 2+</vt:lpstr>
      <vt:lpstr>OSCAR Components</vt:lpstr>
      <vt:lpstr>OSCAR Release 1 – Supported Stacks</vt:lpstr>
      <vt:lpstr>Test Cases</vt:lpstr>
      <vt:lpstr>Deliverables</vt:lpstr>
      <vt:lpstr>OSCAR Architecture </vt:lpstr>
      <vt:lpstr>Candidate OSCAR Architecture</vt:lpstr>
      <vt:lpstr>Objects and Actions</vt:lpstr>
      <vt:lpstr>Action Overlap?</vt:lpstr>
      <vt:lpstr>What’s Next</vt:lpstr>
      <vt:lpstr>Thank You</vt:lpstr>
    </vt:vector>
  </TitlesOfParts>
  <Company>Barker Design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1297</cp:revision>
  <cp:lastPrinted>2013-12-27T18:52:02Z</cp:lastPrinted>
  <dcterms:created xsi:type="dcterms:W3CDTF">2013-11-15T20:57:24Z</dcterms:created>
  <dcterms:modified xsi:type="dcterms:W3CDTF">2015-04-02T14:48:04Z</dcterms:modified>
</cp:coreProperties>
</file>